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821" r:id="rId3"/>
    <p:sldId id="723" r:id="rId4"/>
    <p:sldId id="928" r:id="rId5"/>
    <p:sldId id="929" r:id="rId6"/>
    <p:sldId id="931" r:id="rId7"/>
    <p:sldId id="930" r:id="rId8"/>
    <p:sldId id="778" r:id="rId9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ing" initials="x" lastIdx="4" clrIdx="0">
    <p:extLst>
      <p:ext uri="{19B8F6BF-5375-455C-9EA6-DF929625EA0E}">
        <p15:presenceInfo xmlns:p15="http://schemas.microsoft.com/office/powerpoint/2012/main" userId="xi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4343C"/>
    <a:srgbClr val="3333FF"/>
    <a:srgbClr val="000000"/>
    <a:srgbClr val="B0252A"/>
    <a:srgbClr val="00B0F0"/>
    <a:srgbClr val="DB5359"/>
    <a:srgbClr val="92D050"/>
    <a:srgbClr val="D9EFC2"/>
    <a:srgbClr val="FF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72176" autoAdjust="0"/>
  </p:normalViewPr>
  <p:slideViewPr>
    <p:cSldViewPr>
      <p:cViewPr varScale="1">
        <p:scale>
          <a:sx n="81" d="100"/>
          <a:sy n="81" d="100"/>
        </p:scale>
        <p:origin x="2412" y="90"/>
      </p:cViewPr>
      <p:guideLst>
        <p:guide orient="horz" pos="1661"/>
        <p:guide pos="4558"/>
      </p:guideLst>
    </p:cSldViewPr>
  </p:slideViewPr>
  <p:outlineViewPr>
    <p:cViewPr>
      <p:scale>
        <a:sx n="33" d="100"/>
        <a:sy n="33" d="100"/>
      </p:scale>
      <p:origin x="0" y="1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291150-0C13-4B97-B98E-62D09277D255}" type="datetimeFigureOut">
              <a:rPr lang="zh-CN" altLang="en-US"/>
              <a:pPr>
                <a:defRPr/>
              </a:pPr>
              <a:t>2022/7/29</a:t>
            </a:fld>
            <a:endParaRPr lang="en-US" altLang="zh-CN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78F0DD-C517-472F-A349-E92FF99B6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3E55CD-7873-46E0-9DBB-E2A8B5FED86C}" type="datetimeFigureOut">
              <a:rPr lang="zh-CN" altLang="en-US"/>
              <a:pPr>
                <a:defRPr/>
              </a:pPr>
              <a:t>2022/7/29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C11F4D-F564-447C-A7A1-7DFCF35D6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5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由于三种</a:t>
            </a:r>
            <a:r>
              <a:rPr lang="en-US" altLang="zh-CN" dirty="0"/>
              <a:t>MM</a:t>
            </a:r>
            <a:r>
              <a:rPr lang="zh-CN" altLang="en-US" dirty="0"/>
              <a:t>的生存期各不相同，因此进行分类有助于医疗方案的确定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1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U-Net</a:t>
            </a:r>
            <a:r>
              <a:rPr lang="zh-CN" altLang="en-US" dirty="0"/>
              <a:t>作为将图像识别为前景（包括物质）和后景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将包含物质的分给成</a:t>
            </a:r>
            <a:r>
              <a:rPr lang="en-US" altLang="zh-CN" dirty="0"/>
              <a:t>tiles</a:t>
            </a:r>
            <a:r>
              <a:rPr lang="zh-CN" altLang="en-US" dirty="0"/>
              <a:t>，至少有</a:t>
            </a:r>
            <a:r>
              <a:rPr lang="en-US" altLang="zh-CN" dirty="0"/>
              <a:t>20%</a:t>
            </a:r>
            <a:r>
              <a:rPr lang="zh-CN" altLang="en-US" dirty="0"/>
              <a:t>的</a:t>
            </a:r>
            <a:r>
              <a:rPr lang="en-US" altLang="zh-CN" dirty="0"/>
              <a:t>tile</a:t>
            </a:r>
            <a:r>
              <a:rPr lang="zh-CN" altLang="en-US" dirty="0"/>
              <a:t>被识别为前景，才会被当成物质</a:t>
            </a:r>
            <a:r>
              <a:rPr lang="en-US" altLang="zh-CN" dirty="0"/>
              <a:t>tile</a:t>
            </a:r>
            <a:r>
              <a:rPr lang="zh-CN" altLang="en-US" dirty="0"/>
              <a:t>，但最后只保留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然后使用</a:t>
            </a:r>
            <a:r>
              <a:rPr lang="en-US" altLang="zh-CN" dirty="0"/>
              <a:t>Resnet-50 </a:t>
            </a:r>
            <a:r>
              <a:rPr lang="zh-CN" altLang="en-US" dirty="0"/>
              <a:t>提取特征（</a:t>
            </a:r>
            <a:r>
              <a:rPr lang="en-US" altLang="zh-CN" dirty="0"/>
              <a:t>2048</a:t>
            </a:r>
            <a:r>
              <a:rPr lang="zh-CN" altLang="en-US" dirty="0"/>
              <a:t>），形成</a:t>
            </a:r>
            <a:r>
              <a:rPr lang="en-US" altLang="zh-CN" dirty="0"/>
              <a:t>10000</a:t>
            </a:r>
            <a:r>
              <a:rPr lang="zh-CN" altLang="en-US" dirty="0"/>
              <a:t>*</a:t>
            </a:r>
            <a:r>
              <a:rPr lang="en-US" altLang="zh-CN" dirty="0"/>
              <a:t>2048</a:t>
            </a:r>
            <a:r>
              <a:rPr lang="zh-CN" altLang="en-US" dirty="0"/>
              <a:t>的特征集（不足</a:t>
            </a:r>
            <a:r>
              <a:rPr lang="en-US" altLang="zh-CN" dirty="0"/>
              <a:t>10000</a:t>
            </a:r>
            <a:r>
              <a:rPr lang="zh-CN" altLang="en-US" dirty="0"/>
              <a:t>个填补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然后使用一维卷积层对每个</a:t>
            </a:r>
            <a:r>
              <a:rPr lang="en-US" altLang="zh-CN" dirty="0"/>
              <a:t>tile</a:t>
            </a:r>
            <a:r>
              <a:rPr lang="zh-CN" altLang="en-US" dirty="0"/>
              <a:t>的特征创建分数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然后找到</a:t>
            </a:r>
            <a:r>
              <a:rPr lang="en-US" altLang="zh-CN" dirty="0"/>
              <a:t>10</a:t>
            </a:r>
            <a:r>
              <a:rPr lang="zh-CN" altLang="en-US" dirty="0"/>
              <a:t>个最高评分和</a:t>
            </a:r>
            <a:r>
              <a:rPr lang="en-US" altLang="zh-CN" dirty="0"/>
              <a:t>10</a:t>
            </a:r>
            <a:r>
              <a:rPr lang="zh-CN" altLang="en-US" dirty="0"/>
              <a:t>个最低评分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最后使用</a:t>
            </a:r>
            <a:r>
              <a:rPr lang="en-US" altLang="zh-CN" dirty="0"/>
              <a:t>MLP</a:t>
            </a:r>
            <a:r>
              <a:rPr lang="zh-CN" altLang="en-US" dirty="0"/>
              <a:t>进行预测（</a:t>
            </a:r>
            <a:r>
              <a:rPr lang="en-US" altLang="zh-CN" dirty="0"/>
              <a:t>200 100 sigmoid</a:t>
            </a:r>
            <a:r>
              <a:rPr lang="zh-CN" altLang="en-US" dirty="0"/>
              <a:t>激活层），将</a:t>
            </a:r>
            <a:r>
              <a:rPr lang="en-US" altLang="zh-CN" dirty="0"/>
              <a:t>tile</a:t>
            </a:r>
            <a:r>
              <a:rPr lang="zh-CN" altLang="en-US" dirty="0"/>
              <a:t>的分数转变为生存期预测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Autoencoder</a:t>
            </a:r>
            <a:r>
              <a:rPr lang="zh-CN" altLang="en-US" dirty="0"/>
              <a:t>用于防止过拟合，将</a:t>
            </a:r>
            <a:r>
              <a:rPr lang="en-US" altLang="zh-CN" dirty="0"/>
              <a:t>2048</a:t>
            </a:r>
            <a:r>
              <a:rPr lang="zh-CN" altLang="en-US" dirty="0"/>
              <a:t>维特征映射到</a:t>
            </a:r>
            <a:r>
              <a:rPr lang="en-US" altLang="zh-CN" dirty="0"/>
              <a:t>512</a:t>
            </a:r>
            <a:r>
              <a:rPr lang="zh-CN" altLang="en-US" dirty="0"/>
              <a:t>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</a:t>
            </a:r>
            <a:r>
              <a:rPr lang="en-US" altLang="zh-CN" dirty="0" err="1"/>
              <a:t>MesoNet</a:t>
            </a:r>
            <a:r>
              <a:rPr lang="zh-CN" altLang="en-US" dirty="0"/>
              <a:t>先前用于分类问题，改动也就是把最后一层从</a:t>
            </a:r>
            <a:r>
              <a:rPr lang="en-US" altLang="zh-CN" dirty="0" err="1"/>
              <a:t>softmax</a:t>
            </a:r>
            <a:r>
              <a:rPr lang="zh-CN" altLang="en-US" dirty="0"/>
              <a:t>变成</a:t>
            </a:r>
            <a:r>
              <a:rPr lang="en-US" altLang="zh-CN" dirty="0"/>
              <a:t>linear</a:t>
            </a:r>
            <a:r>
              <a:rPr lang="zh-CN" altLang="en-US" dirty="0"/>
              <a:t>，并把损失函数变成</a:t>
            </a:r>
            <a:r>
              <a:rPr lang="en-US" altLang="zh-CN" dirty="0"/>
              <a:t>Cox loss</a:t>
            </a:r>
            <a:r>
              <a:rPr lang="zh-CN" altLang="en-US" dirty="0"/>
              <a:t>（因为</a:t>
            </a:r>
            <a:r>
              <a:rPr lang="en-US" altLang="zh-CN" dirty="0"/>
              <a:t>censored data</a:t>
            </a:r>
            <a:r>
              <a:rPr lang="zh-CN" altLang="en-US" dirty="0"/>
              <a:t>的存在）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4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44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7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584" y="2122488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765175"/>
            <a:ext cx="1947862" cy="5472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692775" cy="5472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94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469684"/>
      </p:ext>
    </p:extLst>
  </p:cSld>
  <p:clrMapOvr>
    <a:masterClrMapping/>
  </p:clrMapOvr>
  <p:transition spd="slow" advClick="0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803129"/>
      </p:ext>
    </p:extLst>
  </p:cSld>
  <p:clrMapOvr>
    <a:masterClrMapping/>
  </p:clrMapOvr>
  <p:transition spd="slow" advClick="0" advTm="5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147762"/>
      </p:ext>
    </p:extLst>
  </p:cSld>
  <p:clrMapOvr>
    <a:masterClrMapping/>
  </p:clrMapOvr>
  <p:transition spd="slow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0810636"/>
      </p:ext>
    </p:extLst>
  </p:cSld>
  <p:clrMapOvr>
    <a:masterClrMapping/>
  </p:clrMapOvr>
  <p:transition spd="slow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168860"/>
      </p:ext>
    </p:extLst>
  </p:cSld>
  <p:clrMapOvr>
    <a:masterClrMapping/>
  </p:clrMapOvr>
  <p:transition spd="slow" advClick="0" advTm="5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1940274"/>
      </p:ext>
    </p:extLst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22488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11" y="1133872"/>
            <a:ext cx="7793037" cy="78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2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30767"/>
      </p:ext>
    </p:extLst>
  </p:cSld>
  <p:clrMapOvr>
    <a:masterClrMapping/>
  </p:clrMapOvr>
  <p:transition spd="slow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744615"/>
      </p:ext>
    </p:extLst>
  </p:cSld>
  <p:clrMapOvr>
    <a:masterClrMapping/>
  </p:clrMapOvr>
  <p:transition spd="slow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90095"/>
      </p:ext>
    </p:extLst>
  </p:cSld>
  <p:clrMapOvr>
    <a:masterClrMapping/>
  </p:clrMapOvr>
  <p:transition spd="slow" advClick="0" advTm="5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9161952"/>
      </p:ext>
    </p:extLst>
  </p:cSld>
  <p:clrMapOvr>
    <a:masterClrMapping/>
  </p:clrMapOvr>
  <p:transition spd="slow" advClick="0" advTm="5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396739"/>
      </p:ext>
    </p:extLst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4" y="274638"/>
            <a:ext cx="82200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6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7B93A-F36D-4A7F-883E-177D71AD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7" name="Picture 14" descr="GoogleBalls_sm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27900" y="57340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24744"/>
            <a:ext cx="7793037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40" name="Picture 19" descr="111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013325"/>
            <a:ext cx="1943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12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4272" y="262372"/>
            <a:ext cx="898728" cy="91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1963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4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3"/>
          <a:stretch>
            <a:fillRect/>
          </a:stretch>
        </p:blipFill>
        <p:spPr bwMode="auto">
          <a:xfrm>
            <a:off x="0" y="3177"/>
            <a:ext cx="91646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5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57175" indent="-25717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213" indent="-21431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7158" y="332656"/>
            <a:ext cx="668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论文汇报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" y="170080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spc="3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DL classification improve predicting outcome </a:t>
              </a:r>
              <a:endParaRPr lang="zh-CN" altLang="en-US" sz="3600" spc="3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36DB9A-393C-4238-A6AF-C238991F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73134"/>
              </p:ext>
            </p:extLst>
          </p:nvPr>
        </p:nvGraphicFramePr>
        <p:xfrm>
          <a:off x="2555776" y="4365104"/>
          <a:ext cx="4981894" cy="9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45">
                  <a:extLst>
                    <a:ext uri="{9D8B030D-6E8A-4147-A177-3AD203B41FA5}">
                      <a16:colId xmlns:a16="http://schemas.microsoft.com/office/drawing/2014/main" val="1263128625"/>
                    </a:ext>
                  </a:extLst>
                </a:gridCol>
                <a:gridCol w="3086149">
                  <a:extLst>
                    <a:ext uri="{9D8B030D-6E8A-4147-A177-3AD203B41FA5}">
                      <a16:colId xmlns:a16="http://schemas.microsoft.com/office/drawing/2014/main" val="104411958"/>
                    </a:ext>
                  </a:extLst>
                </a:gridCol>
              </a:tblGrid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 世 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69144"/>
                  </a:ext>
                </a:extLst>
              </a:tr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报告时间：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8E6FF29-B82A-4C14-A9C1-2A7604B186FC}" type="datetime2">
                        <a:rPr lang="zh-CN" altLang="en-US" sz="2000" b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2022年7月29日</a:t>
                      </a:fld>
                      <a:endParaRPr lang="zh-CN" alt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8888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78975"/>
            <a:ext cx="726546" cy="74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3064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B86DBAB2-269F-47F6-8DD8-8CAB438EACDC}"/>
              </a:ext>
            </a:extLst>
          </p:cNvPr>
          <p:cNvSpPr/>
          <p:nvPr/>
        </p:nvSpPr>
        <p:spPr>
          <a:xfrm>
            <a:off x="2843808" y="46365"/>
            <a:ext cx="629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itchFamily="34" charset="0"/>
              </a:rPr>
              <a:t>汇报提纲</a:t>
            </a:r>
            <a:endParaRPr lang="zh-CN" altLang="en-US" sz="3200" b="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73678" y="1916832"/>
            <a:ext cx="5796644" cy="576064"/>
            <a:chOff x="1979712" y="1340768"/>
            <a:chExt cx="5796644" cy="576064"/>
          </a:xfrm>
        </p:grpSpPr>
        <p:sp>
          <p:nvSpPr>
            <p:cNvPr id="2" name="矩形 1"/>
            <p:cNvSpPr/>
            <p:nvPr/>
          </p:nvSpPr>
          <p:spPr bwMode="auto">
            <a:xfrm>
              <a:off x="1979712" y="134076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239852" y="134076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   究   背   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73678" y="2871688"/>
            <a:ext cx="5796644" cy="576064"/>
            <a:chOff x="1979712" y="2202238"/>
            <a:chExt cx="5796644" cy="576064"/>
          </a:xfrm>
        </p:grpSpPr>
        <p:sp>
          <p:nvSpPr>
            <p:cNvPr id="49" name="矩形 48"/>
            <p:cNvSpPr/>
            <p:nvPr/>
          </p:nvSpPr>
          <p:spPr bwMode="auto">
            <a:xfrm>
              <a:off x="1979712" y="220223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9852" y="220223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 容   综   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73678" y="3832768"/>
            <a:ext cx="5796644" cy="576064"/>
            <a:chOff x="1979712" y="4894178"/>
            <a:chExt cx="5796644" cy="576064"/>
          </a:xfrm>
        </p:grpSpPr>
        <p:sp>
          <p:nvSpPr>
            <p:cNvPr id="55" name="矩形 54"/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   验   综   述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85213F-1887-4C32-888D-A3610E6C127F}"/>
              </a:ext>
            </a:extLst>
          </p:cNvPr>
          <p:cNvGrpSpPr/>
          <p:nvPr/>
        </p:nvGrpSpPr>
        <p:grpSpPr>
          <a:xfrm>
            <a:off x="1646641" y="4793848"/>
            <a:ext cx="5796644" cy="576064"/>
            <a:chOff x="1979712" y="4894178"/>
            <a:chExt cx="5796644" cy="57606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E41C13-A859-4E6E-900D-606BB6AE7DA9}"/>
                </a:ext>
              </a:extLst>
            </p:cNvPr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3CC36F-B243-4076-9E22-1F39ADD60332}"/>
                </a:ext>
              </a:extLst>
            </p:cNvPr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   来   工   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41954"/>
      </p:ext>
    </p:extLst>
  </p:cSld>
  <p:clrMapOvr>
    <a:masterClrMapping/>
  </p:clrMapOvr>
  <p:transition advTm="4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92E6A2-5F8B-4168-B68F-DD362529A44D}"/>
              </a:ext>
            </a:extLst>
          </p:cNvPr>
          <p:cNvSpPr txBox="1"/>
          <p:nvPr/>
        </p:nvSpPr>
        <p:spPr>
          <a:xfrm>
            <a:off x="467544" y="1052736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恶性间皮瘤（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）是一种侵袭性癌症，主要分为上皮样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、双相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和肉瘤样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。由于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高度复杂且具有异质性，使其诊断和组织学分型较为困难。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此文提出基于深度卷积神经网络的方法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 sz="24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，从全载玻片数字图像中预测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患者的总生存期，没有任何病理学家的局部注释。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MESOBANK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TCGA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数据集上进行验证，证明该模型比当前的病理学实践更加准确。而且</a:t>
            </a:r>
            <a:r>
              <a:rPr lang="en-US" altLang="zh-CN" sz="24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识别的区域有助于患者预后的预测，发现这些区域多位于间质中，与炎症、细胞多样性和空泡化相关的组织学特征有关。表明该模型可以识别新的患者生存特征，有可能促进新的生物标志物发现。</a:t>
            </a:r>
          </a:p>
        </p:txBody>
      </p:sp>
    </p:spTree>
    <p:extLst>
      <p:ext uri="{BB962C8B-B14F-4D97-AF65-F5344CB8AC3E}">
        <p14:creationId xmlns:p14="http://schemas.microsoft.com/office/powerpoint/2010/main" val="20514949"/>
      </p:ext>
    </p:extLst>
  </p:cSld>
  <p:clrMapOvr>
    <a:masterClrMapping/>
  </p:clrMapOvr>
  <p:transition advTm="4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E7B6B8-CD56-438A-AAF6-0D2533D5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9144000" cy="30263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C33915-C090-4065-965C-F3EE60A731B1}"/>
              </a:ext>
            </a:extLst>
          </p:cNvPr>
          <p:cNvSpPr txBox="1"/>
          <p:nvPr/>
        </p:nvSpPr>
        <p:spPr>
          <a:xfrm>
            <a:off x="467544" y="4365104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改进：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图像分割：原版使用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Otsu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算法，替换为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U-Net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。具有更好的鲁棒性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生存损失：原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MesoNet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用于分类问题，将最后一层改为线性激活层，从而更好拟合生存期预测，且由于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censored data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的存在</a:t>
            </a:r>
          </a:p>
        </p:txBody>
      </p:sp>
    </p:spTree>
    <p:extLst>
      <p:ext uri="{BB962C8B-B14F-4D97-AF65-F5344CB8AC3E}">
        <p14:creationId xmlns:p14="http://schemas.microsoft.com/office/powerpoint/2010/main" val="65488609"/>
      </p:ext>
    </p:extLst>
  </p:cSld>
  <p:clrMapOvr>
    <a:masterClrMapping/>
  </p:clrMapOvr>
  <p:transition advTm="4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实验综述</a:t>
            </a:r>
          </a:p>
        </p:txBody>
      </p:sp>
    </p:spTree>
    <p:extLst>
      <p:ext uri="{BB962C8B-B14F-4D97-AF65-F5344CB8AC3E}">
        <p14:creationId xmlns:p14="http://schemas.microsoft.com/office/powerpoint/2010/main" val="3603006747"/>
      </p:ext>
    </p:extLst>
  </p:cSld>
  <p:clrMapOvr>
    <a:masterClrMapping/>
  </p:clrMapOvr>
  <p:transition advTm="4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未来工作</a:t>
            </a:r>
          </a:p>
        </p:txBody>
      </p:sp>
    </p:spTree>
    <p:extLst>
      <p:ext uri="{BB962C8B-B14F-4D97-AF65-F5344CB8AC3E}">
        <p14:creationId xmlns:p14="http://schemas.microsoft.com/office/powerpoint/2010/main" val="2262596135"/>
      </p:ext>
    </p:extLst>
  </p:cSld>
  <p:clrMapOvr>
    <a:masterClrMapping/>
  </p:clrMapOvr>
  <p:transition advTm="4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06171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0" y="1929392"/>
              <a:ext cx="9144000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感谢老师的指导和帮助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793282E5-2CD1-4229-8D8E-BC129B91FE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5" y="4651018"/>
            <a:ext cx="1369408" cy="13694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3328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rnd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rgbClr val="0070C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42579</TotalTime>
  <Words>435</Words>
  <Application>Microsoft Office PowerPoint</Application>
  <PresentationFormat>顶置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Informedicals</dc:creator>
  <cp:lastModifiedBy>万 世杰</cp:lastModifiedBy>
  <cp:revision>6408</cp:revision>
  <dcterms:created xsi:type="dcterms:W3CDTF">2004-10-29T03:45:00Z</dcterms:created>
  <dcterms:modified xsi:type="dcterms:W3CDTF">2022-07-29T11:42:24Z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