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P9+RUSkIbGBHG5h3QiG0+UbWt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b9a2e673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b9a2e67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b9a2e673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b9a2e67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b9a2e67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b9a2e6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9a2e673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9a2e67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23" name="Google Shape;23;p9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9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9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9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9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4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8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8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8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8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cdc.gov/dengue/areaswithrisk/index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www.universoformulas.com/estadistica/descriptiva/grafico/" TargetMode="External"/><Relationship Id="rId5" Type="http://schemas.openxmlformats.org/officeDocument/2006/relationships/hyperlink" Target="https://creativecommons.org/licenses/by-nc-nd/3.0/" TargetMode="External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DENGUE</a:t>
            </a:r>
            <a:r>
              <a:rPr b="0" i="0" lang="es-AR">
                <a:latin typeface="Arial"/>
                <a:ea typeface="Arial"/>
                <a:cs typeface="Arial"/>
                <a:sym typeface="Arial"/>
              </a:rPr>
              <a:t>: PREDECIR LA PROPAGACIÓN DE ENFERMEDADES</a:t>
            </a:r>
            <a:br>
              <a:rPr b="0" i="0" lang="es-AR">
                <a:latin typeface="Arial"/>
                <a:ea typeface="Arial"/>
                <a:cs typeface="Arial"/>
                <a:sym typeface="Arial"/>
              </a:rPr>
            </a:br>
            <a:br>
              <a:rPr lang="es-AR"/>
            </a:br>
            <a:endParaRPr/>
          </a:p>
        </p:txBody>
      </p:sp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684212" y="3843867"/>
            <a:ext cx="6400800" cy="252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0" i="0"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Qué es el dengue?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b="0" i="0"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Los virus del dengue se transmiten a las personas a través de la picadura de un mosquito infectado de la especie </a:t>
            </a:r>
            <a:r>
              <a:rPr b="0" i="1"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Aedes</a:t>
            </a:r>
            <a:r>
              <a:rPr b="0" i="0"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 ( </a:t>
            </a:r>
            <a:r>
              <a:rPr b="0" i="1"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Ae. aegypti</a:t>
            </a:r>
            <a:r>
              <a:rPr b="0" i="0"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 o </a:t>
            </a:r>
            <a:r>
              <a:rPr b="0" i="1"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Ae. albopictus ). </a:t>
            </a:r>
            <a:r>
              <a:rPr b="0" i="0"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Casi la mitad de la población mundial, unos 4 mil millones de personas, vive </a:t>
            </a:r>
            <a:r>
              <a:rPr b="0" i="0" lang="es-AR" sz="1600" u="sng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 zonas con riesgo de contraer dengue</a:t>
            </a:r>
            <a:r>
              <a:rPr b="0" i="0"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 . El dengue es a menudo una de las principales causas de enfermedad en zonas de riesgo.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b9a2e6734_0_22"/>
          <p:cNvSpPr txBox="1"/>
          <p:nvPr>
            <p:ph type="title"/>
          </p:nvPr>
        </p:nvSpPr>
        <p:spPr>
          <a:xfrm>
            <a:off x="1828800" y="276574"/>
            <a:ext cx="8534400" cy="297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/>
              <a:t>Los resultados con hiperparametros ajustados: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AR" sz="2500"/>
              <a:t>RFR</a:t>
            </a:r>
            <a:endParaRPr sz="2500"/>
          </a:p>
          <a:p>
            <a:pPr indent="-3714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AR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MSE</a:t>
            </a:r>
            <a:r>
              <a:rPr lang="es-AR" sz="2500"/>
              <a:t>:</a:t>
            </a:r>
            <a:r>
              <a:rPr lang="es-AR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1145.67</a:t>
            </a:r>
            <a:endParaRPr sz="250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AR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R2: 0.6431</a:t>
            </a:r>
            <a:endParaRPr sz="2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AR" sz="2500"/>
              <a:t>XGBOOST</a:t>
            </a:r>
            <a:endParaRPr sz="2500"/>
          </a:p>
          <a:p>
            <a:pPr indent="-3714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AR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MSE: 870.14</a:t>
            </a:r>
            <a:endParaRPr sz="2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AR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R2: 0.7289</a:t>
            </a:r>
            <a:endParaRPr sz="2500"/>
          </a:p>
        </p:txBody>
      </p:sp>
      <p:sp>
        <p:nvSpPr>
          <p:cNvPr id="206" name="Google Shape;206;g1eb9a2e6734_0_22"/>
          <p:cNvSpPr txBox="1"/>
          <p:nvPr>
            <p:ph type="title"/>
          </p:nvPr>
        </p:nvSpPr>
        <p:spPr>
          <a:xfrm>
            <a:off x="1828800" y="3251375"/>
            <a:ext cx="8534400" cy="268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AR" sz="2440"/>
              <a:t>XGBoost Ajustado muestra un</a:t>
            </a:r>
            <a:r>
              <a:rPr lang="es-AR" sz="3140"/>
              <a:t> </a:t>
            </a:r>
            <a:r>
              <a:rPr lang="es-AR" sz="2440"/>
              <a:t>rendimiento superior en comparación con Random Forest Ajustado, tanto en términos de MSE más bajo como de un mayor R2 Score. Esto indica una mayor precisión y una mejor capacidad para explicar la variabilidad de los casos de dengue.</a:t>
            </a:r>
            <a:endParaRPr sz="24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411800" y="1845196"/>
            <a:ext cx="111468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Courier New"/>
              <a:buNone/>
            </a:pPr>
            <a:r>
              <a:rPr lang="es-AR" sz="2000" u="sng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CONCLUSIONES</a:t>
            </a:r>
            <a:r>
              <a:rPr lang="es-AR" sz="200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s-AR" sz="200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200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* Estos resultados pueden ayudar a dirigir esfuerzos de investigación y políticas públicas hacia los factores más influyentes en la propagación del dengue.</a:t>
            </a:r>
            <a:endParaRPr sz="2000">
              <a:solidFill>
                <a:srgbClr val="D8D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Courier New"/>
              <a:buNone/>
            </a:pPr>
            <a:r>
              <a:rPr lang="es-AR" sz="200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* La integración de estas variables en modelos predictivos y estrategias de prevención puede mejorar la capacidad de manejar y prevenir brotes de dengue.</a:t>
            </a:r>
            <a:br>
              <a:rPr lang="es-AR" sz="200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D8D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Courier New"/>
              <a:buNone/>
            </a:pPr>
            <a:r>
              <a:rPr lang="es-AR" sz="200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MUCHAS GRACIAS.</a:t>
            </a:r>
            <a:endParaRPr sz="2000">
              <a:solidFill>
                <a:srgbClr val="D8D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6096000" y="4487332"/>
            <a:ext cx="4605241" cy="1807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t/>
            </a:r>
            <a:endParaRPr sz="1600" cap="none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/>
        </p:nvSpPr>
        <p:spPr>
          <a:xfrm>
            <a:off x="1399309" y="2389910"/>
            <a:ext cx="939338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0000"/>
              <a:buFont typeface="Roboto"/>
              <a:buNone/>
            </a:pPr>
            <a:r>
              <a:rPr b="0" i="0" lang="es-AR" sz="3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¿SE PODRÍA PREDECIR LA CANTIDAD TOTAL DE CASOS EN UNA EPIDEMIA DE DENGUE?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Courier New"/>
              <a:buNone/>
            </a:pPr>
            <a:r>
              <a:rPr b="0" i="0"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POSEEMOS 2 SET DE DATOS; UNO DE DATOS CLIMÁTICOS, DE 2 CIUDADES DE CENTROAMÉRICA CON 1456 FILAS Y 21 COLUMNAS. EL OTRO CON DATOS DE CANTIDAD DE E INFORMACIÓN DE FECHAS QUE TIENE 1456 FILAS Y 1 COLUMNA. DATOS OBTENIDOS DE DRIVENDATA.ORG</a:t>
            </a:r>
            <a:endParaRPr sz="1600">
              <a:solidFill>
                <a:srgbClr val="BFBFBF"/>
              </a:solidFill>
            </a:endParaRPr>
          </a:p>
        </p:txBody>
      </p:sp>
      <p:pic>
        <p:nvPicPr>
          <p:cNvPr descr="Gráfico&#10;&#10;Descripción generada automáticamente" id="151" name="Google Shape;15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305" y="242186"/>
            <a:ext cx="7711643" cy="411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"/>
          <p:cNvSpPr txBox="1"/>
          <p:nvPr/>
        </p:nvSpPr>
        <p:spPr>
          <a:xfrm>
            <a:off x="4529796" y="4129012"/>
            <a:ext cx="68368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9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Esta foto</a:t>
            </a:r>
            <a:r>
              <a:rPr b="0" i="0" lang="es-AR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Autor desconocido está bajo licencia </a:t>
            </a:r>
            <a:r>
              <a:rPr b="0" i="0" lang="es-AR" sz="9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BY-NC-ND</a:t>
            </a:r>
            <a:endParaRPr sz="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48926" y="863601"/>
            <a:ext cx="3188662" cy="211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684211" y="4487332"/>
            <a:ext cx="869893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Courier New"/>
              <a:buNone/>
            </a:pPr>
            <a:r>
              <a:rPr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ALGUNOS DATOS DE INTERES SOBRE LA CANTIDAD DE DATOS POR CIUDAD Y LA DISTRIBUCIÓN DE LOS CASOS A TRAVES DE LOS AÑOS. LOS DATOS ABARCAN DESDE EL AÑO 1994 AL 2010</a:t>
            </a:r>
            <a:endParaRPr/>
          </a:p>
        </p:txBody>
      </p:sp>
      <p:pic>
        <p:nvPicPr>
          <p:cNvPr descr="Gráfico, Gráfico de barras, Gráfico de rectángulos&#10;&#10;Descripción generada automáticamente" id="159" name="Google Shape;15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814" y="161444"/>
            <a:ext cx="5089924" cy="4064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6401" y="397995"/>
            <a:ext cx="6189273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684211" y="4487332"/>
            <a:ext cx="4605241" cy="1807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Courier New"/>
              <a:buNone/>
            </a:pPr>
            <a:r>
              <a:rPr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A SU VEZ EL PROMEDIO DE LA VARIANZA DE LOS CASOS MUESTRA UNA DISTRIBUCION NEGATIVA </a:t>
            </a:r>
            <a:endParaRPr/>
          </a:p>
        </p:txBody>
      </p:sp>
      <p:pic>
        <p:nvPicPr>
          <p:cNvPr id="166" name="Google Shape;16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1" y="563299"/>
            <a:ext cx="4774054" cy="380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1987" y="563299"/>
            <a:ext cx="4890135" cy="382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/>
          <p:nvPr/>
        </p:nvSpPr>
        <p:spPr>
          <a:xfrm>
            <a:off x="6096000" y="4487332"/>
            <a:ext cx="4605241" cy="1807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t/>
            </a:r>
            <a:endParaRPr sz="1600" cap="none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5941987" y="4487332"/>
            <a:ext cx="4605241" cy="1807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Courier New"/>
              <a:buNone/>
            </a:pPr>
            <a:r>
              <a:rPr lang="es-AR" sz="1600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PARA SAN JUAN EL PROMEDIO DE CASOS ES 34,18 Y SU VARIANZA 2640,04.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Courier New"/>
              <a:buNone/>
            </a:pPr>
            <a:r>
              <a:rPr lang="es-AR" sz="1600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PARA IQUITOS EL PROMEDIO DE CASOS ES 7,56 Y SU VARIANZA 115,89.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684211" y="4951827"/>
            <a:ext cx="11146718" cy="1342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Courier New"/>
              <a:buNone/>
            </a:pPr>
            <a:br>
              <a:rPr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6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LAS CORRELACIONES DE LAS VARIABLES ORDENADAS MUESTRAN UNA RELACIÓN FUERTE CON EL TOTAL DE CASOS Y CON VARIABLES RELACIONADAS A LA HUMEDAD Y EN MENOR GRADO CON LA TEMPERATURA. ESTO CONFIRMA QUE CON HUMEDAD ALTA EL MOSQUITO PROSPERA.  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6096000" y="4487332"/>
            <a:ext cx="4605241" cy="1807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t/>
            </a:r>
            <a:endParaRPr sz="1600" cap="none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Google Shape;17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29" y="1027792"/>
            <a:ext cx="5129805" cy="392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5716" y="1027793"/>
            <a:ext cx="6057755" cy="39240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/>
        </p:nvSpPr>
        <p:spPr>
          <a:xfrm>
            <a:off x="1545679" y="554918"/>
            <a:ext cx="2535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San Juan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7646841" y="568592"/>
            <a:ext cx="2535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Iquitos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b9a2e6734_0_5"/>
          <p:cNvSpPr txBox="1"/>
          <p:nvPr>
            <p:ph type="title"/>
          </p:nvPr>
        </p:nvSpPr>
        <p:spPr>
          <a:xfrm>
            <a:off x="684200" y="3757750"/>
            <a:ext cx="10988700" cy="26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AR" sz="1640"/>
              <a:t>Estadísticas Descriptivas: Las variables presentan una amplia gama de valores, reflejando la diversidad de condiciones climáticas y ambientales en las ciudades estudiadas.</a:t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AR" sz="1640"/>
              <a:t>La variable objetivo “total_cases” (casos totales de dengue) varía considerablemente, con un máximo de 461 casos en una semana.</a:t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AR" sz="1640"/>
              <a:t>Distribución de Casos de Dengue:  La distribución de los casos, muestra una concentración en números más bajos, con algunos picos que indican semanas con brotes significativos</a:t>
            </a:r>
            <a:endParaRPr sz="2840"/>
          </a:p>
        </p:txBody>
      </p:sp>
      <p:sp>
        <p:nvSpPr>
          <p:cNvPr id="185" name="Google Shape;185;g1eb9a2e6734_0_5"/>
          <p:cNvSpPr txBox="1"/>
          <p:nvPr>
            <p:ph idx="1" type="body"/>
          </p:nvPr>
        </p:nvSpPr>
        <p:spPr>
          <a:xfrm>
            <a:off x="586300" y="374775"/>
            <a:ext cx="9612000" cy="371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1eb9a2e673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00" y="446025"/>
            <a:ext cx="9336299" cy="35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b9a2e6734_0_0"/>
          <p:cNvSpPr txBox="1"/>
          <p:nvPr>
            <p:ph type="title"/>
          </p:nvPr>
        </p:nvSpPr>
        <p:spPr>
          <a:xfrm>
            <a:off x="1311950" y="329877"/>
            <a:ext cx="8534400" cy="98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Promedio total de Casos por año</a:t>
            </a:r>
            <a:endParaRPr sz="3000"/>
          </a:p>
        </p:txBody>
      </p:sp>
      <p:sp>
        <p:nvSpPr>
          <p:cNvPr id="192" name="Google Shape;192;g1eb9a2e6734_0_0"/>
          <p:cNvSpPr txBox="1"/>
          <p:nvPr>
            <p:ph idx="1" type="body"/>
          </p:nvPr>
        </p:nvSpPr>
        <p:spPr>
          <a:xfrm>
            <a:off x="1679150" y="1776825"/>
            <a:ext cx="8679000" cy="453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g1eb9a2e673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75" y="1936575"/>
            <a:ext cx="8475125" cy="43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b9a2e6734_0_17"/>
          <p:cNvSpPr txBox="1"/>
          <p:nvPr>
            <p:ph type="title"/>
          </p:nvPr>
        </p:nvSpPr>
        <p:spPr>
          <a:xfrm>
            <a:off x="852798" y="258825"/>
            <a:ext cx="97338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/>
              <a:t>Al tratarse de predicciones de numericas; utilizamos modelos de Regresión Supervisada: SVR; RFR y XGBOOT.</a:t>
            </a:r>
            <a:endParaRPr sz="2500"/>
          </a:p>
        </p:txBody>
      </p:sp>
      <p:sp>
        <p:nvSpPr>
          <p:cNvPr id="199" name="Google Shape;199;g1eb9a2e6734_0_17"/>
          <p:cNvSpPr txBox="1"/>
          <p:nvPr>
            <p:ph idx="1" type="body"/>
          </p:nvPr>
        </p:nvSpPr>
        <p:spPr>
          <a:xfrm>
            <a:off x="773025" y="1936575"/>
            <a:ext cx="10224600" cy="425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1eb9a2e673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175" y="1796575"/>
            <a:ext cx="9931675" cy="425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o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2023-09-26T00:24:22Z</dcterms:created>
  <dc:creator>Armando Caceres</dc:creator>
</cp:coreProperties>
</file>