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326" r:id="rId2"/>
    <p:sldId id="257" r:id="rId3"/>
    <p:sldId id="361" r:id="rId4"/>
    <p:sldId id="360" r:id="rId5"/>
    <p:sldId id="362" r:id="rId6"/>
    <p:sldId id="363" r:id="rId7"/>
    <p:sldId id="364" r:id="rId8"/>
    <p:sldId id="365" r:id="rId9"/>
    <p:sldId id="366" r:id="rId10"/>
    <p:sldId id="367" r:id="rId11"/>
    <p:sldId id="369" r:id="rId12"/>
    <p:sldId id="370" r:id="rId13"/>
    <p:sldId id="371" r:id="rId14"/>
    <p:sldId id="375" r:id="rId15"/>
    <p:sldId id="372" r:id="rId16"/>
    <p:sldId id="373" r:id="rId17"/>
    <p:sldId id="376" r:id="rId18"/>
    <p:sldId id="377" r:id="rId19"/>
    <p:sldId id="378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1085" autoAdjust="0"/>
  </p:normalViewPr>
  <p:slideViewPr>
    <p:cSldViewPr>
      <p:cViewPr varScale="1">
        <p:scale>
          <a:sx n="62" d="100"/>
          <a:sy n="62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7805D-44A0-4404-B9C7-95D59043A524}" type="datetimeFigureOut">
              <a:rPr lang="en-US" smtClean="0"/>
              <a:pPr/>
              <a:t>04/09/2021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E819E-052B-4F72-9D8E-D41BD7F608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B58E-7941-4AFC-8B6A-E15DF5244A56}" type="datetimeFigureOut">
              <a:rPr lang="en-US" smtClean="0"/>
              <a:pPr/>
              <a:t>04/09/2021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01F9C-DBF8-4557-B858-7EAF96639E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0480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01F9C-DBF8-4557-B858-7EAF96639E3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01F9C-DBF8-4557-B858-7EAF96639E3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Take the poll </a:t>
            </a:r>
          </a:p>
          <a:p>
            <a:r>
              <a:rPr lang="en-US" dirty="0" smtClean="0"/>
              <a:t>Have you used the cloud</a:t>
            </a:r>
          </a:p>
          <a:p>
            <a:r>
              <a:rPr lang="en-US" dirty="0" smtClean="0"/>
              <a:t>For one, two, three, or more of these services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7D005FF-20D4-45F0-A880-8069DC81E11E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01F9C-DBF8-4557-B858-7EAF96639E3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04/09/2021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04/09/2021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04/09/2021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04/09/2021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26" Type="http://schemas.openxmlformats.org/officeDocument/2006/relationships/image" Target="../media/image26.jpeg"/><Relationship Id="rId3" Type="http://schemas.openxmlformats.org/officeDocument/2006/relationships/image" Target="../media/image3.jpeg"/><Relationship Id="rId21" Type="http://schemas.openxmlformats.org/officeDocument/2006/relationships/image" Target="../media/image21.jpeg"/><Relationship Id="rId34" Type="http://schemas.openxmlformats.org/officeDocument/2006/relationships/image" Target="../media/image34.jpe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5" Type="http://schemas.openxmlformats.org/officeDocument/2006/relationships/image" Target="../media/image25.jpeg"/><Relationship Id="rId3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29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24" Type="http://schemas.openxmlformats.org/officeDocument/2006/relationships/image" Target="../media/image24.jpeg"/><Relationship Id="rId32" Type="http://schemas.openxmlformats.org/officeDocument/2006/relationships/image" Target="../media/image32.jpeg"/><Relationship Id="rId37" Type="http://schemas.openxmlformats.org/officeDocument/2006/relationships/image" Target="../media/image37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23" Type="http://schemas.openxmlformats.org/officeDocument/2006/relationships/image" Target="../media/image23.jpeg"/><Relationship Id="rId28" Type="http://schemas.openxmlformats.org/officeDocument/2006/relationships/image" Target="../media/image28.jpeg"/><Relationship Id="rId36" Type="http://schemas.openxmlformats.org/officeDocument/2006/relationships/image" Target="../media/image36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31" Type="http://schemas.openxmlformats.org/officeDocument/2006/relationships/image" Target="../media/image31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Relationship Id="rId22" Type="http://schemas.openxmlformats.org/officeDocument/2006/relationships/image" Target="../media/image22.jpeg"/><Relationship Id="rId27" Type="http://schemas.openxmlformats.org/officeDocument/2006/relationships/image" Target="../media/image27.jpeg"/><Relationship Id="rId30" Type="http://schemas.openxmlformats.org/officeDocument/2006/relationships/image" Target="../media/image30.jpeg"/><Relationship Id="rId35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Cloud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</a:t>
            </a:r>
            <a:r>
              <a:rPr lang="en-US" smtClean="0"/>
              <a:t>of Cloud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end users, Cloud Computing consists of the following :</a:t>
            </a:r>
          </a:p>
          <a:p>
            <a:pPr lvl="1"/>
            <a:r>
              <a:rPr lang="en-US" dirty="0" smtClean="0"/>
              <a:t>1) Client</a:t>
            </a:r>
          </a:p>
          <a:p>
            <a:pPr lvl="1"/>
            <a:r>
              <a:rPr lang="en-US" dirty="0" smtClean="0"/>
              <a:t>2) Cloud network</a:t>
            </a:r>
          </a:p>
          <a:p>
            <a:pPr lvl="1"/>
            <a:r>
              <a:rPr lang="en-US" dirty="0" smtClean="0"/>
              <a:t>3) Cloud Application Programming Interface (APIs)</a:t>
            </a:r>
          </a:p>
          <a:p>
            <a:r>
              <a:rPr lang="en-US" dirty="0" smtClean="0"/>
              <a:t>1) Client : </a:t>
            </a:r>
          </a:p>
          <a:p>
            <a:pPr lvl="1"/>
            <a:r>
              <a:rPr lang="en-US" dirty="0" smtClean="0"/>
              <a:t>Cloud clients are divided into three broad categories</a:t>
            </a:r>
          </a:p>
          <a:p>
            <a:pPr lvl="2"/>
            <a:r>
              <a:rPr lang="en-US" dirty="0" smtClean="0"/>
              <a:t>Mobile clients</a:t>
            </a:r>
          </a:p>
          <a:p>
            <a:pPr lvl="2"/>
            <a:r>
              <a:rPr lang="en-US" dirty="0" smtClean="0"/>
              <a:t>Thin Clients ( there is little hardware and software installed on the user's machine.</a:t>
            </a:r>
          </a:p>
          <a:p>
            <a:pPr lvl="2"/>
            <a:r>
              <a:rPr lang="en-US" dirty="0" smtClean="0"/>
              <a:t>Thick clients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2)Cloud network </a:t>
            </a:r>
          </a:p>
          <a:p>
            <a:pPr lvl="1"/>
            <a:r>
              <a:rPr lang="en-US" dirty="0" smtClean="0"/>
              <a:t>Connecting link between the user and cloud services.</a:t>
            </a:r>
          </a:p>
          <a:p>
            <a:pPr lvl="1"/>
            <a:r>
              <a:rPr lang="en-US" dirty="0" smtClean="0"/>
              <a:t>Internet is most common choice.</a:t>
            </a:r>
          </a:p>
          <a:p>
            <a:r>
              <a:rPr lang="en-US" dirty="0" smtClean="0"/>
              <a:t>3) Cloud Application Programming Interface (APIs)</a:t>
            </a:r>
          </a:p>
          <a:p>
            <a:pPr lvl="1"/>
            <a:r>
              <a:rPr lang="en-US" dirty="0" smtClean="0"/>
              <a:t>Is a set of programming instruction and tool that provides </a:t>
            </a:r>
            <a:r>
              <a:rPr lang="en-US" smtClean="0"/>
              <a:t>abstractions over </a:t>
            </a:r>
            <a:r>
              <a:rPr lang="en-US" dirty="0" smtClean="0"/>
              <a:t>a specific provider cloud.</a:t>
            </a:r>
          </a:p>
          <a:p>
            <a:pPr lvl="1"/>
            <a:r>
              <a:rPr lang="en-US" dirty="0" smtClean="0"/>
              <a:t>Used to </a:t>
            </a:r>
            <a:r>
              <a:rPr lang="en-US" b="1" dirty="0" smtClean="0"/>
              <a:t>build applications </a:t>
            </a:r>
            <a:r>
              <a:rPr lang="en-US" dirty="0" smtClean="0"/>
              <a:t>in the cloud computing market. </a:t>
            </a:r>
          </a:p>
          <a:p>
            <a:pPr lvl="1"/>
            <a:r>
              <a:rPr lang="en-US" dirty="0" smtClean="0"/>
              <a:t>APIs help programmers to have a common mechanism for connecting to a particular cloud services</a:t>
            </a:r>
          </a:p>
          <a:p>
            <a:r>
              <a:rPr lang="en-US" dirty="0" smtClean="0"/>
              <a:t>Figure illustrate the various aspects of cloud computing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oud computing black book 00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74011" y="1527175"/>
            <a:ext cx="5359465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 smtClean="0"/>
              <a:t>Cloud Types</a:t>
            </a:r>
          </a:p>
          <a:p>
            <a:pPr lvl="1" algn="just">
              <a:defRPr/>
            </a:pPr>
            <a:r>
              <a:rPr lang="en-US" dirty="0" smtClean="0"/>
              <a:t>Public Cloud</a:t>
            </a:r>
          </a:p>
          <a:p>
            <a:pPr lvl="1" algn="just">
              <a:defRPr/>
            </a:pPr>
            <a:r>
              <a:rPr lang="en-US" dirty="0" smtClean="0"/>
              <a:t>Private Cloud</a:t>
            </a:r>
          </a:p>
          <a:p>
            <a:pPr lvl="1" algn="just">
              <a:defRPr/>
            </a:pPr>
            <a:r>
              <a:rPr lang="en-US" dirty="0" smtClean="0"/>
              <a:t>Community Cloud</a:t>
            </a:r>
          </a:p>
          <a:p>
            <a:pPr lvl="1" algn="just">
              <a:defRPr/>
            </a:pPr>
            <a:r>
              <a:rPr lang="en-US" dirty="0" smtClean="0"/>
              <a:t>Hybrid Clouds.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Cloud</a:t>
            </a:r>
            <a:endParaRPr lang="en-US" dirty="0"/>
          </a:p>
        </p:txBody>
      </p:sp>
      <p:pic>
        <p:nvPicPr>
          <p:cNvPr id="4" name="Picture 2" descr="C:\Documents and Settings\RSN\Desktop\cloud scan\cloud computing black book 00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647700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Cloud</a:t>
            </a:r>
            <a:endParaRPr lang="en-US" dirty="0"/>
          </a:p>
        </p:txBody>
      </p:sp>
      <p:pic>
        <p:nvPicPr>
          <p:cNvPr id="6" name="Content Placeholder 5" descr="rsn 001 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981200"/>
            <a:ext cx="6934200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Cloud</a:t>
            </a:r>
            <a:endParaRPr lang="en-US" dirty="0"/>
          </a:p>
        </p:txBody>
      </p:sp>
      <p:pic>
        <p:nvPicPr>
          <p:cNvPr id="6" name="Content Placeholder 5" descr="rsn 001 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752600"/>
            <a:ext cx="6390967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Clouds</a:t>
            </a:r>
            <a:endParaRPr lang="en-US" dirty="0"/>
          </a:p>
        </p:txBody>
      </p:sp>
      <p:pic>
        <p:nvPicPr>
          <p:cNvPr id="4" name="Content Placeholder 3" descr="cloudcomputing black book 006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68456" y="1685671"/>
            <a:ext cx="5370576" cy="42550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Impact of cloud computing on Business</a:t>
            </a:r>
          </a:p>
          <a:p>
            <a:r>
              <a:rPr lang="en-US" dirty="0" smtClean="0"/>
              <a:t>The cloud is not for everyone-When you might not benefit from the cloud</a:t>
            </a:r>
          </a:p>
          <a:p>
            <a:pPr lvl="1"/>
            <a:r>
              <a:rPr lang="en-US" dirty="0" smtClean="0"/>
              <a:t>Limitations of cloud computing</a:t>
            </a:r>
          </a:p>
          <a:p>
            <a:pPr lvl="2"/>
            <a:r>
              <a:rPr lang="en-US" dirty="0" smtClean="0"/>
              <a:t>Data privacy and confidentiality</a:t>
            </a:r>
          </a:p>
          <a:p>
            <a:pPr lvl="2"/>
            <a:r>
              <a:rPr lang="en-US" dirty="0" smtClean="0"/>
              <a:t>Loss of control on all user data because of third party</a:t>
            </a:r>
          </a:p>
          <a:p>
            <a:pPr lvl="2"/>
            <a:r>
              <a:rPr lang="en-US" dirty="0" smtClean="0"/>
              <a:t>Complexity in tracking operation</a:t>
            </a:r>
          </a:p>
          <a:p>
            <a:pPr lvl="2"/>
            <a:r>
              <a:rPr lang="en-US" dirty="0" smtClean="0"/>
              <a:t>Unpredictable available of services</a:t>
            </a:r>
          </a:p>
          <a:p>
            <a:pPr lvl="2"/>
            <a:r>
              <a:rPr lang="en-US" dirty="0" smtClean="0"/>
              <a:t>Inability to use services when disconnected from internet</a:t>
            </a:r>
          </a:p>
          <a:p>
            <a:pPr lvl="2"/>
            <a:r>
              <a:rPr lang="en-US" dirty="0" smtClean="0"/>
              <a:t>Uneven performance and delay response time to the end users due to WAN-based network access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service delivery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IaaS</a:t>
            </a:r>
            <a:endParaRPr lang="en-US" dirty="0" smtClean="0"/>
          </a:p>
          <a:p>
            <a:r>
              <a:rPr lang="en-US" dirty="0" err="1" smtClean="0"/>
              <a:t>PaaS</a:t>
            </a:r>
            <a:endParaRPr lang="en-US" dirty="0" smtClean="0"/>
          </a:p>
          <a:p>
            <a:r>
              <a:rPr lang="en-US" dirty="0" smtClean="0"/>
              <a:t>SaaS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04238" cy="5334000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GB" dirty="0" smtClean="0">
              <a:latin typeface="+mj-lt"/>
            </a:endParaRPr>
          </a:p>
          <a:p>
            <a:pPr algn="just">
              <a:defRPr/>
            </a:pPr>
            <a:r>
              <a:rPr lang="en-US" dirty="0" smtClean="0"/>
              <a:t>Getting to know the cloud</a:t>
            </a:r>
          </a:p>
          <a:p>
            <a:pPr algn="just">
              <a:defRPr/>
            </a:pPr>
            <a:r>
              <a:rPr lang="en-US" dirty="0" smtClean="0"/>
              <a:t>Cloud and other similar configurations </a:t>
            </a:r>
          </a:p>
          <a:p>
            <a:pPr algn="just">
              <a:defRPr/>
            </a:pPr>
            <a:r>
              <a:rPr lang="en-US" dirty="0" smtClean="0"/>
              <a:t>Components of Cloud Computing</a:t>
            </a:r>
          </a:p>
          <a:p>
            <a:pPr algn="just">
              <a:defRPr/>
            </a:pPr>
            <a:r>
              <a:rPr lang="en-US" dirty="0" smtClean="0"/>
              <a:t>Cloud Types</a:t>
            </a:r>
          </a:p>
          <a:p>
            <a:pPr lvl="1" algn="just">
              <a:defRPr/>
            </a:pPr>
            <a:r>
              <a:rPr lang="en-US" dirty="0" smtClean="0"/>
              <a:t>Private Cloud</a:t>
            </a:r>
          </a:p>
          <a:p>
            <a:pPr lvl="1" algn="just">
              <a:defRPr/>
            </a:pPr>
            <a:r>
              <a:rPr lang="en-US" dirty="0" smtClean="0"/>
              <a:t>Community Cloud</a:t>
            </a:r>
          </a:p>
          <a:p>
            <a:pPr lvl="1" algn="just">
              <a:defRPr/>
            </a:pPr>
            <a:r>
              <a:rPr lang="en-US" dirty="0" smtClean="0"/>
              <a:t>Public Cloud</a:t>
            </a:r>
          </a:p>
          <a:p>
            <a:pPr lvl="1" algn="just">
              <a:defRPr/>
            </a:pPr>
            <a:r>
              <a:rPr lang="en-US" dirty="0" smtClean="0"/>
              <a:t>Hybrid Clouds.</a:t>
            </a:r>
          </a:p>
          <a:p>
            <a:pPr algn="just">
              <a:defRPr/>
            </a:pPr>
            <a:endParaRPr lang="en-US" dirty="0" smtClean="0"/>
          </a:p>
          <a:p>
            <a:pPr algn="just">
              <a:defRPr/>
            </a:pPr>
            <a:endParaRPr lang="en-GB" dirty="0" smtClean="0">
              <a:latin typeface="+mj-lt"/>
            </a:endParaRPr>
          </a:p>
          <a:p>
            <a:pPr algn="just">
              <a:buNone/>
              <a:defRPr/>
            </a:pPr>
            <a:endParaRPr lang="en-GB" dirty="0" smtClean="0"/>
          </a:p>
          <a:p>
            <a:pPr marL="0" indent="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GB" dirty="0" smtClean="0"/>
          </a:p>
          <a:p>
            <a:pPr marL="274320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>
              <a:buNone/>
            </a:pPr>
            <a:r>
              <a:rPr lang="en-US" dirty="0" smtClean="0"/>
              <a:t>					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				</a:t>
            </a:r>
            <a:r>
              <a:rPr lang="en-US" sz="4800" dirty="0" smtClean="0"/>
              <a:t>Thank You!!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9038" y="5583238"/>
            <a:ext cx="990600" cy="990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Have you used the cloud?</a:t>
            </a:r>
            <a:endParaRPr lang="en-US" dirty="0"/>
          </a:p>
        </p:txBody>
      </p:sp>
      <p:pic>
        <p:nvPicPr>
          <p:cNvPr id="10244" name="Picture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663" y="5653088"/>
            <a:ext cx="1074737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6375" y="4443413"/>
            <a:ext cx="1674813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9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8900" y="5757863"/>
            <a:ext cx="102235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4" descr="https://ssl.gstatic.com/accounts/services/drive/driv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38338" y="4432300"/>
            <a:ext cx="1587500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6" descr="http://ts3.mm.bing.net/th?id=H.4835786127312046&amp;pid=1.7&amp;w=147&amp;h=149&amp;c=7&amp;rs=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752600"/>
            <a:ext cx="9906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8" descr="http://ts2.mm.bing.net/th?id=H.4937671293534957&amp;pid=15.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58900" y="1752600"/>
            <a:ext cx="9810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10" descr="http://ts3.mm.bing.net/th?id=H.4931452190262246&amp;pid=15.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81250" y="1765300"/>
            <a:ext cx="946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1" name="Picture 14" descr="http://ts4.mm.bing.net/th?id=H.4987703377660239&amp;pid=15.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91275" y="1639888"/>
            <a:ext cx="1412875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2" name="Picture 18" descr="http://ts4.mm.bing.net/th?id=H.4719538559454383&amp;pid=15.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37113" y="3621088"/>
            <a:ext cx="105568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Picture 20" descr="http://ts4.mm.bing.net/th?id=H.4595963742390019&amp;pid=15.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89325" y="1731963"/>
            <a:ext cx="842963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4" name="Picture 22" descr="http://ts2.mm.bing.net/th?id=H.4770837636712173&amp;pid=15.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10075" y="1747838"/>
            <a:ext cx="887413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5" name="Picture 24" descr="http://ts1.mm.bing.net/th?id=H.4550630397445168&amp;pid=15.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94550" y="3889375"/>
            <a:ext cx="889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6" name="Picture 30" descr="http://ts4.mm.bing.net/th?id=H.4975192176918539&amp;pid=15.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89338" y="4878388"/>
            <a:ext cx="1047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7" name="Picture 32" descr="http://ts1.mm.bing.net/th?id=H.4818138106430376&amp;pid=15.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856163" y="5241925"/>
            <a:ext cx="788987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8" name="Picture 34" descr="http://ts1.mm.bing.net/th?id=H.4984220139522772&amp;pid=15.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054475" y="5969000"/>
            <a:ext cx="27114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9" name="Picture 36" descr="http://ts4.mm.bing.net/th?id=H.4852815636662611&amp;pid=15.1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74638" y="3468688"/>
            <a:ext cx="120015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0" name="Picture 38" descr="http://ts4.mm.bing.net/th?id=H.4928883809519027&amp;pid=15.1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471863" y="2671763"/>
            <a:ext cx="860425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1" name="Picture 40" descr="http://ts3.mm.bing.net/th?id=H.4959927832218142&amp;pid=15.1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76225" y="2836863"/>
            <a:ext cx="10191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2" name="Picture 44" descr="http://ts3.mm.bing.net/th?id=H.4636568371529830&amp;pid=15.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5375275" y="1747838"/>
            <a:ext cx="842963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3" name="Picture 48" descr="http://ts2.mm.bing.net/th?id=H.4817154546533997&amp;pid=15.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083550" y="3895725"/>
            <a:ext cx="8778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4" name="Picture 50" descr="http://ts1.mm.bing.net/th?id=H.4668956688516112&amp;pid=15.1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845175" y="4773613"/>
            <a:ext cx="1296988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5" name="Picture 54" descr="http://ts1.mm.bing.net/th?id=H.4765516138218672&amp;pid=15.1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2381250" y="2967038"/>
            <a:ext cx="1144588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6" name="Picture 56" descr="http://ts4.mm.bing.net/th?id=H.4698776666964355&amp;pid=15.1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8061325" y="2757488"/>
            <a:ext cx="86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7" name="Picture 58" descr="http://ts1.mm.bing.net/th?id=I.4603209355561872&amp;pid=15.1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6049963" y="3881438"/>
            <a:ext cx="1027112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8" name="Picture 60" descr="http://ts4.mm.bing.net/th?id=H.5040419787112943&amp;pid=15.1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6567488" y="2747963"/>
            <a:ext cx="823912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9" name="Picture 62" descr="http://ts3.mm.bing.net/th?id=H.4802766445347662&amp;pid=15.1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4529138" y="4643438"/>
            <a:ext cx="118427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0" name="Picture 64" descr="http://ts1.mm.bing.net/th?id=H.4623825215621104&amp;pid=15.1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7256463" y="4870450"/>
            <a:ext cx="1360487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1" name="Picture 68" descr="http://ts1.mm.bing.net/th?id=H.4582279988708676&amp;pid=15.1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4414838" y="2659063"/>
            <a:ext cx="88265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2" name="Picture 70" descr="http://ts2.mm.bing.net/th?id=H.4974410465411649&amp;pid=15.1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5448300" y="2714625"/>
            <a:ext cx="1025525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3" name="Picture 72" descr="http://ts1.mm.bing.net/th?id=H.4910935159014544&amp;pid=15.1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7935913" y="1666875"/>
            <a:ext cx="979487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4" name="Picture 74" descr="http://ts1.mm.bing.net/th?id=H.4976484921968724&amp;pid=15.1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3589338" y="3660775"/>
            <a:ext cx="1112837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5" name="Picture 16" descr="http://ts4.mm.bing.net/th?id=H.4682494440637407&amp;pid=15.1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1362075" y="3014663"/>
            <a:ext cx="90805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6" name="Picture 26" descr="http://ts4.mm.bing.net/th?id=H.4669042632425963&amp;pid=15.1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8043863" y="5711825"/>
            <a:ext cx="892175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7" name="Picture 12" descr="http://ts4.mm.bing.net/th?id=H.4833784686641755&amp;pid=15.1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7058025" y="5703888"/>
            <a:ext cx="876300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Getting to know the cloud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Cloud computing is “a model for </a:t>
            </a:r>
            <a:r>
              <a:rPr lang="en-US" b="1" dirty="0" smtClean="0"/>
              <a:t>enabling convenient, on-demand network access to a shared pool of configurable computing resources</a:t>
            </a:r>
            <a:r>
              <a:rPr lang="en-US" dirty="0" smtClean="0"/>
              <a:t> ( e.g. networks, servers, storage, applications and services) that can be rapidly provisioned and released with minimal management effort or service provider interaction.”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Five silent features of a cloud computing</a:t>
            </a:r>
          </a:p>
          <a:p>
            <a:pPr lvl="1" algn="just"/>
            <a:r>
              <a:rPr lang="en-US" dirty="0" smtClean="0"/>
              <a:t>On-demand self-service </a:t>
            </a:r>
          </a:p>
          <a:p>
            <a:pPr lvl="1" algn="just"/>
            <a:r>
              <a:rPr lang="en-US" dirty="0" smtClean="0"/>
              <a:t>Broad network access</a:t>
            </a:r>
          </a:p>
          <a:p>
            <a:pPr lvl="1" algn="just"/>
            <a:r>
              <a:rPr lang="en-US" dirty="0" smtClean="0"/>
              <a:t>Resource pooling</a:t>
            </a:r>
          </a:p>
          <a:p>
            <a:pPr lvl="1" algn="just"/>
            <a:r>
              <a:rPr lang="en-US" dirty="0" smtClean="0"/>
              <a:t>Rapid elasticity</a:t>
            </a:r>
          </a:p>
          <a:p>
            <a:pPr lvl="1" algn="just"/>
            <a:r>
              <a:rPr lang="en-US" dirty="0" smtClean="0"/>
              <a:t>Measured service</a:t>
            </a:r>
          </a:p>
          <a:p>
            <a:pPr lvl="1" algn="just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oud-comp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3810000" cy="3151962"/>
          </a:xfrm>
        </p:spPr>
      </p:pic>
      <p:pic>
        <p:nvPicPr>
          <p:cNvPr id="5" name="Picture 4" descr="887863_63435601993806375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981200"/>
            <a:ext cx="41910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and other similar configurations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Terms that helps in distinguishing these from cloud computing.</a:t>
            </a:r>
          </a:p>
          <a:p>
            <a:pPr lvl="1"/>
            <a:r>
              <a:rPr lang="en-US" dirty="0" smtClean="0"/>
              <a:t>Application Service Provider</a:t>
            </a:r>
          </a:p>
          <a:p>
            <a:pPr lvl="1"/>
            <a:r>
              <a:rPr lang="en-US" dirty="0" smtClean="0"/>
              <a:t>Autonomic Computing</a:t>
            </a:r>
          </a:p>
          <a:p>
            <a:pPr lvl="1"/>
            <a:r>
              <a:rPr lang="en-US" dirty="0" smtClean="0"/>
              <a:t>Cluster</a:t>
            </a:r>
          </a:p>
          <a:p>
            <a:pPr lvl="1"/>
            <a:r>
              <a:rPr lang="en-US" dirty="0" smtClean="0"/>
              <a:t>Distributed Computing</a:t>
            </a:r>
          </a:p>
          <a:p>
            <a:pPr lvl="1"/>
            <a:r>
              <a:rPr lang="en-US" dirty="0" smtClean="0"/>
              <a:t>High Performance Computing (HPC)</a:t>
            </a:r>
          </a:p>
          <a:p>
            <a:pPr lvl="1"/>
            <a:r>
              <a:rPr lang="en-US" dirty="0" smtClean="0"/>
              <a:t>Utility Computing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Peer to Peer, Client-Server &amp; Grid Computing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33599" y="1524000"/>
            <a:ext cx="4475905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Cloud Computing Vs Peer-to-Peer Architecture.</a:t>
            </a:r>
          </a:p>
          <a:p>
            <a:r>
              <a:rPr lang="en-US" dirty="0" smtClean="0"/>
              <a:t>Cloud Computing Vs Client-Server Architecture.</a:t>
            </a:r>
          </a:p>
          <a:p>
            <a:r>
              <a:rPr lang="en-US" dirty="0" smtClean="0"/>
              <a:t>Cloud Computing Vs Grid Computing.</a:t>
            </a:r>
          </a:p>
          <a:p>
            <a:r>
              <a:rPr lang="en-US" dirty="0" smtClean="0"/>
              <a:t>Cloud Computing Vs Server Virtualization.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Got to the Cloud</a:t>
            </a:r>
            <a:endParaRPr lang="en-US" dirty="0"/>
          </a:p>
        </p:txBody>
      </p:sp>
      <p:pic>
        <p:nvPicPr>
          <p:cNvPr id="4" name="Content Placeholder 3" descr="cloud computing black book 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524000"/>
            <a:ext cx="6332667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</TotalTime>
  <Words>395</Words>
  <Application>Microsoft Office PowerPoint</Application>
  <PresentationFormat>On-screen Show (4:3)</PresentationFormat>
  <Paragraphs>89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Introduction to Cloud </vt:lpstr>
      <vt:lpstr>Outline</vt:lpstr>
      <vt:lpstr>Have you used the cloud?</vt:lpstr>
      <vt:lpstr>Getting to know the cloud</vt:lpstr>
      <vt:lpstr>Slide 5</vt:lpstr>
      <vt:lpstr>Cloud and other similar configurations </vt:lpstr>
      <vt:lpstr>Peer to Peer, Client-Server &amp; Grid Computing</vt:lpstr>
      <vt:lpstr>Slide 8</vt:lpstr>
      <vt:lpstr>How we Got to the Cloud</vt:lpstr>
      <vt:lpstr>Components of Cloud Computing </vt:lpstr>
      <vt:lpstr>Slide 11</vt:lpstr>
      <vt:lpstr>Slide 12</vt:lpstr>
      <vt:lpstr>Slide 13</vt:lpstr>
      <vt:lpstr>Public Cloud</vt:lpstr>
      <vt:lpstr>Private Cloud</vt:lpstr>
      <vt:lpstr>Community Cloud</vt:lpstr>
      <vt:lpstr>Hybrid Clouds</vt:lpstr>
      <vt:lpstr>Slide 18</vt:lpstr>
      <vt:lpstr>Cloud computing service delivery models 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Data Access in Cloud Computing</dc:title>
  <dc:creator>AJINKYA</dc:creator>
  <cp:lastModifiedBy>COE</cp:lastModifiedBy>
  <cp:revision>746</cp:revision>
  <dcterms:created xsi:type="dcterms:W3CDTF">2006-08-16T00:00:00Z</dcterms:created>
  <dcterms:modified xsi:type="dcterms:W3CDTF">2021-09-04T03:56:45Z</dcterms:modified>
</cp:coreProperties>
</file>