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57" r:id="rId3"/>
    <p:sldId id="258" r:id="rId4"/>
    <p:sldId id="260" r:id="rId5"/>
    <p:sldId id="259" r:id="rId6"/>
    <p:sldId id="261" r:id="rId7"/>
    <p:sldId id="273" r:id="rId8"/>
    <p:sldId id="274" r:id="rId9"/>
    <p:sldId id="275" r:id="rId10"/>
    <p:sldId id="276" r:id="rId11"/>
    <p:sldId id="277" r:id="rId12"/>
    <p:sldId id="289" r:id="rId13"/>
    <p:sldId id="290" r:id="rId14"/>
    <p:sldId id="278" r:id="rId15"/>
    <p:sldId id="280" r:id="rId16"/>
    <p:sldId id="291" r:id="rId17"/>
    <p:sldId id="281" r:id="rId18"/>
    <p:sldId id="282" r:id="rId19"/>
    <p:sldId id="283" r:id="rId20"/>
    <p:sldId id="284" r:id="rId21"/>
    <p:sldId id="285" r:id="rId22"/>
    <p:sldId id="286" r:id="rId23"/>
    <p:sldId id="287" r:id="rId24"/>
    <p:sldId id="288" r:id="rId25"/>
  </p:sldIdLst>
  <p:sldSz cx="10160000" cy="7620000"/>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97" autoAdjust="0"/>
    <p:restoredTop sz="90929"/>
  </p:normalViewPr>
  <p:slideViewPr>
    <p:cSldViewPr>
      <p:cViewPr varScale="1">
        <p:scale>
          <a:sx n="58" d="100"/>
          <a:sy n="58" d="100"/>
        </p:scale>
        <p:origin x="96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F514392-5E3C-42D6-B150-97AA7909D9FC}" type="datetimeFigureOut">
              <a:rPr lang="en-US" smtClean="0"/>
              <a:pPr/>
              <a:t>09/26/2022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BEF51FE-EE9E-449B-9D93-CFFD4B8FE63F}" type="slidenum">
              <a:rPr lang="en-US" smtClean="0"/>
              <a:pPr/>
              <a:t>‹#›</a:t>
            </a:fld>
            <a:endParaRPr lang="en-US"/>
          </a:p>
        </p:txBody>
      </p:sp>
    </p:spTree>
    <p:extLst>
      <p:ext uri="{BB962C8B-B14F-4D97-AF65-F5344CB8AC3E}">
        <p14:creationId xmlns:p14="http://schemas.microsoft.com/office/powerpoint/2010/main" val="32364938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2A01C11-9761-409B-AC11-808ADC70A962}" type="slidenum">
              <a:rPr lang="en-US"/>
              <a:pPr>
                <a:defRPr/>
              </a:pPr>
              <a:t>‹#›</a:t>
            </a:fld>
            <a:endParaRPr lang="en-US"/>
          </a:p>
        </p:txBody>
      </p:sp>
    </p:spTree>
    <p:extLst>
      <p:ext uri="{BB962C8B-B14F-4D97-AF65-F5344CB8AC3E}">
        <p14:creationId xmlns:p14="http://schemas.microsoft.com/office/powerpoint/2010/main" val="405285076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F267D647-AFA6-4820-8968-E7C0B250F0E6}" type="slidenum">
              <a:rPr lang="en-US" smtClean="0"/>
              <a:pPr/>
              <a:t>2</a:t>
            </a:fld>
            <a:endParaRPr lang="en-US" smtClean="0"/>
          </a:p>
        </p:txBody>
      </p:sp>
      <p:sp>
        <p:nvSpPr>
          <p:cNvPr id="20483" name="Rectangle 1"/>
          <p:cNvSpPr>
            <a:spLocks noGrp="1" noRot="1" noChangeAspect="1" noChangeArrowheads="1" noTextEdit="1"/>
          </p:cNvSpPr>
          <p:nvPr>
            <p:ph type="sldImg"/>
          </p:nvPr>
        </p:nvSpPr>
        <p:spPr>
          <a:ln/>
        </p:spPr>
      </p:sp>
      <p:sp>
        <p:nvSpPr>
          <p:cNvPr id="20484" name="Rectangle 2"/>
          <p:cNvSpPr>
            <a:spLocks noGrp="1" noChangeArrowheads="1"/>
          </p:cNvSpPr>
          <p:nvPr>
            <p:ph type="body" idx="1"/>
          </p:nvPr>
        </p:nvSpPr>
        <p:spPr>
          <a:noFill/>
          <a:ln/>
        </p:spPr>
        <p:txBody>
          <a:bodyPr lIns="0" tIns="0" rIns="0" bIns="0"/>
          <a:lstStyle/>
          <a:p>
            <a:pPr eaLnBrk="1" hangingPunct="1">
              <a:lnSpc>
                <a:spcPct val="95000"/>
              </a:lnSpc>
              <a:spcBef>
                <a:spcPct val="0"/>
              </a:spcBef>
            </a:pPr>
            <a:r>
              <a:rPr lang="en-US" sz="1400" dirty="0" smtClean="0">
                <a:solidFill>
                  <a:srgbClr val="000000"/>
                </a:solidFill>
                <a:latin typeface="Arial" pitchFamily="34" charset="0"/>
              </a:rPr>
              <a:t>Virtualization broadly describes the separation of a </a:t>
            </a:r>
            <a:endParaRPr lang="en-US" dirty="0" smtClean="0"/>
          </a:p>
          <a:p>
            <a:pPr eaLnBrk="1" hangingPunct="1">
              <a:lnSpc>
                <a:spcPct val="95000"/>
              </a:lnSpc>
              <a:spcBef>
                <a:spcPct val="0"/>
              </a:spcBef>
            </a:pPr>
            <a:r>
              <a:rPr lang="en-US" sz="1400" dirty="0" smtClean="0">
                <a:solidFill>
                  <a:srgbClr val="000000"/>
                </a:solidFill>
                <a:latin typeface="Arial" pitchFamily="34" charset="0"/>
              </a:rPr>
              <a:t>resource or request for a service from the underlying physical </a:t>
            </a:r>
            <a:endParaRPr lang="en-US" dirty="0" smtClean="0"/>
          </a:p>
          <a:p>
            <a:pPr eaLnBrk="1" hangingPunct="1">
              <a:lnSpc>
                <a:spcPct val="95000"/>
              </a:lnSpc>
              <a:spcBef>
                <a:spcPct val="0"/>
              </a:spcBef>
            </a:pPr>
            <a:r>
              <a:rPr lang="en-US" sz="1400" dirty="0" smtClean="0">
                <a:solidFill>
                  <a:srgbClr val="000000"/>
                </a:solidFill>
                <a:latin typeface="Arial" pitchFamily="34" charset="0"/>
              </a:rPr>
              <a:t>delivery of that service.</a:t>
            </a:r>
            <a:endParaRPr lang="en-US" dirty="0" smtClean="0"/>
          </a:p>
          <a:p>
            <a:pPr eaLnBrk="1" hangingPunct="1">
              <a:lnSpc>
                <a:spcPct val="95000"/>
              </a:lnSpc>
              <a:spcBef>
                <a:spcPct val="0"/>
              </a:spcBef>
            </a:pPr>
            <a:endParaRPr lang="en-US" sz="1400" dirty="0" smtClean="0">
              <a:solidFill>
                <a:srgbClr val="000000"/>
              </a:solidFill>
              <a:latin typeface="Arial" pitchFamily="34" charset="0"/>
            </a:endParaRPr>
          </a:p>
          <a:p>
            <a:pPr eaLnBrk="1" hangingPunct="1">
              <a:lnSpc>
                <a:spcPct val="95000"/>
              </a:lnSpc>
              <a:spcBef>
                <a:spcPct val="0"/>
              </a:spcBef>
            </a:pPr>
            <a:r>
              <a:rPr lang="en-US" sz="1400" dirty="0" smtClean="0">
                <a:solidFill>
                  <a:srgbClr val="000000"/>
                </a:solidFill>
                <a:latin typeface="Arial" pitchFamily="34" charset="0"/>
              </a:rPr>
              <a:t>in other words ...</a:t>
            </a:r>
            <a:endParaRPr lang="en-US" dirty="0" smtClean="0"/>
          </a:p>
          <a:p>
            <a:pPr eaLnBrk="1" hangingPunct="1">
              <a:lnSpc>
                <a:spcPct val="95000"/>
              </a:lnSpc>
              <a:spcBef>
                <a:spcPct val="0"/>
              </a:spcBef>
            </a:pPr>
            <a:endParaRPr lang="en-US" sz="1400" dirty="0" smtClean="0">
              <a:solidFill>
                <a:srgbClr val="000000"/>
              </a:solidFill>
              <a:latin typeface="Arial" pitchFamily="34" charset="0"/>
            </a:endParaRPr>
          </a:p>
          <a:p>
            <a:pPr eaLnBrk="1" hangingPunct="1">
              <a:lnSpc>
                <a:spcPct val="95000"/>
              </a:lnSpc>
              <a:spcBef>
                <a:spcPct val="0"/>
              </a:spcBef>
            </a:pPr>
            <a:r>
              <a:rPr lang="en-US" sz="1400" dirty="0" smtClean="0">
                <a:solidFill>
                  <a:srgbClr val="000000"/>
                </a:solidFill>
                <a:latin typeface="Arial" pitchFamily="34" charset="0"/>
              </a:rPr>
              <a:t>Use a computer's processing power in any number of ways to support your business needs. </a:t>
            </a:r>
          </a:p>
        </p:txBody>
      </p:sp>
      <p:sp>
        <p:nvSpPr>
          <p:cNvPr id="2" name="Header Placeholder 1"/>
          <p:cNvSpPr>
            <a:spLocks noGrp="1"/>
          </p:cNvSpPr>
          <p:nvPr>
            <p:ph type="hdr" sz="quarter" idx="10"/>
          </p:nvPr>
        </p:nvSpPr>
        <p:spPr/>
        <p:txBody>
          <a:bodyPr/>
          <a:lstStyle/>
          <a:p>
            <a:pPr>
              <a:defRPr/>
            </a:pPr>
            <a:endParaRPr lang="en-US"/>
          </a:p>
        </p:txBody>
      </p:sp>
    </p:spTree>
    <p:extLst>
      <p:ext uri="{BB962C8B-B14F-4D97-AF65-F5344CB8AC3E}">
        <p14:creationId xmlns:p14="http://schemas.microsoft.com/office/powerpoint/2010/main" val="3656573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093F2963-3D35-4DA2-AC43-D7BBD244C814}" type="slidenum">
              <a:rPr lang="en-US" smtClean="0"/>
              <a:pPr/>
              <a:t>3</a:t>
            </a:fld>
            <a:endParaRPr lang="en-US" smtClean="0"/>
          </a:p>
        </p:txBody>
      </p:sp>
      <p:sp>
        <p:nvSpPr>
          <p:cNvPr id="21507" name="Rectangle 1"/>
          <p:cNvSpPr>
            <a:spLocks noGrp="1" noRot="1" noChangeAspect="1" noChangeArrowheads="1" noTextEdit="1"/>
          </p:cNvSpPr>
          <p:nvPr>
            <p:ph type="sldImg"/>
          </p:nvPr>
        </p:nvSpPr>
        <p:spPr>
          <a:ln/>
        </p:spPr>
      </p:sp>
      <p:sp>
        <p:nvSpPr>
          <p:cNvPr id="21508" name="Rectangle 2"/>
          <p:cNvSpPr>
            <a:spLocks noGrp="1" noChangeArrowheads="1"/>
          </p:cNvSpPr>
          <p:nvPr>
            <p:ph type="body" idx="1"/>
          </p:nvPr>
        </p:nvSpPr>
        <p:spPr>
          <a:noFill/>
          <a:ln/>
        </p:spPr>
        <p:txBody>
          <a:bodyPr lIns="0" tIns="0" rIns="0" bIns="0"/>
          <a:lstStyle/>
          <a:p>
            <a:pPr lvl="1" indent="-342900" eaLnBrk="1" hangingPunct="1">
              <a:lnSpc>
                <a:spcPct val="95000"/>
              </a:lnSpc>
              <a:spcBef>
                <a:spcPct val="0"/>
              </a:spcBef>
              <a:buClr>
                <a:srgbClr val="000000"/>
              </a:buClr>
              <a:buFontTx/>
              <a:buChar char="•"/>
            </a:pPr>
            <a:r>
              <a:rPr lang="en-US" sz="1300" dirty="0" smtClean="0">
                <a:solidFill>
                  <a:srgbClr val="000000"/>
                </a:solidFill>
                <a:latin typeface="Arial" pitchFamily="34" charset="0"/>
              </a:rPr>
              <a:t>Single OS image per machine</a:t>
            </a:r>
            <a:endParaRPr lang="en-US" dirty="0" smtClean="0"/>
          </a:p>
          <a:p>
            <a:pPr lvl="1" indent="-342900" eaLnBrk="1" hangingPunct="1">
              <a:lnSpc>
                <a:spcPct val="95000"/>
              </a:lnSpc>
              <a:spcBef>
                <a:spcPct val="0"/>
              </a:spcBef>
              <a:buClr>
                <a:srgbClr val="000000"/>
              </a:buClr>
              <a:buFontTx/>
              <a:buChar char="•"/>
            </a:pPr>
            <a:r>
              <a:rPr lang="en-US" sz="1300" dirty="0" smtClean="0">
                <a:solidFill>
                  <a:srgbClr val="000000"/>
                </a:solidFill>
                <a:latin typeface="Arial" pitchFamily="34" charset="0"/>
              </a:rPr>
              <a:t>Software and hardware </a:t>
            </a:r>
            <a:br>
              <a:rPr lang="en-US" sz="1300" dirty="0" smtClean="0">
                <a:solidFill>
                  <a:srgbClr val="000000"/>
                </a:solidFill>
                <a:latin typeface="Arial" pitchFamily="34" charset="0"/>
              </a:rPr>
            </a:br>
            <a:r>
              <a:rPr lang="en-US" sz="1300" dirty="0" smtClean="0">
                <a:solidFill>
                  <a:srgbClr val="000000"/>
                </a:solidFill>
                <a:latin typeface="Arial" pitchFamily="34" charset="0"/>
              </a:rPr>
              <a:t>tightly coupled</a:t>
            </a:r>
            <a:endParaRPr lang="en-US" dirty="0" smtClean="0"/>
          </a:p>
          <a:p>
            <a:pPr lvl="1" indent="-342900" eaLnBrk="1" hangingPunct="1">
              <a:lnSpc>
                <a:spcPct val="95000"/>
              </a:lnSpc>
              <a:spcBef>
                <a:spcPct val="0"/>
              </a:spcBef>
              <a:buClr>
                <a:srgbClr val="000000"/>
              </a:buClr>
              <a:buFontTx/>
              <a:buChar char="•"/>
            </a:pPr>
            <a:r>
              <a:rPr lang="en-US" sz="1300" dirty="0" smtClean="0">
                <a:solidFill>
                  <a:srgbClr val="000000"/>
                </a:solidFill>
                <a:latin typeface="Arial" pitchFamily="34" charset="0"/>
              </a:rPr>
              <a:t>Running multiple applications </a:t>
            </a:r>
            <a:br>
              <a:rPr lang="en-US" sz="1300" dirty="0" smtClean="0">
                <a:solidFill>
                  <a:srgbClr val="000000"/>
                </a:solidFill>
                <a:latin typeface="Arial" pitchFamily="34" charset="0"/>
              </a:rPr>
            </a:br>
            <a:r>
              <a:rPr lang="en-US" sz="1300" dirty="0" smtClean="0">
                <a:solidFill>
                  <a:srgbClr val="000000"/>
                </a:solidFill>
                <a:latin typeface="Arial" pitchFamily="34" charset="0"/>
              </a:rPr>
              <a:t>on same machine</a:t>
            </a:r>
            <a:endParaRPr lang="en-US" dirty="0" smtClean="0"/>
          </a:p>
          <a:p>
            <a:pPr lvl="1" indent="-342900" eaLnBrk="1" hangingPunct="1">
              <a:lnSpc>
                <a:spcPct val="95000"/>
              </a:lnSpc>
              <a:spcBef>
                <a:spcPct val="0"/>
              </a:spcBef>
              <a:buClr>
                <a:srgbClr val="000000"/>
              </a:buClr>
              <a:buFontTx/>
              <a:buChar char="•"/>
            </a:pPr>
            <a:r>
              <a:rPr lang="en-US" sz="1300" dirty="0" smtClean="0">
                <a:solidFill>
                  <a:srgbClr val="000000"/>
                </a:solidFill>
                <a:latin typeface="Arial" pitchFamily="34" charset="0"/>
              </a:rPr>
              <a:t>Underutilized resources</a:t>
            </a:r>
            <a:endParaRPr lang="en-US" dirty="0" smtClean="0"/>
          </a:p>
          <a:p>
            <a:pPr lvl="1" indent="-342900" eaLnBrk="1" hangingPunct="1">
              <a:lnSpc>
                <a:spcPct val="95000"/>
              </a:lnSpc>
              <a:spcBef>
                <a:spcPct val="0"/>
              </a:spcBef>
              <a:buClr>
                <a:srgbClr val="000000"/>
              </a:buClr>
              <a:buFontTx/>
              <a:buChar char="•"/>
            </a:pPr>
            <a:r>
              <a:rPr lang="en-US" sz="1300" dirty="0" smtClean="0">
                <a:solidFill>
                  <a:srgbClr val="000000"/>
                </a:solidFill>
                <a:latin typeface="Arial" pitchFamily="34" charset="0"/>
              </a:rPr>
              <a:t>Inflexible and costly infrastructure</a:t>
            </a:r>
          </a:p>
        </p:txBody>
      </p:sp>
      <p:sp>
        <p:nvSpPr>
          <p:cNvPr id="2" name="Header Placeholder 1"/>
          <p:cNvSpPr>
            <a:spLocks noGrp="1"/>
          </p:cNvSpPr>
          <p:nvPr>
            <p:ph type="hdr" sz="quarter" idx="10"/>
          </p:nvPr>
        </p:nvSpPr>
        <p:spPr/>
        <p:txBody>
          <a:bodyPr/>
          <a:lstStyle/>
          <a:p>
            <a:pPr>
              <a:defRPr/>
            </a:pPr>
            <a:endParaRPr lang="en-US"/>
          </a:p>
        </p:txBody>
      </p:sp>
    </p:spTree>
    <p:extLst>
      <p:ext uri="{BB962C8B-B14F-4D97-AF65-F5344CB8AC3E}">
        <p14:creationId xmlns:p14="http://schemas.microsoft.com/office/powerpoint/2010/main" val="2688409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7668F324-07A3-4E89-9A31-5F2076341944}" type="slidenum">
              <a:rPr lang="en-US" smtClean="0"/>
              <a:pPr/>
              <a:t>4</a:t>
            </a:fld>
            <a:endParaRPr lang="en-US" smtClean="0"/>
          </a:p>
        </p:txBody>
      </p:sp>
      <p:sp>
        <p:nvSpPr>
          <p:cNvPr id="23555" name="Rectangle 1"/>
          <p:cNvSpPr>
            <a:spLocks noGrp="1" noRot="1" noChangeAspect="1" noChangeArrowheads="1" noTextEdit="1"/>
          </p:cNvSpPr>
          <p:nvPr>
            <p:ph type="sldImg"/>
          </p:nvPr>
        </p:nvSpPr>
        <p:spPr>
          <a:ln/>
        </p:spPr>
      </p:sp>
      <p:sp>
        <p:nvSpPr>
          <p:cNvPr id="23556" name="Rectangle 2"/>
          <p:cNvSpPr>
            <a:spLocks noGrp="1" noChangeArrowheads="1"/>
          </p:cNvSpPr>
          <p:nvPr>
            <p:ph type="body" idx="1"/>
          </p:nvPr>
        </p:nvSpPr>
        <p:spPr>
          <a:noFill/>
          <a:ln/>
        </p:spPr>
        <p:txBody>
          <a:bodyPr lIns="0" tIns="0" rIns="0" bIns="0"/>
          <a:lstStyle/>
          <a:p>
            <a:pPr lvl="1" indent="-342900" eaLnBrk="1" hangingPunct="1">
              <a:lnSpc>
                <a:spcPct val="95000"/>
              </a:lnSpc>
              <a:spcBef>
                <a:spcPct val="0"/>
              </a:spcBef>
              <a:buClr>
                <a:srgbClr val="000000"/>
              </a:buClr>
              <a:buFontTx/>
              <a:buChar char="•"/>
            </a:pPr>
            <a:r>
              <a:rPr lang="en-US" sz="1300" dirty="0" smtClean="0">
                <a:solidFill>
                  <a:srgbClr val="000000"/>
                </a:solidFill>
                <a:latin typeface="Arial" pitchFamily="34" charset="0"/>
              </a:rPr>
              <a:t>Hardware-independence of </a:t>
            </a:r>
            <a:br>
              <a:rPr lang="en-US" sz="1300" dirty="0" smtClean="0">
                <a:solidFill>
                  <a:srgbClr val="000000"/>
                </a:solidFill>
                <a:latin typeface="Arial" pitchFamily="34" charset="0"/>
              </a:rPr>
            </a:br>
            <a:r>
              <a:rPr lang="en-US" sz="1300" dirty="0" smtClean="0">
                <a:solidFill>
                  <a:srgbClr val="000000"/>
                </a:solidFill>
                <a:latin typeface="Arial" pitchFamily="34" charset="0"/>
              </a:rPr>
              <a:t>operating system and applications</a:t>
            </a:r>
            <a:endParaRPr lang="en-US" dirty="0" smtClean="0"/>
          </a:p>
          <a:p>
            <a:pPr lvl="1" indent="-342900" eaLnBrk="1" hangingPunct="1">
              <a:lnSpc>
                <a:spcPct val="95000"/>
              </a:lnSpc>
              <a:spcBef>
                <a:spcPct val="0"/>
              </a:spcBef>
              <a:buClr>
                <a:srgbClr val="000000"/>
              </a:buClr>
              <a:buFontTx/>
              <a:buChar char="•"/>
            </a:pPr>
            <a:r>
              <a:rPr lang="en-US" sz="1300" dirty="0" smtClean="0">
                <a:solidFill>
                  <a:srgbClr val="000000"/>
                </a:solidFill>
                <a:latin typeface="Arial" pitchFamily="34" charset="0"/>
              </a:rPr>
              <a:t>Virtual machines can be provisioned </a:t>
            </a:r>
            <a:br>
              <a:rPr lang="en-US" sz="1300" dirty="0" smtClean="0">
                <a:solidFill>
                  <a:srgbClr val="000000"/>
                </a:solidFill>
                <a:latin typeface="Arial" pitchFamily="34" charset="0"/>
              </a:rPr>
            </a:br>
            <a:r>
              <a:rPr lang="en-US" sz="1300" dirty="0" smtClean="0">
                <a:solidFill>
                  <a:srgbClr val="000000"/>
                </a:solidFill>
                <a:latin typeface="Arial" pitchFamily="34" charset="0"/>
              </a:rPr>
              <a:t>to any system</a:t>
            </a:r>
            <a:endParaRPr lang="en-US" dirty="0" smtClean="0"/>
          </a:p>
          <a:p>
            <a:pPr lvl="1" indent="-342900" eaLnBrk="1" hangingPunct="1">
              <a:lnSpc>
                <a:spcPct val="95000"/>
              </a:lnSpc>
              <a:spcBef>
                <a:spcPct val="0"/>
              </a:spcBef>
              <a:buClr>
                <a:srgbClr val="000000"/>
              </a:buClr>
              <a:buFontTx/>
              <a:buChar char="•"/>
            </a:pPr>
            <a:r>
              <a:rPr lang="en-US" sz="1300" dirty="0" smtClean="0">
                <a:solidFill>
                  <a:srgbClr val="000000"/>
                </a:solidFill>
                <a:latin typeface="Arial" pitchFamily="34" charset="0"/>
              </a:rPr>
              <a:t>Can manage OS and application </a:t>
            </a:r>
            <a:br>
              <a:rPr lang="en-US" sz="1300" dirty="0" smtClean="0">
                <a:solidFill>
                  <a:srgbClr val="000000"/>
                </a:solidFill>
                <a:latin typeface="Arial" pitchFamily="34" charset="0"/>
              </a:rPr>
            </a:br>
            <a:r>
              <a:rPr lang="en-US" sz="1300" dirty="0" smtClean="0">
                <a:solidFill>
                  <a:srgbClr val="000000"/>
                </a:solidFill>
                <a:latin typeface="Arial" pitchFamily="34" charset="0"/>
              </a:rPr>
              <a:t>as a single unit by encapsulating </a:t>
            </a:r>
            <a:br>
              <a:rPr lang="en-US" sz="1300" dirty="0" smtClean="0">
                <a:solidFill>
                  <a:srgbClr val="000000"/>
                </a:solidFill>
                <a:latin typeface="Arial" pitchFamily="34" charset="0"/>
              </a:rPr>
            </a:br>
            <a:r>
              <a:rPr lang="en-US" sz="1300" dirty="0" smtClean="0">
                <a:solidFill>
                  <a:srgbClr val="000000"/>
                </a:solidFill>
                <a:latin typeface="Arial" pitchFamily="34" charset="0"/>
              </a:rPr>
              <a:t>them into virtual machines</a:t>
            </a:r>
          </a:p>
        </p:txBody>
      </p:sp>
      <p:sp>
        <p:nvSpPr>
          <p:cNvPr id="2" name="Header Placeholder 1"/>
          <p:cNvSpPr>
            <a:spLocks noGrp="1"/>
          </p:cNvSpPr>
          <p:nvPr>
            <p:ph type="hdr" sz="quarter" idx="10"/>
          </p:nvPr>
        </p:nvSpPr>
        <p:spPr/>
        <p:txBody>
          <a:bodyPr/>
          <a:lstStyle/>
          <a:p>
            <a:pPr>
              <a:defRPr/>
            </a:pPr>
            <a:endParaRPr lang="en-US"/>
          </a:p>
        </p:txBody>
      </p:sp>
    </p:spTree>
    <p:extLst>
      <p:ext uri="{BB962C8B-B14F-4D97-AF65-F5344CB8AC3E}">
        <p14:creationId xmlns:p14="http://schemas.microsoft.com/office/powerpoint/2010/main" val="1126429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5E966C85-C9F4-42D3-93D9-25B99535C654}" type="slidenum">
              <a:rPr lang="en-US" smtClean="0"/>
              <a:pPr/>
              <a:t>5</a:t>
            </a:fld>
            <a:endParaRPr lang="en-US" smtClean="0"/>
          </a:p>
        </p:txBody>
      </p:sp>
      <p:sp>
        <p:nvSpPr>
          <p:cNvPr id="22531" name="Rectangle 1"/>
          <p:cNvSpPr>
            <a:spLocks noGrp="1" noRot="1" noChangeAspect="1" noChangeArrowheads="1" noTextEdit="1"/>
          </p:cNvSpPr>
          <p:nvPr>
            <p:ph type="sldImg"/>
          </p:nvPr>
        </p:nvSpPr>
        <p:spPr>
          <a:ln/>
        </p:spPr>
      </p:sp>
      <p:sp>
        <p:nvSpPr>
          <p:cNvPr id="22532" name="Rectangle 2"/>
          <p:cNvSpPr>
            <a:spLocks noGrp="1" noChangeArrowheads="1"/>
          </p:cNvSpPr>
          <p:nvPr>
            <p:ph type="body" idx="1"/>
          </p:nvPr>
        </p:nvSpPr>
        <p:spPr>
          <a:noFill/>
          <a:ln/>
        </p:spPr>
        <p:txBody>
          <a:bodyPr lIns="0" tIns="0" rIns="0" bIns="0"/>
          <a:lstStyle/>
          <a:p>
            <a:pPr eaLnBrk="1" hangingPunct="1">
              <a:lnSpc>
                <a:spcPct val="95000"/>
              </a:lnSpc>
              <a:spcBef>
                <a:spcPct val="0"/>
              </a:spcBef>
            </a:pPr>
            <a:r>
              <a:rPr lang="en-US" sz="1300" dirty="0" smtClean="0">
                <a:solidFill>
                  <a:srgbClr val="000000"/>
                </a:solidFill>
                <a:latin typeface="Arial" pitchFamily="34" charset="0"/>
              </a:rPr>
              <a:t>Tie this back to the traditional model and use as basis for virtual model.</a:t>
            </a:r>
            <a:endParaRPr lang="en-US" dirty="0" smtClean="0"/>
          </a:p>
          <a:p>
            <a:pPr eaLnBrk="1" hangingPunct="1">
              <a:lnSpc>
                <a:spcPct val="95000"/>
              </a:lnSpc>
              <a:spcBef>
                <a:spcPct val="0"/>
              </a:spcBef>
            </a:pPr>
            <a:endParaRPr lang="en-US" sz="1300" dirty="0" smtClean="0">
              <a:solidFill>
                <a:srgbClr val="000000"/>
              </a:solidFill>
              <a:latin typeface="Arial" pitchFamily="34" charset="0"/>
            </a:endParaRPr>
          </a:p>
          <a:p>
            <a:pPr eaLnBrk="1" hangingPunct="1">
              <a:lnSpc>
                <a:spcPct val="95000"/>
              </a:lnSpc>
              <a:spcBef>
                <a:spcPct val="0"/>
              </a:spcBef>
            </a:pPr>
            <a:r>
              <a:rPr lang="en-US" sz="1300" dirty="0" smtClean="0">
                <a:solidFill>
                  <a:srgbClr val="000000"/>
                </a:solidFill>
                <a:latin typeface="Arial" pitchFamily="34" charset="0"/>
              </a:rPr>
              <a:t>When you have "this" - these are the trouble areas. In order to resolve these trouble areas, move to a virtual model.</a:t>
            </a:r>
            <a:endParaRPr lang="en-US" dirty="0" smtClean="0"/>
          </a:p>
          <a:p>
            <a:pPr eaLnBrk="1" hangingPunct="1">
              <a:lnSpc>
                <a:spcPct val="95000"/>
              </a:lnSpc>
              <a:spcBef>
                <a:spcPct val="0"/>
              </a:spcBef>
            </a:pPr>
            <a:endParaRPr lang="en-US" sz="1300" dirty="0" smtClean="0">
              <a:solidFill>
                <a:srgbClr val="000000"/>
              </a:solidFill>
              <a:latin typeface="Arial" pitchFamily="34" charset="0"/>
            </a:endParaRPr>
          </a:p>
          <a:p>
            <a:pPr eaLnBrk="1" hangingPunct="1">
              <a:lnSpc>
                <a:spcPct val="95000"/>
              </a:lnSpc>
              <a:spcBef>
                <a:spcPct val="0"/>
              </a:spcBef>
            </a:pPr>
            <a:r>
              <a:rPr lang="en-US" sz="1300" dirty="0" smtClean="0">
                <a:solidFill>
                  <a:srgbClr val="000000"/>
                </a:solidFill>
                <a:latin typeface="Arial" pitchFamily="34" charset="0"/>
              </a:rPr>
              <a:t>Every server virtualized saves 7000kWh of electricity annually, or about $700 in energy costs.</a:t>
            </a:r>
            <a:endParaRPr lang="en-US" dirty="0" smtClean="0"/>
          </a:p>
          <a:p>
            <a:pPr eaLnBrk="1" hangingPunct="1">
              <a:lnSpc>
                <a:spcPct val="95000"/>
              </a:lnSpc>
              <a:spcBef>
                <a:spcPct val="0"/>
              </a:spcBef>
            </a:pPr>
            <a:endParaRPr lang="en-US" sz="1300" dirty="0" smtClean="0">
              <a:solidFill>
                <a:srgbClr val="000000"/>
              </a:solidFill>
              <a:latin typeface="Arial" pitchFamily="34" charset="0"/>
            </a:endParaRPr>
          </a:p>
          <a:p>
            <a:pPr eaLnBrk="1" hangingPunct="1">
              <a:lnSpc>
                <a:spcPct val="95000"/>
              </a:lnSpc>
              <a:spcBef>
                <a:spcPct val="0"/>
              </a:spcBef>
            </a:pPr>
            <a:r>
              <a:rPr lang="en-US" sz="1300" dirty="0" smtClean="0">
                <a:solidFill>
                  <a:srgbClr val="000000"/>
                </a:solidFill>
                <a:latin typeface="Arial" pitchFamily="34" charset="0"/>
              </a:rPr>
              <a:t>4 tons of CO2 are eliminated for every server virtualized, the equivalent to taking 1.5 cars off the h</a:t>
            </a:r>
          </a:p>
        </p:txBody>
      </p:sp>
      <p:sp>
        <p:nvSpPr>
          <p:cNvPr id="2" name="Header Placeholder 1"/>
          <p:cNvSpPr>
            <a:spLocks noGrp="1"/>
          </p:cNvSpPr>
          <p:nvPr>
            <p:ph type="hdr" sz="quarter" idx="10"/>
          </p:nvPr>
        </p:nvSpPr>
        <p:spPr/>
        <p:txBody>
          <a:bodyPr/>
          <a:lstStyle/>
          <a:p>
            <a:pPr>
              <a:defRPr/>
            </a:pPr>
            <a:endParaRPr lang="en-US"/>
          </a:p>
        </p:txBody>
      </p:sp>
    </p:spTree>
    <p:extLst>
      <p:ext uri="{BB962C8B-B14F-4D97-AF65-F5344CB8AC3E}">
        <p14:creationId xmlns:p14="http://schemas.microsoft.com/office/powerpoint/2010/main" val="3067380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E6EA1A54-E503-44B2-BBB3-9104EA2D020A}" type="slidenum">
              <a:rPr lang="en-US" smtClean="0"/>
              <a:pPr/>
              <a:t>6</a:t>
            </a:fld>
            <a:endParaRPr lang="en-US" smtClean="0"/>
          </a:p>
        </p:txBody>
      </p:sp>
      <p:sp>
        <p:nvSpPr>
          <p:cNvPr id="24579" name="Rectangle 1"/>
          <p:cNvSpPr>
            <a:spLocks noGrp="1" noRot="1" noChangeAspect="1" noChangeArrowheads="1" noTextEdit="1"/>
          </p:cNvSpPr>
          <p:nvPr>
            <p:ph type="sldImg"/>
          </p:nvPr>
        </p:nvSpPr>
        <p:spPr>
          <a:ln/>
        </p:spPr>
      </p:sp>
      <p:sp>
        <p:nvSpPr>
          <p:cNvPr id="24580" name="Rectangle 2"/>
          <p:cNvSpPr>
            <a:spLocks noGrp="1" noChangeArrowheads="1"/>
          </p:cNvSpPr>
          <p:nvPr>
            <p:ph type="body" idx="1"/>
          </p:nvPr>
        </p:nvSpPr>
        <p:spPr>
          <a:noFill/>
          <a:ln/>
        </p:spPr>
        <p:txBody>
          <a:bodyPr lIns="0" tIns="0" rIns="0" bIns="0"/>
          <a:lstStyle/>
          <a:p>
            <a:pPr eaLnBrk="1" hangingPunct="1">
              <a:lnSpc>
                <a:spcPct val="95000"/>
              </a:lnSpc>
              <a:spcBef>
                <a:spcPct val="0"/>
              </a:spcBef>
            </a:pPr>
            <a:r>
              <a:rPr lang="en-US" sz="1400" dirty="0" smtClean="0">
                <a:solidFill>
                  <a:srgbClr val="000000"/>
                </a:solidFill>
                <a:latin typeface="Arial" pitchFamily="34" charset="0"/>
              </a:rPr>
              <a:t>More out of less</a:t>
            </a:r>
            <a:br>
              <a:rPr lang="en-US" sz="1400" dirty="0" smtClean="0">
                <a:solidFill>
                  <a:srgbClr val="000000"/>
                </a:solidFill>
                <a:latin typeface="Arial" pitchFamily="34" charset="0"/>
              </a:rPr>
            </a:br>
            <a:r>
              <a:rPr lang="en-US" sz="1400" dirty="0" smtClean="0">
                <a:solidFill>
                  <a:srgbClr val="000000"/>
                </a:solidFill>
                <a:latin typeface="Arial" pitchFamily="34" charset="0"/>
              </a:rPr>
              <a:t>Pool common infrastructure resources and break the legacy “one application to one server” model with server consolidation.</a:t>
            </a:r>
          </a:p>
        </p:txBody>
      </p:sp>
      <p:sp>
        <p:nvSpPr>
          <p:cNvPr id="2" name="Header Placeholder 1"/>
          <p:cNvSpPr>
            <a:spLocks noGrp="1"/>
          </p:cNvSpPr>
          <p:nvPr>
            <p:ph type="hdr" sz="quarter" idx="10"/>
          </p:nvPr>
        </p:nvSpPr>
        <p:spPr/>
        <p:txBody>
          <a:bodyPr/>
          <a:lstStyle/>
          <a:p>
            <a:pPr>
              <a:defRPr/>
            </a:pPr>
            <a:endParaRPr lang="en-US"/>
          </a:p>
        </p:txBody>
      </p:sp>
    </p:spTree>
    <p:extLst>
      <p:ext uri="{BB962C8B-B14F-4D97-AF65-F5344CB8AC3E}">
        <p14:creationId xmlns:p14="http://schemas.microsoft.com/office/powerpoint/2010/main" val="2804273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2A01C11-9761-409B-AC11-808ADC70A962}" type="slidenum">
              <a:rPr lang="en-US" smtClean="0"/>
              <a:pPr>
                <a:defRPr/>
              </a:pPr>
              <a:t>21</a:t>
            </a:fld>
            <a:endParaRPr lang="en-US"/>
          </a:p>
        </p:txBody>
      </p:sp>
      <p:sp>
        <p:nvSpPr>
          <p:cNvPr id="5" name="Header Placeholder 4"/>
          <p:cNvSpPr>
            <a:spLocks noGrp="1"/>
          </p:cNvSpPr>
          <p:nvPr>
            <p:ph type="hdr" sz="quarter" idx="11"/>
          </p:nvPr>
        </p:nvSpPr>
        <p:spPr/>
        <p:txBody>
          <a:bodyPr/>
          <a:lstStyle/>
          <a:p>
            <a:pPr>
              <a:defRPr/>
            </a:pPr>
            <a:endParaRPr lang="en-US"/>
          </a:p>
        </p:txBody>
      </p:sp>
    </p:spTree>
    <p:extLst>
      <p:ext uri="{BB962C8B-B14F-4D97-AF65-F5344CB8AC3E}">
        <p14:creationId xmlns:p14="http://schemas.microsoft.com/office/powerpoint/2010/main" val="1931916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6963"/>
            <a:ext cx="8636000" cy="16335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24000" y="4318000"/>
            <a:ext cx="7112000" cy="19478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93034EB-4A4B-4C4A-992F-ECEB6482553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7CFBB75-A84E-4D20-AE80-8CD44611AAA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9000" y="676275"/>
            <a:ext cx="2159000" cy="60975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676275"/>
            <a:ext cx="6324600" cy="6097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A9DA70-1F73-48A5-92EB-A92E7C5EC74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FC62F59-E7AD-47CB-9DA6-0CF685BFEE8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3275" y="4895850"/>
            <a:ext cx="8636000" cy="15144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03275" y="3228975"/>
            <a:ext cx="8636000" cy="1666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17C6AFD-D0AF-4C99-9BF4-F5A63FCE09A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2200275"/>
            <a:ext cx="4241800" cy="4573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56200" y="2200275"/>
            <a:ext cx="4241800" cy="4573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07E7E2C-08A2-41DA-AF60-15A32B2426A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44000" cy="1270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8000" y="1704975"/>
            <a:ext cx="4489450"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416175"/>
            <a:ext cx="4489450"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60963" y="1704975"/>
            <a:ext cx="4491037"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60963" y="2416175"/>
            <a:ext cx="4491037"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0694343-891A-4064-A861-B458938354F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8A732F9-5994-46DB-9E0C-FC0161E1C50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B63AE05-8A99-4E62-893B-F834C2A5ECF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3213"/>
            <a:ext cx="3343275" cy="12906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71925" y="303213"/>
            <a:ext cx="5680075" cy="65039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8000" y="1593850"/>
            <a:ext cx="3343275" cy="5213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DD2B883-C3E0-48D6-96C9-5F8F7BE15EF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0725" y="5334000"/>
            <a:ext cx="6096000" cy="6302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90725" y="681038"/>
            <a:ext cx="60960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90725" y="5964238"/>
            <a:ext cx="6096000" cy="8937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7AB47B2-9DC4-4E91-89F0-DE75A19CE07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676275"/>
            <a:ext cx="8636000" cy="12715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762000" y="2200275"/>
            <a:ext cx="8636000" cy="45735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762000" y="6942138"/>
            <a:ext cx="2117725" cy="50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470275" y="6942138"/>
            <a:ext cx="3219450" cy="50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7280275" y="6942138"/>
            <a:ext cx="2119313" cy="50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B8A61AE-9A61-42BB-ACC5-6BF1D3FBB69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Grp="1" noChangeArrowheads="1"/>
          </p:cNvSpPr>
          <p:nvPr>
            <p:ph type="ctrTitle"/>
          </p:nvPr>
        </p:nvSpPr>
        <p:spPr>
          <a:xfrm>
            <a:off x="855663" y="3040063"/>
            <a:ext cx="8448675" cy="1408112"/>
          </a:xfrm>
        </p:spPr>
        <p:txBody>
          <a:bodyPr lIns="0" tIns="0" rIns="0" bIns="0" anchor="t"/>
          <a:lstStyle/>
          <a:p>
            <a:pPr eaLnBrk="1" hangingPunct="1">
              <a:lnSpc>
                <a:spcPct val="95000"/>
              </a:lnSpc>
            </a:pPr>
            <a:r>
              <a:rPr lang="en-US" sz="4800" dirty="0" smtClean="0">
                <a:solidFill>
                  <a:srgbClr val="000000"/>
                </a:solidFill>
                <a:latin typeface="Arial" pitchFamily="34" charset="0"/>
              </a:rPr>
              <a:t>Virtualization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38033"/>
            <a:ext cx="9144000" cy="1270000"/>
          </a:xfrm>
        </p:spPr>
        <p:txBody>
          <a:bodyPr/>
          <a:lstStyle/>
          <a:p>
            <a:r>
              <a:rPr lang="en-US" dirty="0" smtClean="0"/>
              <a:t>Virtualization in Cloud Computing</a:t>
            </a:r>
            <a:endParaRPr lang="en-US" dirty="0"/>
          </a:p>
        </p:txBody>
      </p:sp>
      <p:sp>
        <p:nvSpPr>
          <p:cNvPr id="3" name="Content Placeholder 2"/>
          <p:cNvSpPr>
            <a:spLocks noGrp="1"/>
          </p:cNvSpPr>
          <p:nvPr>
            <p:ph idx="1"/>
          </p:nvPr>
        </p:nvSpPr>
        <p:spPr>
          <a:xfrm>
            <a:off x="508000" y="1392629"/>
            <a:ext cx="9387441" cy="6016156"/>
          </a:xfrm>
        </p:spPr>
        <p:txBody>
          <a:bodyPr>
            <a:normAutofit/>
          </a:bodyPr>
          <a:lstStyle/>
          <a:p>
            <a:pPr marL="0" indent="0">
              <a:buNone/>
            </a:pPr>
            <a:r>
              <a:rPr lang="en-US" dirty="0" smtClean="0"/>
              <a:t>Cloud computing takes virtualization one step further:</a:t>
            </a:r>
          </a:p>
          <a:p>
            <a:r>
              <a:rPr lang="en-US" dirty="0" smtClean="0"/>
              <a:t>You don’t need to own the hardware</a:t>
            </a:r>
          </a:p>
          <a:p>
            <a:r>
              <a:rPr lang="en-US" dirty="0" smtClean="0"/>
              <a:t>Resources are rented as needed from a cloud</a:t>
            </a:r>
          </a:p>
          <a:p>
            <a:r>
              <a:rPr lang="en-US" dirty="0" smtClean="0"/>
              <a:t>Various providers allow creating virtual servers:</a:t>
            </a:r>
          </a:p>
          <a:p>
            <a:pPr lvl="1"/>
            <a:r>
              <a:rPr lang="en-US" dirty="0" smtClean="0"/>
              <a:t>Choose the OS and software each instance will have</a:t>
            </a:r>
          </a:p>
          <a:p>
            <a:pPr lvl="1"/>
            <a:r>
              <a:rPr lang="en-US" dirty="0" smtClean="0"/>
              <a:t>The chosen OS will run on a large server farm</a:t>
            </a:r>
          </a:p>
          <a:p>
            <a:pPr lvl="1"/>
            <a:r>
              <a:rPr lang="en-US" dirty="0" smtClean="0"/>
              <a:t>Can instantiate more virtual servers or shut down existing ones within minutes</a:t>
            </a:r>
          </a:p>
          <a:p>
            <a:r>
              <a:rPr lang="en-US" dirty="0" smtClean="0"/>
              <a:t>You get billed only for what you used</a:t>
            </a:r>
          </a:p>
        </p:txBody>
      </p:sp>
    </p:spTree>
    <p:extLst>
      <p:ext uri="{BB962C8B-B14F-4D97-AF65-F5344CB8AC3E}">
        <p14:creationId xmlns:p14="http://schemas.microsoft.com/office/powerpoint/2010/main" val="510296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levels of Virtualization</a:t>
            </a:r>
            <a:endParaRPr lang="en-US" dirty="0"/>
          </a:p>
        </p:txBody>
      </p:sp>
      <p:sp>
        <p:nvSpPr>
          <p:cNvPr id="3" name="Content Placeholder 2"/>
          <p:cNvSpPr>
            <a:spLocks noGrp="1"/>
          </p:cNvSpPr>
          <p:nvPr>
            <p:ph idx="1"/>
          </p:nvPr>
        </p:nvSpPr>
        <p:spPr>
          <a:xfrm>
            <a:off x="508000" y="1778000"/>
            <a:ext cx="9144000" cy="5575080"/>
          </a:xfrm>
        </p:spPr>
        <p:txBody>
          <a:bodyPr>
            <a:normAutofit/>
          </a:bodyPr>
          <a:lstStyle/>
          <a:p>
            <a:endParaRPr lang="en-US" sz="2000" b="1" dirty="0" smtClean="0"/>
          </a:p>
          <a:p>
            <a:endParaRPr lang="en-US" sz="2000" dirty="0" smtClean="0"/>
          </a:p>
          <a:p>
            <a:endParaRPr lang="en-US" sz="2000" dirty="0" smtClean="0"/>
          </a:p>
          <a:p>
            <a:r>
              <a:rPr lang="en-US" sz="2000" dirty="0" smtClean="0"/>
              <a:t>Virtualization at ISA Level</a:t>
            </a:r>
          </a:p>
          <a:p>
            <a:r>
              <a:rPr lang="en-US" sz="2000" dirty="0" smtClean="0"/>
              <a:t>Virtualization at HAL Level</a:t>
            </a:r>
          </a:p>
          <a:p>
            <a:r>
              <a:rPr lang="en-US" sz="2000" dirty="0" smtClean="0"/>
              <a:t>Virtualization at OS Level</a:t>
            </a:r>
          </a:p>
          <a:p>
            <a:r>
              <a:rPr lang="en-US" sz="2000" dirty="0" smtClean="0"/>
              <a:t>Virtualization at Application Level</a:t>
            </a:r>
          </a:p>
          <a:p>
            <a:r>
              <a:rPr lang="en-US" sz="2000" dirty="0" smtClean="0"/>
              <a:t>Virtualization at User/Library Level</a:t>
            </a:r>
          </a:p>
          <a:p>
            <a:endParaRPr lang="en-US" sz="2000" b="1" dirty="0" smtClean="0"/>
          </a:p>
          <a:p>
            <a:pPr>
              <a:buNone/>
            </a:pPr>
            <a:endParaRPr lang="en-US" sz="2000" b="1" dirty="0" smtClean="0"/>
          </a:p>
        </p:txBody>
      </p:sp>
    </p:spTree>
    <p:extLst>
      <p:ext uri="{BB962C8B-B14F-4D97-AF65-F5344CB8AC3E}">
        <p14:creationId xmlns:p14="http://schemas.microsoft.com/office/powerpoint/2010/main" val="3381401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0"/>
            <a:ext cx="8636000" cy="1271588"/>
          </a:xfrm>
        </p:spPr>
        <p:txBody>
          <a:bodyPr/>
          <a:lstStyle/>
          <a:p>
            <a:r>
              <a:rPr lang="en-US" dirty="0" smtClean="0"/>
              <a:t>Implementation levels</a:t>
            </a:r>
            <a:endParaRPr lang="en-US" dirty="0"/>
          </a:p>
        </p:txBody>
      </p:sp>
      <p:pic>
        <p:nvPicPr>
          <p:cNvPr id="1028" name="Picture 4" descr="Levels of Virtualization Implementation"/>
          <p:cNvPicPr>
            <a:picLocks noChangeAspect="1" noChangeArrowheads="1"/>
          </p:cNvPicPr>
          <p:nvPr/>
        </p:nvPicPr>
        <p:blipFill>
          <a:blip r:embed="rId2" cstate="print"/>
          <a:srcRect/>
          <a:stretch>
            <a:fillRect/>
          </a:stretch>
        </p:blipFill>
        <p:spPr bwMode="auto">
          <a:xfrm>
            <a:off x="1498600" y="1219200"/>
            <a:ext cx="6858000" cy="6052329"/>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0"/>
            <a:ext cx="8636000" cy="1271588"/>
          </a:xfrm>
        </p:spPr>
        <p:txBody>
          <a:bodyPr/>
          <a:lstStyle/>
          <a:p>
            <a:r>
              <a:rPr lang="en-US" dirty="0" smtClean="0"/>
              <a:t>Comparison among  levels</a:t>
            </a:r>
            <a:endParaRPr lang="en-US" dirty="0"/>
          </a:p>
        </p:txBody>
      </p:sp>
      <p:pic>
        <p:nvPicPr>
          <p:cNvPr id="44034" name="Picture 2" descr="Comparison of Implementation Levels of Virtualization | Download Scientific  Diagram"/>
          <p:cNvPicPr>
            <a:picLocks noChangeAspect="1" noChangeArrowheads="1"/>
          </p:cNvPicPr>
          <p:nvPr/>
        </p:nvPicPr>
        <p:blipFill>
          <a:blip r:embed="rId2" cstate="print"/>
          <a:srcRect/>
          <a:stretch>
            <a:fillRect/>
          </a:stretch>
        </p:blipFill>
        <p:spPr bwMode="auto">
          <a:xfrm>
            <a:off x="736600" y="1828800"/>
            <a:ext cx="9265584" cy="44196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Providers</a:t>
            </a:r>
            <a:endParaRPr lang="en-US" dirty="0"/>
          </a:p>
        </p:txBody>
      </p:sp>
      <p:sp>
        <p:nvSpPr>
          <p:cNvPr id="3" name="Content Placeholder 2"/>
          <p:cNvSpPr>
            <a:spLocks noGrp="1"/>
          </p:cNvSpPr>
          <p:nvPr>
            <p:ph idx="1"/>
          </p:nvPr>
        </p:nvSpPr>
        <p:spPr>
          <a:xfrm>
            <a:off x="508000" y="1778000"/>
            <a:ext cx="9144000" cy="5575080"/>
          </a:xfrm>
        </p:spPr>
        <p:txBody>
          <a:bodyPr>
            <a:normAutofit/>
          </a:bodyPr>
          <a:lstStyle/>
          <a:p>
            <a:endParaRPr lang="en-US" sz="2000" b="1" dirty="0" smtClean="0"/>
          </a:p>
          <a:p>
            <a:endParaRPr lang="en-US" sz="2000" dirty="0" smtClean="0"/>
          </a:p>
          <a:p>
            <a:endParaRPr lang="en-US" sz="2000" dirty="0" smtClean="0"/>
          </a:p>
          <a:p>
            <a:r>
              <a:rPr lang="en-US" sz="2000" dirty="0" smtClean="0"/>
              <a:t>Microsoft</a:t>
            </a:r>
          </a:p>
          <a:p>
            <a:endParaRPr lang="en-US" sz="2000" dirty="0" smtClean="0"/>
          </a:p>
          <a:p>
            <a:r>
              <a:rPr lang="en-US" sz="2000" dirty="0" err="1" smtClean="0"/>
              <a:t>VMWare</a:t>
            </a:r>
            <a:endParaRPr lang="en-US" sz="2000" dirty="0" smtClean="0"/>
          </a:p>
          <a:p>
            <a:pPr>
              <a:buNone/>
            </a:pPr>
            <a:endParaRPr lang="en-US" sz="2000" dirty="0" smtClean="0"/>
          </a:p>
          <a:p>
            <a:r>
              <a:rPr lang="en-US" sz="2000" dirty="0" smtClean="0"/>
              <a:t>Oracle</a:t>
            </a:r>
          </a:p>
          <a:p>
            <a:endParaRPr lang="en-US" sz="2000" b="1" dirty="0" smtClean="0"/>
          </a:p>
          <a:p>
            <a:pPr>
              <a:buNone/>
            </a:pPr>
            <a:endParaRPr lang="en-US" sz="2000" b="1" dirty="0" smtClean="0"/>
          </a:p>
        </p:txBody>
      </p:sp>
    </p:spTree>
    <p:extLst>
      <p:ext uri="{BB962C8B-B14F-4D97-AF65-F5344CB8AC3E}">
        <p14:creationId xmlns:p14="http://schemas.microsoft.com/office/powerpoint/2010/main" val="33814018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structure</a:t>
            </a:r>
            <a:endParaRPr lang="en-US" dirty="0"/>
          </a:p>
        </p:txBody>
      </p:sp>
      <p:sp>
        <p:nvSpPr>
          <p:cNvPr id="3" name="Content Placeholder 2"/>
          <p:cNvSpPr>
            <a:spLocks noGrp="1"/>
          </p:cNvSpPr>
          <p:nvPr>
            <p:ph idx="1"/>
          </p:nvPr>
        </p:nvSpPr>
        <p:spPr>
          <a:xfrm>
            <a:off x="508000" y="1778000"/>
            <a:ext cx="9144000" cy="5575080"/>
          </a:xfrm>
        </p:spPr>
        <p:txBody>
          <a:bodyPr>
            <a:normAutofit/>
          </a:bodyPr>
          <a:lstStyle/>
          <a:p>
            <a:endParaRPr lang="en-US" sz="2000" b="1" dirty="0" smtClean="0"/>
          </a:p>
          <a:p>
            <a:endParaRPr lang="en-US" sz="2000" dirty="0" smtClean="0"/>
          </a:p>
          <a:p>
            <a:endParaRPr lang="en-US" sz="2000" dirty="0" smtClean="0"/>
          </a:p>
          <a:p>
            <a:r>
              <a:rPr lang="en-US" sz="2000" dirty="0" smtClean="0"/>
              <a:t>Hosted</a:t>
            </a:r>
          </a:p>
          <a:p>
            <a:endParaRPr lang="en-US" sz="2000" dirty="0" smtClean="0"/>
          </a:p>
          <a:p>
            <a:r>
              <a:rPr lang="en-US" sz="2000" dirty="0" smtClean="0"/>
              <a:t>Bare-Metal</a:t>
            </a:r>
          </a:p>
          <a:p>
            <a:endParaRPr lang="en-US" sz="2000" b="1" dirty="0" smtClean="0"/>
          </a:p>
          <a:p>
            <a:pPr>
              <a:buNone/>
            </a:pPr>
            <a:endParaRPr lang="en-US" sz="2000" b="1" dirty="0" smtClean="0"/>
          </a:p>
        </p:txBody>
      </p:sp>
    </p:spTree>
    <p:extLst>
      <p:ext uri="{BB962C8B-B14F-4D97-AF65-F5344CB8AC3E}">
        <p14:creationId xmlns:p14="http://schemas.microsoft.com/office/powerpoint/2010/main" val="3381401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structure</a:t>
            </a:r>
            <a:endParaRPr lang="en-US" dirty="0"/>
          </a:p>
        </p:txBody>
      </p:sp>
      <p:sp>
        <p:nvSpPr>
          <p:cNvPr id="3" name="Content Placeholder 2"/>
          <p:cNvSpPr>
            <a:spLocks noGrp="1"/>
          </p:cNvSpPr>
          <p:nvPr>
            <p:ph idx="1"/>
          </p:nvPr>
        </p:nvSpPr>
        <p:spPr>
          <a:xfrm>
            <a:off x="508000" y="1778000"/>
            <a:ext cx="9144000" cy="5575080"/>
          </a:xfrm>
        </p:spPr>
        <p:txBody>
          <a:bodyPr>
            <a:normAutofit/>
          </a:bodyPr>
          <a:lstStyle/>
          <a:p>
            <a:endParaRPr lang="en-US" sz="2000" b="1" dirty="0" smtClean="0"/>
          </a:p>
          <a:p>
            <a:endParaRPr lang="en-US" sz="2000" dirty="0" smtClean="0"/>
          </a:p>
          <a:p>
            <a:endParaRPr lang="en-US" sz="2000" dirty="0" smtClean="0"/>
          </a:p>
          <a:p>
            <a:r>
              <a:rPr lang="en-US" sz="2000" dirty="0" smtClean="0"/>
              <a:t>Hosted</a:t>
            </a:r>
          </a:p>
          <a:p>
            <a:endParaRPr lang="en-US" sz="2400" dirty="0" smtClean="0"/>
          </a:p>
          <a:p>
            <a:r>
              <a:rPr lang="en-US" sz="2000" dirty="0" smtClean="0"/>
              <a:t>Bare-Metal</a:t>
            </a:r>
          </a:p>
          <a:p>
            <a:endParaRPr lang="en-US" sz="2000" b="1" dirty="0" smtClean="0"/>
          </a:p>
          <a:p>
            <a:pPr>
              <a:buNone/>
            </a:pPr>
            <a:endParaRPr lang="en-US" sz="2000" b="1" dirty="0" smtClean="0"/>
          </a:p>
        </p:txBody>
      </p:sp>
    </p:spTree>
    <p:extLst>
      <p:ext uri="{BB962C8B-B14F-4D97-AF65-F5344CB8AC3E}">
        <p14:creationId xmlns:p14="http://schemas.microsoft.com/office/powerpoint/2010/main" val="3381401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Mechanism</a:t>
            </a:r>
            <a:endParaRPr lang="en-US" dirty="0"/>
          </a:p>
        </p:txBody>
      </p:sp>
      <p:sp>
        <p:nvSpPr>
          <p:cNvPr id="3" name="Content Placeholder 2"/>
          <p:cNvSpPr>
            <a:spLocks noGrp="1"/>
          </p:cNvSpPr>
          <p:nvPr>
            <p:ph idx="1"/>
          </p:nvPr>
        </p:nvSpPr>
        <p:spPr>
          <a:xfrm>
            <a:off x="508000" y="1778000"/>
            <a:ext cx="9144000" cy="5575080"/>
          </a:xfrm>
        </p:spPr>
        <p:txBody>
          <a:bodyPr>
            <a:normAutofit/>
          </a:bodyPr>
          <a:lstStyle/>
          <a:p>
            <a:endParaRPr lang="en-US" sz="2000" b="1" dirty="0" smtClean="0"/>
          </a:p>
          <a:p>
            <a:endParaRPr lang="en-US" sz="2000" dirty="0" smtClean="0"/>
          </a:p>
          <a:p>
            <a:endParaRPr lang="en-US" sz="2000" dirty="0" smtClean="0"/>
          </a:p>
          <a:p>
            <a:r>
              <a:rPr lang="en-US" sz="2000" dirty="0" smtClean="0"/>
              <a:t>Binary Translation</a:t>
            </a:r>
          </a:p>
          <a:p>
            <a:endParaRPr lang="en-US" sz="2000" dirty="0" smtClean="0"/>
          </a:p>
          <a:p>
            <a:r>
              <a:rPr lang="en-US" sz="2000" dirty="0" smtClean="0"/>
              <a:t>Hardware Assist</a:t>
            </a:r>
          </a:p>
          <a:p>
            <a:endParaRPr lang="en-US" sz="2000" dirty="0" smtClean="0"/>
          </a:p>
          <a:p>
            <a:r>
              <a:rPr lang="en-US" sz="2000" dirty="0" smtClean="0"/>
              <a:t>Paravirtualization</a:t>
            </a:r>
          </a:p>
          <a:p>
            <a:endParaRPr lang="en-US" sz="2000" b="1" dirty="0" smtClean="0"/>
          </a:p>
          <a:p>
            <a:pPr>
              <a:buNone/>
            </a:pPr>
            <a:endParaRPr lang="en-US" sz="2000" b="1" dirty="0" smtClean="0"/>
          </a:p>
        </p:txBody>
      </p:sp>
    </p:spTree>
    <p:extLst>
      <p:ext uri="{BB962C8B-B14F-4D97-AF65-F5344CB8AC3E}">
        <p14:creationId xmlns:p14="http://schemas.microsoft.com/office/powerpoint/2010/main" val="3381401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technology</a:t>
            </a:r>
            <a:endParaRPr lang="en-US" dirty="0"/>
          </a:p>
        </p:txBody>
      </p:sp>
      <p:sp>
        <p:nvSpPr>
          <p:cNvPr id="3" name="Content Placeholder 2"/>
          <p:cNvSpPr>
            <a:spLocks noGrp="1"/>
          </p:cNvSpPr>
          <p:nvPr>
            <p:ph idx="1"/>
          </p:nvPr>
        </p:nvSpPr>
        <p:spPr>
          <a:xfrm>
            <a:off x="508000" y="1778000"/>
            <a:ext cx="9144000" cy="5575080"/>
          </a:xfrm>
        </p:spPr>
        <p:txBody>
          <a:bodyPr>
            <a:normAutofit/>
          </a:bodyPr>
          <a:lstStyle/>
          <a:p>
            <a:endParaRPr lang="en-US" sz="2000" b="1" dirty="0" smtClean="0"/>
          </a:p>
          <a:p>
            <a:endParaRPr lang="en-US" sz="2000" dirty="0" smtClean="0"/>
          </a:p>
          <a:p>
            <a:endParaRPr lang="en-US" sz="2000" dirty="0" smtClean="0"/>
          </a:p>
          <a:p>
            <a:r>
              <a:rPr lang="en-US" sz="2000" dirty="0" smtClean="0"/>
              <a:t>KVM</a:t>
            </a:r>
          </a:p>
          <a:p>
            <a:endParaRPr lang="en-US" sz="2000" dirty="0" smtClean="0"/>
          </a:p>
          <a:p>
            <a:r>
              <a:rPr lang="en-US" sz="2000" dirty="0" smtClean="0"/>
              <a:t>Xen</a:t>
            </a:r>
          </a:p>
          <a:p>
            <a:endParaRPr lang="en-US" sz="2000" b="1" dirty="0" smtClean="0"/>
          </a:p>
          <a:p>
            <a:pPr>
              <a:buNone/>
            </a:pPr>
            <a:endParaRPr lang="en-US" sz="2000" b="1" dirty="0" smtClean="0"/>
          </a:p>
        </p:txBody>
      </p:sp>
    </p:spTree>
    <p:extLst>
      <p:ext uri="{BB962C8B-B14F-4D97-AF65-F5344CB8AC3E}">
        <p14:creationId xmlns:p14="http://schemas.microsoft.com/office/powerpoint/2010/main" val="3381401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0" y="1778000"/>
            <a:ext cx="9144000" cy="5575080"/>
          </a:xfrm>
        </p:spPr>
        <p:txBody>
          <a:bodyPr>
            <a:normAutofit/>
          </a:bodyPr>
          <a:lstStyle/>
          <a:p>
            <a:endParaRPr lang="en-US" sz="2000" b="1" dirty="0" smtClean="0"/>
          </a:p>
          <a:p>
            <a:endParaRPr lang="en-US" sz="2000" dirty="0" smtClean="0"/>
          </a:p>
          <a:p>
            <a:endParaRPr lang="en-US" sz="2000" dirty="0" smtClean="0"/>
          </a:p>
          <a:p>
            <a:r>
              <a:rPr lang="en-US" sz="2000" dirty="0" smtClean="0"/>
              <a:t>Binary translation with  Full Virtualization</a:t>
            </a:r>
          </a:p>
          <a:p>
            <a:endParaRPr lang="en-US" sz="2000" dirty="0" smtClean="0"/>
          </a:p>
          <a:p>
            <a:r>
              <a:rPr lang="en-US" sz="2000" dirty="0" smtClean="0"/>
              <a:t>Paravirtualization with Compiler support</a:t>
            </a:r>
          </a:p>
          <a:p>
            <a:endParaRPr lang="en-US" sz="2000" b="1" dirty="0" smtClean="0"/>
          </a:p>
          <a:p>
            <a:pPr>
              <a:buNone/>
            </a:pPr>
            <a:endParaRPr lang="en-US" sz="2000" b="1" dirty="0" smtClean="0"/>
          </a:p>
        </p:txBody>
      </p:sp>
    </p:spTree>
    <p:extLst>
      <p:ext uri="{BB962C8B-B14F-4D97-AF65-F5344CB8AC3E}">
        <p14:creationId xmlns:p14="http://schemas.microsoft.com/office/powerpoint/2010/main" val="3381401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a:xfrm>
            <a:off x="247650" y="304800"/>
            <a:ext cx="9664700" cy="914400"/>
          </a:xfrm>
        </p:spPr>
        <p:txBody>
          <a:bodyPr lIns="0" tIns="0" rIns="0" bIns="0" anchor="t"/>
          <a:lstStyle/>
          <a:p>
            <a:pPr algn="l" eaLnBrk="1" hangingPunct="1">
              <a:lnSpc>
                <a:spcPct val="95000"/>
              </a:lnSpc>
            </a:pPr>
            <a:r>
              <a:rPr lang="en-US" sz="4300" smtClean="0">
                <a:solidFill>
                  <a:srgbClr val="000000"/>
                </a:solidFill>
                <a:latin typeface="Arial" pitchFamily="34" charset="0"/>
              </a:rPr>
              <a:t>Virtualization</a:t>
            </a:r>
          </a:p>
        </p:txBody>
      </p:sp>
      <p:sp>
        <p:nvSpPr>
          <p:cNvPr id="3075" name="Rectangle 2"/>
          <p:cNvSpPr>
            <a:spLocks noGrp="1" noChangeArrowheads="1"/>
          </p:cNvSpPr>
          <p:nvPr>
            <p:ph type="body" idx="1"/>
          </p:nvPr>
        </p:nvSpPr>
        <p:spPr>
          <a:xfrm>
            <a:off x="247650" y="1828800"/>
            <a:ext cx="9664700" cy="5486400"/>
          </a:xfrm>
        </p:spPr>
        <p:txBody>
          <a:bodyPr lIns="0" tIns="0" rIns="0" bIns="0"/>
          <a:lstStyle/>
          <a:p>
            <a:pPr marL="457200" lvl="1" indent="-342900" eaLnBrk="1" hangingPunct="1">
              <a:lnSpc>
                <a:spcPct val="95000"/>
              </a:lnSpc>
              <a:spcBef>
                <a:spcPct val="0"/>
              </a:spcBef>
              <a:buClr>
                <a:srgbClr val="000000"/>
              </a:buClr>
              <a:buFontTx/>
              <a:buChar char="•"/>
            </a:pPr>
            <a:r>
              <a:rPr lang="en-US" sz="2100" dirty="0" smtClean="0">
                <a:solidFill>
                  <a:srgbClr val="000000"/>
                </a:solidFill>
                <a:latin typeface="Arial" pitchFamily="34" charset="0"/>
              </a:rPr>
              <a:t>What is virtualization?</a:t>
            </a:r>
          </a:p>
          <a:p>
            <a:pPr marL="457200" lvl="1" indent="-342900" eaLnBrk="1" hangingPunct="1">
              <a:lnSpc>
                <a:spcPct val="95000"/>
              </a:lnSpc>
              <a:spcBef>
                <a:spcPct val="0"/>
              </a:spcBef>
              <a:buClr>
                <a:srgbClr val="000000"/>
              </a:buClr>
              <a:buNone/>
            </a:pPr>
            <a:r>
              <a:rPr lang="en-US" sz="2100" dirty="0" smtClean="0">
                <a:solidFill>
                  <a:srgbClr val="000000"/>
                </a:solidFill>
                <a:latin typeface="Arial" pitchFamily="34" charset="0"/>
              </a:rPr>
              <a:t>     	Virtualization is the ability to run multiple operating systems on a single physical system and share the underlying hardware resources. </a:t>
            </a:r>
          </a:p>
          <a:p>
            <a:pPr marL="457200" lvl="1" indent="-342900" eaLnBrk="1" hangingPunct="1">
              <a:lnSpc>
                <a:spcPct val="95000"/>
              </a:lnSpc>
              <a:spcBef>
                <a:spcPct val="0"/>
              </a:spcBef>
              <a:buClr>
                <a:srgbClr val="000000"/>
              </a:buClr>
              <a:buNone/>
            </a:pPr>
            <a:r>
              <a:rPr lang="en-US" sz="2100" dirty="0" smtClean="0">
                <a:solidFill>
                  <a:srgbClr val="000000"/>
                </a:solidFill>
                <a:latin typeface="Arial" pitchFamily="34" charset="0"/>
              </a:rPr>
              <a:t>	     It is the process by which one computer hosts the appearance of many computers.</a:t>
            </a:r>
          </a:p>
          <a:p>
            <a:pPr marL="457200" lvl="1" indent="-342900" eaLnBrk="1" hangingPunct="1">
              <a:lnSpc>
                <a:spcPct val="95000"/>
              </a:lnSpc>
              <a:spcBef>
                <a:spcPct val="0"/>
              </a:spcBef>
              <a:buClr>
                <a:srgbClr val="000000"/>
              </a:buClr>
              <a:buNone/>
            </a:pPr>
            <a:r>
              <a:rPr lang="en-US" sz="2100" dirty="0" smtClean="0">
                <a:solidFill>
                  <a:srgbClr val="000000"/>
                </a:solidFill>
                <a:latin typeface="Arial" pitchFamily="34" charset="0"/>
              </a:rPr>
              <a:t>    		 Virtualization is used to improve IT throughput and costs by using physical resources as a pool from which virtual resources can be allocated.</a:t>
            </a:r>
          </a:p>
          <a:p>
            <a:pPr marL="457200" lvl="1" indent="-342900" eaLnBrk="1" hangingPunct="1">
              <a:lnSpc>
                <a:spcPct val="95000"/>
              </a:lnSpc>
              <a:spcBef>
                <a:spcPct val="0"/>
              </a:spcBef>
              <a:buClr>
                <a:srgbClr val="000000"/>
              </a:buClr>
              <a:buFontTx/>
              <a:buChar char="•"/>
            </a:pPr>
            <a:endParaRPr lang="en-US" dirty="0" smtClean="0"/>
          </a:p>
          <a:p>
            <a:pPr marL="0" indent="0" eaLnBrk="1" hangingPunct="1">
              <a:lnSpc>
                <a:spcPct val="95000"/>
              </a:lnSpc>
              <a:spcBef>
                <a:spcPct val="0"/>
              </a:spcBef>
              <a:buFontTx/>
              <a:buNone/>
            </a:pPr>
            <a:endParaRPr lang="en-US" sz="2100" dirty="0" smtClean="0">
              <a:solidFill>
                <a:srgbClr val="000000"/>
              </a:solidFill>
              <a:latin typeface="Arial" pitchFamily="34" charset="0"/>
            </a:endParaRPr>
          </a:p>
          <a:p>
            <a:pPr marL="457200" lvl="1" indent="-342900" eaLnBrk="1" hangingPunct="1">
              <a:lnSpc>
                <a:spcPct val="95000"/>
              </a:lnSpc>
              <a:spcBef>
                <a:spcPct val="0"/>
              </a:spcBef>
              <a:buClr>
                <a:srgbClr val="000000"/>
              </a:buClr>
              <a:buFontTx/>
              <a:buChar char="•"/>
            </a:pPr>
            <a:r>
              <a:rPr lang="en-US" sz="2100" dirty="0" smtClean="0">
                <a:solidFill>
                  <a:srgbClr val="000000"/>
                </a:solidFill>
                <a:latin typeface="Arial" pitchFamily="34" charset="0"/>
              </a:rPr>
              <a:t>Different Computing Models</a:t>
            </a:r>
            <a:endParaRPr lang="en-US" dirty="0" smtClean="0"/>
          </a:p>
          <a:p>
            <a:pPr marL="857250" lvl="2" indent="-285750" eaLnBrk="1" hangingPunct="1">
              <a:lnSpc>
                <a:spcPct val="95000"/>
              </a:lnSpc>
              <a:spcBef>
                <a:spcPct val="0"/>
              </a:spcBef>
              <a:buClr>
                <a:srgbClr val="000000"/>
              </a:buClr>
              <a:buSzPct val="80000"/>
              <a:buFont typeface="Courier New" pitchFamily="49" charset="0"/>
              <a:buChar char="o"/>
            </a:pPr>
            <a:r>
              <a:rPr lang="en-US" sz="2100" dirty="0" smtClean="0">
                <a:solidFill>
                  <a:srgbClr val="000000"/>
                </a:solidFill>
                <a:latin typeface="Arial" pitchFamily="34" charset="0"/>
              </a:rPr>
              <a:t>Traditional App/Server</a:t>
            </a:r>
            <a:endParaRPr lang="en-US" dirty="0" smtClean="0"/>
          </a:p>
          <a:p>
            <a:pPr marL="857250" lvl="2" indent="-285750" eaLnBrk="1" hangingPunct="1">
              <a:lnSpc>
                <a:spcPct val="95000"/>
              </a:lnSpc>
              <a:spcBef>
                <a:spcPct val="0"/>
              </a:spcBef>
              <a:buClr>
                <a:srgbClr val="000000"/>
              </a:buClr>
              <a:buSzPct val="80000"/>
              <a:buFont typeface="Courier New" pitchFamily="49" charset="0"/>
              <a:buChar char="o"/>
            </a:pPr>
            <a:r>
              <a:rPr lang="en-US" sz="2100" dirty="0" smtClean="0">
                <a:solidFill>
                  <a:srgbClr val="000000"/>
                </a:solidFill>
                <a:latin typeface="Arial" pitchFamily="34" charset="0"/>
              </a:rPr>
              <a:t>Virtual Server model</a:t>
            </a:r>
            <a:endParaRPr lang="en-US" dirty="0" smtClean="0"/>
          </a:p>
          <a:p>
            <a:pPr marL="857250" lvl="2" indent="-285750" eaLnBrk="1" hangingPunct="1">
              <a:lnSpc>
                <a:spcPct val="95000"/>
              </a:lnSpc>
              <a:spcBef>
                <a:spcPct val="0"/>
              </a:spcBef>
              <a:buClr>
                <a:srgbClr val="000000"/>
              </a:buClr>
              <a:buSzPct val="80000"/>
              <a:buFont typeface="Courier New" pitchFamily="49" charset="0"/>
              <a:buChar char="o"/>
            </a:pPr>
            <a:r>
              <a:rPr lang="en-US" sz="2100" dirty="0" smtClean="0">
                <a:solidFill>
                  <a:srgbClr val="000000"/>
                </a:solidFill>
                <a:latin typeface="Arial" pitchFamily="34" charset="0"/>
              </a:rPr>
              <a:t>Massively virtualized model (Cloud)</a:t>
            </a:r>
            <a:endParaRPr lang="en-US" dirty="0" smtClean="0"/>
          </a:p>
          <a:p>
            <a:pPr marL="0" indent="0" eaLnBrk="1" hangingPunct="1">
              <a:lnSpc>
                <a:spcPct val="95000"/>
              </a:lnSpc>
              <a:spcBef>
                <a:spcPct val="0"/>
              </a:spcBef>
              <a:buFontTx/>
              <a:buNone/>
            </a:pPr>
            <a:endParaRPr lang="en-US" sz="2100" dirty="0" smtClean="0">
              <a:solidFill>
                <a:srgbClr val="000000"/>
              </a:solidFill>
              <a:latin typeface="Arial" pitchFamily="34" charset="0"/>
            </a:endParaRPr>
          </a:p>
          <a:p>
            <a:pPr marL="457200" lvl="1" indent="-342900" eaLnBrk="1" hangingPunct="1">
              <a:lnSpc>
                <a:spcPct val="95000"/>
              </a:lnSpc>
              <a:spcBef>
                <a:spcPct val="0"/>
              </a:spcBef>
              <a:buClr>
                <a:srgbClr val="000000"/>
              </a:buClr>
              <a:buFontTx/>
              <a:buChar char="•"/>
            </a:pPr>
            <a:r>
              <a:rPr lang="en-US" sz="2100" dirty="0" smtClean="0">
                <a:solidFill>
                  <a:srgbClr val="000000"/>
                </a:solidFill>
                <a:latin typeface="Arial" pitchFamily="34" charset="0"/>
              </a:rPr>
              <a:t>Why Virtualization makes sense?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security in cloud</a:t>
            </a:r>
            <a:endParaRPr lang="en-US" dirty="0"/>
          </a:p>
        </p:txBody>
      </p:sp>
      <p:sp>
        <p:nvSpPr>
          <p:cNvPr id="3" name="Content Placeholder 2"/>
          <p:cNvSpPr>
            <a:spLocks noGrp="1"/>
          </p:cNvSpPr>
          <p:nvPr>
            <p:ph idx="1"/>
          </p:nvPr>
        </p:nvSpPr>
        <p:spPr/>
        <p:txBody>
          <a:bodyPr/>
          <a:lstStyle/>
          <a:p>
            <a:r>
              <a:rPr lang="en-US" dirty="0" smtClean="0"/>
              <a:t>Data stored on cloud</a:t>
            </a:r>
          </a:p>
          <a:p>
            <a:r>
              <a:rPr lang="en-US" dirty="0" smtClean="0"/>
              <a:t>Data availability</a:t>
            </a:r>
          </a:p>
          <a:p>
            <a:r>
              <a:rPr lang="en-US" dirty="0" smtClean="0"/>
              <a:t>Data performance</a:t>
            </a:r>
          </a:p>
          <a:p>
            <a:r>
              <a:rPr lang="en-US" dirty="0" smtClean="0"/>
              <a:t>Price</a:t>
            </a:r>
          </a:p>
          <a:p>
            <a:r>
              <a:rPr lang="en-US" dirty="0" smtClean="0"/>
              <a:t>Flexibility</a:t>
            </a:r>
          </a:p>
          <a:p>
            <a:r>
              <a:rPr lang="en-US" dirty="0" smtClean="0"/>
              <a:t>Data security &amp; Integrity</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with cloud data</a:t>
            </a:r>
            <a:endParaRPr lang="en-US" dirty="0"/>
          </a:p>
        </p:txBody>
      </p:sp>
      <p:sp>
        <p:nvSpPr>
          <p:cNvPr id="3" name="Content Placeholder 2"/>
          <p:cNvSpPr>
            <a:spLocks noGrp="1"/>
          </p:cNvSpPr>
          <p:nvPr>
            <p:ph idx="1"/>
          </p:nvPr>
        </p:nvSpPr>
        <p:spPr/>
        <p:txBody>
          <a:bodyPr/>
          <a:lstStyle/>
          <a:p>
            <a:r>
              <a:rPr lang="en-US" dirty="0" smtClean="0"/>
              <a:t>Challenges with Data Redundancy</a:t>
            </a:r>
          </a:p>
          <a:p>
            <a:r>
              <a:rPr lang="en-US" dirty="0" smtClean="0"/>
              <a:t>Challenges with Disaster Recovery</a:t>
            </a:r>
          </a:p>
          <a:p>
            <a:r>
              <a:rPr lang="en-US" dirty="0" smtClean="0"/>
              <a:t>Challenges with Data Backup</a:t>
            </a:r>
          </a:p>
          <a:p>
            <a:r>
              <a:rPr lang="en-US" dirty="0" smtClean="0"/>
              <a:t>Challenges with Data Replication</a:t>
            </a:r>
          </a:p>
          <a:p>
            <a:r>
              <a:rPr lang="en-US" dirty="0" smtClean="0"/>
              <a:t>Challenges with Data Location</a:t>
            </a:r>
          </a:p>
          <a:p>
            <a:r>
              <a:rPr lang="en-US" dirty="0" smtClean="0"/>
              <a:t>Challenges with Data Reliability</a:t>
            </a:r>
          </a:p>
          <a:p>
            <a:r>
              <a:rPr lang="en-US" dirty="0" smtClean="0"/>
              <a:t>Challenges with Data Integration</a:t>
            </a:r>
          </a:p>
          <a:p>
            <a:r>
              <a:rPr lang="en-US" dirty="0" smtClean="0"/>
              <a:t>Challenges with Data Transformation</a:t>
            </a:r>
          </a:p>
          <a:p>
            <a:r>
              <a:rPr lang="en-US" dirty="0" smtClean="0"/>
              <a:t>Challenges with Data Migration</a:t>
            </a:r>
          </a:p>
          <a:p>
            <a:endParaRPr lang="en-US" dirty="0" smtClean="0"/>
          </a:p>
          <a:p>
            <a:endParaRPr 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with Data Security</a:t>
            </a:r>
            <a:endParaRPr lang="en-US" dirty="0"/>
          </a:p>
        </p:txBody>
      </p:sp>
      <p:sp>
        <p:nvSpPr>
          <p:cNvPr id="3" name="Content Placeholder 2"/>
          <p:cNvSpPr>
            <a:spLocks noGrp="1"/>
          </p:cNvSpPr>
          <p:nvPr>
            <p:ph idx="1"/>
          </p:nvPr>
        </p:nvSpPr>
        <p:spPr/>
        <p:txBody>
          <a:bodyPr/>
          <a:lstStyle/>
          <a:p>
            <a:r>
              <a:rPr lang="en-US" dirty="0" smtClean="0"/>
              <a:t>Security Risks</a:t>
            </a:r>
          </a:p>
          <a:p>
            <a:pPr marL="1150938" indent="-409575">
              <a:buFont typeface="Arial" pitchFamily="34" charset="0"/>
              <a:buChar char="•"/>
            </a:pPr>
            <a:r>
              <a:rPr lang="en-US" dirty="0" smtClean="0"/>
              <a:t>Snooping</a:t>
            </a:r>
          </a:p>
          <a:p>
            <a:pPr marL="1150938" indent="-409575">
              <a:buFont typeface="Arial" pitchFamily="34" charset="0"/>
              <a:buChar char="•"/>
            </a:pPr>
            <a:r>
              <a:rPr lang="en-US" dirty="0" smtClean="0"/>
              <a:t>Unauthorized Discovery</a:t>
            </a:r>
          </a:p>
          <a:p>
            <a:pPr marL="1150938" indent="-409575">
              <a:buFont typeface="Arial" pitchFamily="34" charset="0"/>
              <a:buChar char="•"/>
            </a:pPr>
            <a:r>
              <a:rPr lang="en-US" dirty="0" smtClean="0"/>
              <a:t>Spoofing</a:t>
            </a:r>
          </a:p>
          <a:p>
            <a:pPr marL="1150938" indent="-409575">
              <a:buFont typeface="Arial" pitchFamily="34" charset="0"/>
              <a:buChar char="•"/>
            </a:pPr>
            <a:r>
              <a:rPr lang="en-US" dirty="0" smtClean="0"/>
              <a:t>Accidental deletion</a:t>
            </a:r>
          </a:p>
          <a:p>
            <a:pPr marL="1150938" indent="-409575">
              <a:buFont typeface="Arial" pitchFamily="34" charset="0"/>
              <a:buChar char="•"/>
            </a:pPr>
            <a:r>
              <a:rPr lang="en-US" dirty="0" smtClean="0"/>
              <a:t>Denial of service attacks</a:t>
            </a:r>
          </a:p>
          <a:p>
            <a:r>
              <a:rPr lang="en-US" dirty="0" smtClean="0"/>
              <a:t>Quality of service</a:t>
            </a:r>
          </a:p>
          <a:p>
            <a:r>
              <a:rPr lang="en-US" dirty="0" smtClean="0"/>
              <a:t>Data Availability</a:t>
            </a:r>
          </a:p>
          <a:p>
            <a:endParaRPr lang="en-US" dirty="0" smtClean="0"/>
          </a:p>
          <a:p>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Confidentiality &amp; Encryption</a:t>
            </a:r>
            <a:endParaRPr lang="en-US" dirty="0"/>
          </a:p>
        </p:txBody>
      </p:sp>
      <p:sp>
        <p:nvSpPr>
          <p:cNvPr id="3" name="Content Placeholder 2"/>
          <p:cNvSpPr>
            <a:spLocks noGrp="1"/>
          </p:cNvSpPr>
          <p:nvPr>
            <p:ph idx="1"/>
          </p:nvPr>
        </p:nvSpPr>
        <p:spPr/>
        <p:txBody>
          <a:bodyPr/>
          <a:lstStyle/>
          <a:p>
            <a:r>
              <a:rPr lang="en-US" dirty="0" smtClean="0"/>
              <a:t>Confidentiality: way of protecting data using encryption</a:t>
            </a:r>
          </a:p>
          <a:p>
            <a:r>
              <a:rPr lang="en-US" dirty="0" smtClean="0"/>
              <a:t> Asymmetric Encryption</a:t>
            </a:r>
          </a:p>
          <a:p>
            <a:r>
              <a:rPr lang="en-US" dirty="0" smtClean="0"/>
              <a:t>Symmetric Encryption</a:t>
            </a:r>
          </a:p>
          <a:p>
            <a:r>
              <a:rPr lang="en-US" dirty="0" smtClean="0"/>
              <a:t>Key protection</a:t>
            </a:r>
          </a:p>
          <a:p>
            <a:r>
              <a:rPr lang="en-US" dirty="0" smtClean="0"/>
              <a:t>RSA, DES</a:t>
            </a:r>
          </a:p>
          <a:p>
            <a:r>
              <a:rPr lang="en-US" dirty="0" smtClean="0"/>
              <a:t>Key length</a:t>
            </a:r>
          </a:p>
          <a:p>
            <a:endParaRPr lang="en-US" dirty="0" smtClean="0"/>
          </a:p>
          <a:p>
            <a:endParaRPr lang="en-US" dirty="0" smtClean="0"/>
          </a:p>
          <a:p>
            <a:endParaRPr lang="en-US"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Availability</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p:txBody>
      </p:sp>
      <p:graphicFrame>
        <p:nvGraphicFramePr>
          <p:cNvPr id="4" name="Table 3"/>
          <p:cNvGraphicFramePr>
            <a:graphicFrameLocks noGrp="1"/>
          </p:cNvGraphicFramePr>
          <p:nvPr/>
        </p:nvGraphicFramePr>
        <p:xfrm>
          <a:off x="1422400" y="2438400"/>
          <a:ext cx="6773334" cy="2865120"/>
        </p:xfrm>
        <a:graphic>
          <a:graphicData uri="http://schemas.openxmlformats.org/drawingml/2006/table">
            <a:tbl>
              <a:tblPr firstRow="1" bandRow="1">
                <a:tableStyleId>{5C22544A-7EE6-4342-B048-85BDC9FD1C3A}</a:tableStyleId>
              </a:tblPr>
              <a:tblGrid>
                <a:gridCol w="2257778"/>
                <a:gridCol w="2257778"/>
                <a:gridCol w="2257778"/>
              </a:tblGrid>
              <a:tr h="370840">
                <a:tc>
                  <a:txBody>
                    <a:bodyPr/>
                    <a:lstStyle/>
                    <a:p>
                      <a:r>
                        <a:rPr lang="en-US" dirty="0" smtClean="0"/>
                        <a:t>Availability(%)</a:t>
                      </a:r>
                      <a:endParaRPr lang="en-US" dirty="0"/>
                    </a:p>
                  </a:txBody>
                  <a:tcPr/>
                </a:tc>
                <a:tc>
                  <a:txBody>
                    <a:bodyPr/>
                    <a:lstStyle/>
                    <a:p>
                      <a:r>
                        <a:rPr lang="en-US" dirty="0" smtClean="0"/>
                        <a:t>Downtime</a:t>
                      </a:r>
                      <a:r>
                        <a:rPr lang="en-US" baseline="0" dirty="0" smtClean="0"/>
                        <a:t> per month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Downtime</a:t>
                      </a:r>
                      <a:r>
                        <a:rPr lang="en-US" baseline="0" dirty="0" smtClean="0"/>
                        <a:t> per Year</a:t>
                      </a:r>
                      <a:endParaRPr lang="en-US" dirty="0" smtClean="0"/>
                    </a:p>
                    <a:p>
                      <a:endParaRPr lang="en-US" dirty="0"/>
                    </a:p>
                  </a:txBody>
                  <a:tcPr/>
                </a:tc>
              </a:tr>
              <a:tr h="370840">
                <a:tc>
                  <a:txBody>
                    <a:bodyPr/>
                    <a:lstStyle/>
                    <a:p>
                      <a:r>
                        <a:rPr lang="en-US" dirty="0" smtClean="0"/>
                        <a:t>99</a:t>
                      </a:r>
                      <a:endParaRPr lang="en-US" dirty="0"/>
                    </a:p>
                  </a:txBody>
                  <a:tcPr/>
                </a:tc>
                <a:tc>
                  <a:txBody>
                    <a:bodyPr/>
                    <a:lstStyle/>
                    <a:p>
                      <a:r>
                        <a:rPr lang="en-US" dirty="0" smtClean="0"/>
                        <a:t>7.20hrs</a:t>
                      </a:r>
                      <a:endParaRPr lang="en-US" dirty="0"/>
                    </a:p>
                  </a:txBody>
                  <a:tcPr/>
                </a:tc>
                <a:tc>
                  <a:txBody>
                    <a:bodyPr/>
                    <a:lstStyle/>
                    <a:p>
                      <a:r>
                        <a:rPr lang="en-US" dirty="0" smtClean="0"/>
                        <a:t>3.65 days</a:t>
                      </a:r>
                      <a:endParaRPr lang="en-US" dirty="0"/>
                    </a:p>
                  </a:txBody>
                  <a:tcPr/>
                </a:tc>
              </a:tr>
              <a:tr h="370840">
                <a:tc>
                  <a:txBody>
                    <a:bodyPr/>
                    <a:lstStyle/>
                    <a:p>
                      <a:r>
                        <a:rPr lang="en-US" dirty="0" smtClean="0"/>
                        <a:t>99.5</a:t>
                      </a:r>
                      <a:endParaRPr lang="en-US" dirty="0"/>
                    </a:p>
                  </a:txBody>
                  <a:tcPr/>
                </a:tc>
                <a:tc>
                  <a:txBody>
                    <a:bodyPr/>
                    <a:lstStyle/>
                    <a:p>
                      <a:r>
                        <a:rPr lang="en-US" dirty="0" smtClean="0"/>
                        <a:t>3.60hrs</a:t>
                      </a:r>
                      <a:endParaRPr lang="en-US" dirty="0"/>
                    </a:p>
                  </a:txBody>
                  <a:tcPr/>
                </a:tc>
                <a:tc>
                  <a:txBody>
                    <a:bodyPr/>
                    <a:lstStyle/>
                    <a:p>
                      <a:r>
                        <a:rPr lang="en-US" dirty="0" smtClean="0"/>
                        <a:t>1.83 days</a:t>
                      </a:r>
                      <a:endParaRPr lang="en-US" dirty="0"/>
                    </a:p>
                  </a:txBody>
                  <a:tcPr/>
                </a:tc>
              </a:tr>
              <a:tr h="370840">
                <a:tc>
                  <a:txBody>
                    <a:bodyPr/>
                    <a:lstStyle/>
                    <a:p>
                      <a:r>
                        <a:rPr lang="en-US" dirty="0" smtClean="0"/>
                        <a:t>99.9</a:t>
                      </a:r>
                      <a:endParaRPr lang="en-US" dirty="0"/>
                    </a:p>
                  </a:txBody>
                  <a:tcPr/>
                </a:tc>
                <a:tc>
                  <a:txBody>
                    <a:bodyPr/>
                    <a:lstStyle/>
                    <a:p>
                      <a:r>
                        <a:rPr lang="en-US" dirty="0" smtClean="0"/>
                        <a:t>43.2 min</a:t>
                      </a:r>
                      <a:endParaRPr lang="en-US" dirty="0"/>
                    </a:p>
                  </a:txBody>
                  <a:tcPr/>
                </a:tc>
                <a:tc>
                  <a:txBody>
                    <a:bodyPr/>
                    <a:lstStyle/>
                    <a:p>
                      <a:r>
                        <a:rPr lang="en-US" dirty="0" smtClean="0"/>
                        <a:t>8.76 hrs</a:t>
                      </a:r>
                      <a:endParaRPr lang="en-US" dirty="0"/>
                    </a:p>
                  </a:txBody>
                  <a:tcPr/>
                </a:tc>
              </a:tr>
              <a:tr h="370840">
                <a:tc>
                  <a:txBody>
                    <a:bodyPr/>
                    <a:lstStyle/>
                    <a:p>
                      <a:r>
                        <a:rPr lang="en-US" dirty="0" smtClean="0"/>
                        <a:t>99.99</a:t>
                      </a:r>
                      <a:endParaRPr lang="en-US" dirty="0"/>
                    </a:p>
                  </a:txBody>
                  <a:tcPr/>
                </a:tc>
                <a:tc>
                  <a:txBody>
                    <a:bodyPr/>
                    <a:lstStyle/>
                    <a:p>
                      <a:r>
                        <a:rPr lang="en-US" dirty="0" smtClean="0"/>
                        <a:t>4.32 min</a:t>
                      </a:r>
                      <a:endParaRPr lang="en-US" dirty="0"/>
                    </a:p>
                  </a:txBody>
                  <a:tcPr/>
                </a:tc>
                <a:tc>
                  <a:txBody>
                    <a:bodyPr/>
                    <a:lstStyle/>
                    <a:p>
                      <a:r>
                        <a:rPr lang="en-US" dirty="0" smtClean="0"/>
                        <a:t>52.56 min</a:t>
                      </a:r>
                      <a:endParaRPr lang="en-US" dirty="0"/>
                    </a:p>
                  </a:txBody>
                  <a:tcPr/>
                </a:tc>
              </a:tr>
              <a:tr h="370840">
                <a:tc>
                  <a:txBody>
                    <a:bodyPr/>
                    <a:lstStyle/>
                    <a:p>
                      <a:r>
                        <a:rPr lang="en-US" dirty="0" smtClean="0"/>
                        <a:t>99.999</a:t>
                      </a:r>
                      <a:endParaRPr lang="en-US" dirty="0"/>
                    </a:p>
                  </a:txBody>
                  <a:tcPr/>
                </a:tc>
                <a:tc>
                  <a:txBody>
                    <a:bodyPr/>
                    <a:lstStyle/>
                    <a:p>
                      <a:r>
                        <a:rPr lang="en-US" dirty="0" smtClean="0"/>
                        <a:t>25.9 sec</a:t>
                      </a:r>
                      <a:endParaRPr lang="en-US" dirty="0"/>
                    </a:p>
                  </a:txBody>
                  <a:tcPr/>
                </a:tc>
                <a:tc>
                  <a:txBody>
                    <a:bodyPr/>
                    <a:lstStyle/>
                    <a:p>
                      <a:r>
                        <a:rPr lang="en-US" dirty="0" smtClean="0"/>
                        <a:t>5.26 min</a:t>
                      </a:r>
                      <a:endParaRPr lang="en-US" dirty="0"/>
                    </a:p>
                  </a:txBody>
                  <a:tcPr/>
                </a:tc>
              </a:tr>
              <a:tr h="370840">
                <a:tc>
                  <a:txBody>
                    <a:bodyPr/>
                    <a:lstStyle/>
                    <a:p>
                      <a:r>
                        <a:rPr lang="en-US" dirty="0" smtClean="0"/>
                        <a:t>99.9999</a:t>
                      </a:r>
                      <a:endParaRPr lang="en-US" dirty="0"/>
                    </a:p>
                  </a:txBody>
                  <a:tcPr/>
                </a:tc>
                <a:tc>
                  <a:txBody>
                    <a:bodyPr/>
                    <a:lstStyle/>
                    <a:p>
                      <a:r>
                        <a:rPr lang="en-US" dirty="0" smtClean="0"/>
                        <a:t>2.59 sec</a:t>
                      </a:r>
                      <a:endParaRPr lang="en-US" dirty="0"/>
                    </a:p>
                  </a:txBody>
                  <a:tcPr/>
                </a:tc>
                <a:tc>
                  <a:txBody>
                    <a:bodyPr/>
                    <a:lstStyle/>
                    <a:p>
                      <a:r>
                        <a:rPr lang="en-US" dirty="0" smtClean="0"/>
                        <a:t>31.5 sec</a:t>
                      </a:r>
                      <a:endParaRPr lang="en-US"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242888" y="300038"/>
            <a:ext cx="9661525" cy="903287"/>
          </a:xfrm>
        </p:spPr>
        <p:txBody>
          <a:bodyPr lIns="0" tIns="0" rIns="0" bIns="0" anchor="t"/>
          <a:lstStyle/>
          <a:p>
            <a:pPr algn="l" eaLnBrk="1" hangingPunct="1">
              <a:lnSpc>
                <a:spcPct val="95000"/>
              </a:lnSpc>
            </a:pPr>
            <a:r>
              <a:rPr lang="en-US" sz="4300" smtClean="0">
                <a:solidFill>
                  <a:srgbClr val="000000"/>
                </a:solidFill>
                <a:latin typeface="Arial" pitchFamily="34" charset="0"/>
              </a:rPr>
              <a:t>Traditional App/Server</a:t>
            </a:r>
          </a:p>
        </p:txBody>
      </p:sp>
      <p:pic>
        <p:nvPicPr>
          <p:cNvPr id="4099" name="Picture 4"/>
          <p:cNvPicPr>
            <a:picLocks noChangeAspect="1" noChangeArrowheads="1"/>
          </p:cNvPicPr>
          <p:nvPr/>
        </p:nvPicPr>
        <p:blipFill>
          <a:blip r:embed="rId3" cstate="print"/>
          <a:srcRect/>
          <a:stretch>
            <a:fillRect/>
          </a:stretch>
        </p:blipFill>
        <p:spPr bwMode="auto">
          <a:xfrm>
            <a:off x="1390650" y="1422400"/>
            <a:ext cx="7294563" cy="5722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242888" y="300038"/>
            <a:ext cx="9661525" cy="903287"/>
          </a:xfrm>
        </p:spPr>
        <p:txBody>
          <a:bodyPr lIns="0" tIns="0" rIns="0" bIns="0" anchor="t"/>
          <a:lstStyle/>
          <a:p>
            <a:pPr algn="l" eaLnBrk="1" hangingPunct="1">
              <a:lnSpc>
                <a:spcPct val="95000"/>
              </a:lnSpc>
            </a:pPr>
            <a:r>
              <a:rPr lang="en-US" sz="4300" smtClean="0">
                <a:solidFill>
                  <a:srgbClr val="000000"/>
                </a:solidFill>
                <a:latin typeface="Arial" pitchFamily="34" charset="0"/>
              </a:rPr>
              <a:t>Virtual Server Model</a:t>
            </a:r>
          </a:p>
        </p:txBody>
      </p:sp>
      <p:pic>
        <p:nvPicPr>
          <p:cNvPr id="6147" name="Picture 4"/>
          <p:cNvPicPr>
            <a:picLocks noChangeAspect="1" noChangeArrowheads="1"/>
          </p:cNvPicPr>
          <p:nvPr/>
        </p:nvPicPr>
        <p:blipFill>
          <a:blip r:embed="rId3" cstate="print"/>
          <a:srcRect/>
          <a:stretch>
            <a:fillRect/>
          </a:stretch>
        </p:blipFill>
        <p:spPr bwMode="auto">
          <a:xfrm>
            <a:off x="1727200" y="1524000"/>
            <a:ext cx="5807075" cy="55118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242888" y="300038"/>
            <a:ext cx="9661525" cy="903287"/>
          </a:xfrm>
        </p:spPr>
        <p:txBody>
          <a:bodyPr lIns="0" tIns="0" rIns="0" bIns="0" anchor="t"/>
          <a:lstStyle/>
          <a:p>
            <a:pPr algn="l" eaLnBrk="1" hangingPunct="1">
              <a:lnSpc>
                <a:spcPct val="95000"/>
              </a:lnSpc>
            </a:pPr>
            <a:r>
              <a:rPr lang="en-US" sz="4300" smtClean="0">
                <a:solidFill>
                  <a:srgbClr val="000000"/>
                </a:solidFill>
                <a:latin typeface="Arial" pitchFamily="34" charset="0"/>
              </a:rPr>
              <a:t>Virtualization - Green Focus</a:t>
            </a:r>
          </a:p>
        </p:txBody>
      </p:sp>
      <p:sp>
        <p:nvSpPr>
          <p:cNvPr id="5123" name="Rectangle 2"/>
          <p:cNvSpPr>
            <a:spLocks noGrp="1" noChangeArrowheads="1"/>
          </p:cNvSpPr>
          <p:nvPr>
            <p:ph type="body" idx="1"/>
          </p:nvPr>
        </p:nvSpPr>
        <p:spPr>
          <a:xfrm>
            <a:off x="246063" y="1828800"/>
            <a:ext cx="9655175" cy="5486400"/>
          </a:xfrm>
        </p:spPr>
        <p:txBody>
          <a:bodyPr lIns="0" tIns="0" rIns="0" bIns="0"/>
          <a:lstStyle/>
          <a:p>
            <a:pPr marL="0" indent="0" eaLnBrk="1" hangingPunct="1">
              <a:lnSpc>
                <a:spcPct val="95000"/>
              </a:lnSpc>
              <a:spcBef>
                <a:spcPct val="0"/>
              </a:spcBef>
              <a:buFontTx/>
              <a:buNone/>
            </a:pPr>
            <a:r>
              <a:rPr lang="en-US" sz="2100" b="1" dirty="0" smtClean="0">
                <a:solidFill>
                  <a:srgbClr val="000000"/>
                </a:solidFill>
                <a:latin typeface="Arial" pitchFamily="34" charset="0"/>
              </a:rPr>
              <a:t>The Reality:</a:t>
            </a:r>
            <a:endParaRPr lang="en-US" dirty="0" smtClean="0"/>
          </a:p>
          <a:p>
            <a:pPr marL="457200" lvl="1" indent="-342900" eaLnBrk="1" hangingPunct="1">
              <a:lnSpc>
                <a:spcPct val="95000"/>
              </a:lnSpc>
              <a:spcBef>
                <a:spcPct val="0"/>
              </a:spcBef>
              <a:buClr>
                <a:srgbClr val="000000"/>
              </a:buClr>
              <a:buFontTx/>
              <a:buChar char="•"/>
            </a:pPr>
            <a:r>
              <a:rPr lang="en-US" sz="2100" dirty="0" smtClean="0">
                <a:solidFill>
                  <a:srgbClr val="000000"/>
                </a:solidFill>
                <a:latin typeface="Arial" pitchFamily="34" charset="0"/>
              </a:rPr>
              <a:t>Most servers only use </a:t>
            </a:r>
            <a:r>
              <a:rPr lang="en-US" sz="2100" b="1" dirty="0" smtClean="0">
                <a:solidFill>
                  <a:srgbClr val="000000"/>
                </a:solidFill>
                <a:latin typeface="Arial" pitchFamily="34" charset="0"/>
              </a:rPr>
              <a:t>5-15%</a:t>
            </a:r>
            <a:r>
              <a:rPr lang="en-US" sz="2100" dirty="0" smtClean="0">
                <a:solidFill>
                  <a:srgbClr val="000000"/>
                </a:solidFill>
                <a:latin typeface="Arial" pitchFamily="34" charset="0"/>
              </a:rPr>
              <a:t> of their capabilities on average, while consuming </a:t>
            </a:r>
            <a:r>
              <a:rPr lang="en-US" sz="2100" b="1" dirty="0" smtClean="0">
                <a:solidFill>
                  <a:srgbClr val="000000"/>
                </a:solidFill>
                <a:latin typeface="Arial" pitchFamily="34" charset="0"/>
              </a:rPr>
              <a:t>60-90%</a:t>
            </a:r>
            <a:r>
              <a:rPr lang="en-US" sz="2100" dirty="0" smtClean="0">
                <a:solidFill>
                  <a:srgbClr val="000000"/>
                </a:solidFill>
                <a:latin typeface="Arial" pitchFamily="34" charset="0"/>
              </a:rPr>
              <a:t> of their peak power.</a:t>
            </a:r>
            <a:endParaRPr lang="en-US" dirty="0" smtClean="0"/>
          </a:p>
          <a:p>
            <a:pPr marL="0" indent="0" eaLnBrk="1" hangingPunct="1">
              <a:lnSpc>
                <a:spcPct val="95000"/>
              </a:lnSpc>
              <a:spcBef>
                <a:spcPct val="0"/>
              </a:spcBef>
              <a:buFontTx/>
              <a:buNone/>
            </a:pPr>
            <a:endParaRPr lang="en-US" sz="1700" b="1" dirty="0" smtClean="0">
              <a:solidFill>
                <a:srgbClr val="000000"/>
              </a:solidFill>
              <a:latin typeface="Arial" pitchFamily="34" charset="0"/>
            </a:endParaRPr>
          </a:p>
          <a:p>
            <a:pPr marL="0" indent="0" eaLnBrk="1" hangingPunct="1">
              <a:lnSpc>
                <a:spcPct val="95000"/>
              </a:lnSpc>
              <a:spcBef>
                <a:spcPct val="0"/>
              </a:spcBef>
              <a:buFontTx/>
              <a:buNone/>
            </a:pPr>
            <a:r>
              <a:rPr lang="en-US" sz="2100" b="1" dirty="0" smtClean="0">
                <a:solidFill>
                  <a:srgbClr val="000000"/>
                </a:solidFill>
                <a:latin typeface="Arial" pitchFamily="34" charset="0"/>
              </a:rPr>
              <a:t>The Solution - Virtualization:</a:t>
            </a:r>
            <a:r>
              <a:rPr lang="en-US" sz="2100" dirty="0" smtClean="0">
                <a:solidFill>
                  <a:srgbClr val="000000"/>
                </a:solidFill>
                <a:latin typeface="Arial" pitchFamily="34" charset="0"/>
              </a:rPr>
              <a:t> </a:t>
            </a:r>
            <a:endParaRPr lang="en-US" dirty="0" smtClean="0"/>
          </a:p>
          <a:p>
            <a:pPr marL="857250" lvl="2" indent="-285750" eaLnBrk="1" hangingPunct="1">
              <a:lnSpc>
                <a:spcPct val="95000"/>
              </a:lnSpc>
              <a:spcBef>
                <a:spcPct val="0"/>
              </a:spcBef>
              <a:buClr>
                <a:srgbClr val="000000"/>
              </a:buClr>
              <a:buSzPct val="80000"/>
              <a:buFont typeface="Courier New" pitchFamily="49" charset="0"/>
              <a:buChar char="o"/>
            </a:pPr>
            <a:r>
              <a:rPr lang="en-US" sz="2100" dirty="0" smtClean="0">
                <a:solidFill>
                  <a:srgbClr val="000000"/>
                </a:solidFill>
                <a:latin typeface="Arial" pitchFamily="34" charset="0"/>
              </a:rPr>
              <a:t>Use one server to host multiple applications.</a:t>
            </a:r>
            <a:endParaRPr lang="en-US" dirty="0" smtClean="0"/>
          </a:p>
          <a:p>
            <a:pPr marL="857250" lvl="2" indent="-285750" eaLnBrk="1" hangingPunct="1">
              <a:lnSpc>
                <a:spcPct val="95000"/>
              </a:lnSpc>
              <a:spcBef>
                <a:spcPct val="0"/>
              </a:spcBef>
              <a:buClr>
                <a:srgbClr val="000000"/>
              </a:buClr>
              <a:buSzPct val="80000"/>
              <a:buFont typeface="Courier New" pitchFamily="49" charset="0"/>
              <a:buChar char="o"/>
            </a:pPr>
            <a:r>
              <a:rPr lang="en-US" sz="2100" dirty="0" smtClean="0">
                <a:solidFill>
                  <a:srgbClr val="000000"/>
                </a:solidFill>
                <a:latin typeface="Arial" pitchFamily="34" charset="0"/>
              </a:rPr>
              <a:t>Reduce energy consumption</a:t>
            </a:r>
            <a:endParaRPr lang="en-US" dirty="0" smtClean="0"/>
          </a:p>
          <a:p>
            <a:pPr marL="857250" lvl="2" indent="-285750" eaLnBrk="1" hangingPunct="1">
              <a:lnSpc>
                <a:spcPct val="95000"/>
              </a:lnSpc>
              <a:spcBef>
                <a:spcPct val="0"/>
              </a:spcBef>
              <a:buClr>
                <a:srgbClr val="000000"/>
              </a:buClr>
              <a:buSzPct val="80000"/>
              <a:buFont typeface="Courier New" pitchFamily="49" charset="0"/>
              <a:buChar char="o"/>
            </a:pPr>
            <a:r>
              <a:rPr lang="en-US" sz="2100" dirty="0" smtClean="0">
                <a:solidFill>
                  <a:srgbClr val="000000"/>
                </a:solidFill>
                <a:latin typeface="Arial" pitchFamily="34" charset="0"/>
              </a:rPr>
              <a:t>Reduce CO2 emissions</a:t>
            </a:r>
            <a:endParaRPr lang="en-US" dirty="0" smtClean="0"/>
          </a:p>
          <a:p>
            <a:pPr marL="0" indent="0" eaLnBrk="1" hangingPunct="1">
              <a:lnSpc>
                <a:spcPct val="95000"/>
              </a:lnSpc>
              <a:spcBef>
                <a:spcPct val="0"/>
              </a:spcBef>
              <a:buFontTx/>
              <a:buNone/>
            </a:pPr>
            <a:endParaRPr lang="en-US" sz="2100" dirty="0" smtClean="0">
              <a:solidFill>
                <a:srgbClr val="000000"/>
              </a:solidFill>
              <a:latin typeface="Arial" pitchFamily="34" charset="0"/>
            </a:endParaRPr>
          </a:p>
          <a:p>
            <a:pPr marL="0" indent="0" eaLnBrk="1" hangingPunct="1">
              <a:lnSpc>
                <a:spcPct val="95000"/>
              </a:lnSpc>
              <a:spcBef>
                <a:spcPct val="0"/>
              </a:spcBef>
              <a:buFontTx/>
              <a:buNone/>
            </a:pPr>
            <a:r>
              <a:rPr lang="en-US" sz="2700" b="1" dirty="0" smtClean="0">
                <a:solidFill>
                  <a:srgbClr val="000000"/>
                </a:solidFill>
                <a:latin typeface="Arial" pitchFamily="34" charset="0"/>
              </a:rPr>
              <a:t>Running fewer, highly utilized servers frees up space and power. Less space and power is better for environment and saves money.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242888" y="300038"/>
            <a:ext cx="9661525" cy="903287"/>
          </a:xfrm>
        </p:spPr>
        <p:txBody>
          <a:bodyPr lIns="0" tIns="0" rIns="0" bIns="0" anchor="t"/>
          <a:lstStyle/>
          <a:p>
            <a:pPr algn="l" eaLnBrk="1" hangingPunct="1">
              <a:lnSpc>
                <a:spcPct val="95000"/>
              </a:lnSpc>
            </a:pPr>
            <a:r>
              <a:rPr lang="en-US" sz="4300" smtClean="0">
                <a:solidFill>
                  <a:srgbClr val="000000"/>
                </a:solidFill>
                <a:latin typeface="Arial" pitchFamily="34" charset="0"/>
              </a:rPr>
              <a:t>Virtualization - Why Virtualize?</a:t>
            </a:r>
          </a:p>
        </p:txBody>
      </p:sp>
      <p:sp>
        <p:nvSpPr>
          <p:cNvPr id="7171" name="Rectangle 2"/>
          <p:cNvSpPr>
            <a:spLocks noGrp="1" noChangeArrowheads="1"/>
          </p:cNvSpPr>
          <p:nvPr>
            <p:ph type="body" idx="1"/>
          </p:nvPr>
        </p:nvSpPr>
        <p:spPr>
          <a:xfrm>
            <a:off x="246063" y="1828800"/>
            <a:ext cx="9655175" cy="5486400"/>
          </a:xfrm>
        </p:spPr>
        <p:txBody>
          <a:bodyPr lIns="0" tIns="0" rIns="0" bIns="0"/>
          <a:lstStyle/>
          <a:p>
            <a:pPr marL="457200" lvl="1" indent="-342900" eaLnBrk="1" hangingPunct="1">
              <a:lnSpc>
                <a:spcPct val="95000"/>
              </a:lnSpc>
              <a:spcBef>
                <a:spcPct val="0"/>
              </a:spcBef>
              <a:buClr>
                <a:srgbClr val="000000"/>
              </a:buClr>
              <a:buFontTx/>
              <a:buChar char="•"/>
            </a:pPr>
            <a:r>
              <a:rPr lang="en-US" sz="2100" dirty="0" smtClean="0">
                <a:solidFill>
                  <a:srgbClr val="000000"/>
                </a:solidFill>
                <a:latin typeface="Arial" pitchFamily="34" charset="0"/>
              </a:rPr>
              <a:t>Reduce Real Estate Needs</a:t>
            </a:r>
            <a:endParaRPr lang="en-US" dirty="0" smtClean="0"/>
          </a:p>
          <a:p>
            <a:pPr marL="457200" lvl="1" indent="-342900" eaLnBrk="1" hangingPunct="1">
              <a:lnSpc>
                <a:spcPct val="95000"/>
              </a:lnSpc>
              <a:spcBef>
                <a:spcPct val="0"/>
              </a:spcBef>
              <a:buClr>
                <a:srgbClr val="000000"/>
              </a:buClr>
              <a:buFontTx/>
              <a:buChar char="•"/>
            </a:pPr>
            <a:r>
              <a:rPr lang="en-US" sz="2100" dirty="0" smtClean="0">
                <a:solidFill>
                  <a:srgbClr val="000000"/>
                </a:solidFill>
                <a:latin typeface="Arial" pitchFamily="34" charset="0"/>
              </a:rPr>
              <a:t>Increase Up Time</a:t>
            </a:r>
            <a:endParaRPr lang="en-US" dirty="0" smtClean="0"/>
          </a:p>
          <a:p>
            <a:pPr marL="457200" lvl="1" indent="-342900" eaLnBrk="1" hangingPunct="1">
              <a:lnSpc>
                <a:spcPct val="95000"/>
              </a:lnSpc>
              <a:spcBef>
                <a:spcPct val="0"/>
              </a:spcBef>
              <a:buClr>
                <a:srgbClr val="000000"/>
              </a:buClr>
              <a:buFontTx/>
              <a:buChar char="•"/>
            </a:pPr>
            <a:r>
              <a:rPr lang="en-US" sz="2100" dirty="0" smtClean="0">
                <a:solidFill>
                  <a:srgbClr val="000000"/>
                </a:solidFill>
                <a:latin typeface="Arial" pitchFamily="34" charset="0"/>
              </a:rPr>
              <a:t>Reduce CO2 </a:t>
            </a:r>
            <a:r>
              <a:rPr lang="en-US" sz="2100" dirty="0" err="1" smtClean="0">
                <a:solidFill>
                  <a:srgbClr val="000000"/>
                </a:solidFill>
                <a:latin typeface="Arial" pitchFamily="34" charset="0"/>
              </a:rPr>
              <a:t>Emmissions</a:t>
            </a:r>
            <a:r>
              <a:rPr lang="en-US" sz="2100" dirty="0" smtClean="0">
                <a:solidFill>
                  <a:srgbClr val="000000"/>
                </a:solidFill>
                <a:latin typeface="Arial" pitchFamily="34" charset="0"/>
              </a:rPr>
              <a:t>, Power and Cooling Requirements</a:t>
            </a:r>
            <a:endParaRPr lang="en-US" dirty="0" smtClean="0"/>
          </a:p>
          <a:p>
            <a:pPr marL="457200" lvl="1" indent="-342900" eaLnBrk="1" hangingPunct="1">
              <a:lnSpc>
                <a:spcPct val="95000"/>
              </a:lnSpc>
              <a:spcBef>
                <a:spcPct val="0"/>
              </a:spcBef>
              <a:buClr>
                <a:srgbClr val="000000"/>
              </a:buClr>
              <a:buFontTx/>
              <a:buChar char="•"/>
            </a:pPr>
            <a:r>
              <a:rPr lang="en-US" sz="2100" dirty="0" smtClean="0">
                <a:solidFill>
                  <a:srgbClr val="000000"/>
                </a:solidFill>
                <a:latin typeface="Arial" pitchFamily="34" charset="0"/>
              </a:rPr>
              <a:t>Increase Flexibility</a:t>
            </a:r>
            <a:endParaRPr lang="en-US" dirty="0" smtClean="0"/>
          </a:p>
          <a:p>
            <a:pPr marL="457200" lvl="1" indent="-342900" eaLnBrk="1" hangingPunct="1">
              <a:lnSpc>
                <a:spcPct val="95000"/>
              </a:lnSpc>
              <a:spcBef>
                <a:spcPct val="0"/>
              </a:spcBef>
              <a:buClr>
                <a:srgbClr val="000000"/>
              </a:buClr>
              <a:buFontTx/>
              <a:buChar char="•"/>
            </a:pPr>
            <a:r>
              <a:rPr lang="en-US" sz="2100" dirty="0" smtClean="0">
                <a:solidFill>
                  <a:srgbClr val="000000"/>
                </a:solidFill>
                <a:latin typeface="Arial" pitchFamily="34" charset="0"/>
              </a:rPr>
              <a:t>Reduce Overall Costs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Architecture</a:t>
            </a:r>
            <a:endParaRPr lang="en-US" dirty="0"/>
          </a:p>
        </p:txBody>
      </p:sp>
      <p:pic>
        <p:nvPicPr>
          <p:cNvPr id="15" name="Content Placeholder 14" descr="Screen Shot 2013-07-05 at 2.48.53 PM.png"/>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961" r="-1785"/>
          <a:stretch/>
        </p:blipFill>
        <p:spPr>
          <a:xfrm>
            <a:off x="1142970" y="3821942"/>
            <a:ext cx="8528953" cy="3809678"/>
          </a:xfrm>
        </p:spPr>
      </p:pic>
      <p:sp>
        <p:nvSpPr>
          <p:cNvPr id="16" name="Text Box 6"/>
          <p:cNvSpPr txBox="1">
            <a:spLocks noChangeArrowheads="1"/>
          </p:cNvSpPr>
          <p:nvPr/>
        </p:nvSpPr>
        <p:spPr bwMode="auto">
          <a:xfrm>
            <a:off x="714376" y="1503200"/>
            <a:ext cx="9191624" cy="2315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9999" tIns="51999" rIns="99999" bIns="51999">
            <a:spAutoFit/>
          </a:bodyPr>
          <a:lstStyle>
            <a:lvl1pPr marL="179388" indent="-179388" eaLnBrk="0" hangingPunct="0">
              <a:defRPr sz="2400" b="1">
                <a:solidFill>
                  <a:schemeClr val="tx1"/>
                </a:solidFill>
                <a:latin typeface="Arial" charset="0"/>
                <a:ea typeface="ＭＳ Ｐゴシック" charset="0"/>
                <a:cs typeface="Arial" charset="0"/>
              </a:defRPr>
            </a:lvl1pPr>
            <a:lvl2pPr marL="37931725" indent="-37474525" eaLnBrk="0" hangingPunct="0">
              <a:defRPr sz="2400" b="1">
                <a:solidFill>
                  <a:schemeClr val="tx1"/>
                </a:solidFill>
                <a:latin typeface="Arial" charset="0"/>
                <a:ea typeface="Arial" charset="0"/>
                <a:cs typeface="Arial" charset="0"/>
              </a:defRPr>
            </a:lvl2pPr>
            <a:lvl3pPr eaLnBrk="0" hangingPunct="0">
              <a:defRPr sz="2400" b="1">
                <a:solidFill>
                  <a:schemeClr val="tx1"/>
                </a:solidFill>
                <a:latin typeface="Arial" charset="0"/>
                <a:ea typeface="Arial" charset="0"/>
                <a:cs typeface="Arial" charset="0"/>
              </a:defRPr>
            </a:lvl3pPr>
            <a:lvl4pPr eaLnBrk="0" hangingPunct="0">
              <a:defRPr sz="2400" b="1">
                <a:solidFill>
                  <a:schemeClr val="tx1"/>
                </a:solidFill>
                <a:latin typeface="Arial" charset="0"/>
                <a:ea typeface="Arial" charset="0"/>
                <a:cs typeface="Arial" charset="0"/>
              </a:defRPr>
            </a:lvl4pPr>
            <a:lvl5pPr eaLnBrk="0" hangingPunct="0">
              <a:defRPr sz="2400" b="1">
                <a:solidFill>
                  <a:schemeClr val="tx1"/>
                </a:solidFill>
                <a:latin typeface="Arial" charset="0"/>
                <a:ea typeface="Arial" charset="0"/>
                <a:cs typeface="Arial" charset="0"/>
              </a:defRPr>
            </a:lvl5pPr>
            <a:lvl6pPr marL="457200" eaLnBrk="0" fontAlgn="base" hangingPunct="0">
              <a:spcBef>
                <a:spcPct val="0"/>
              </a:spcBef>
              <a:spcAft>
                <a:spcPct val="0"/>
              </a:spcAft>
              <a:defRPr sz="2400" b="1">
                <a:solidFill>
                  <a:schemeClr val="tx1"/>
                </a:solidFill>
                <a:latin typeface="Arial" charset="0"/>
                <a:ea typeface="Arial" charset="0"/>
                <a:cs typeface="Arial" charset="0"/>
              </a:defRPr>
            </a:lvl6pPr>
            <a:lvl7pPr marL="914400" eaLnBrk="0" fontAlgn="base" hangingPunct="0">
              <a:spcBef>
                <a:spcPct val="0"/>
              </a:spcBef>
              <a:spcAft>
                <a:spcPct val="0"/>
              </a:spcAft>
              <a:defRPr sz="2400" b="1">
                <a:solidFill>
                  <a:schemeClr val="tx1"/>
                </a:solidFill>
                <a:latin typeface="Arial" charset="0"/>
                <a:ea typeface="Arial" charset="0"/>
                <a:cs typeface="Arial" charset="0"/>
              </a:defRPr>
            </a:lvl7pPr>
            <a:lvl8pPr marL="1371600" eaLnBrk="0" fontAlgn="base" hangingPunct="0">
              <a:spcBef>
                <a:spcPct val="0"/>
              </a:spcBef>
              <a:spcAft>
                <a:spcPct val="0"/>
              </a:spcAft>
              <a:defRPr sz="2400" b="1">
                <a:solidFill>
                  <a:schemeClr val="tx1"/>
                </a:solidFill>
                <a:latin typeface="Arial" charset="0"/>
                <a:ea typeface="Arial" charset="0"/>
                <a:cs typeface="Arial" charset="0"/>
              </a:defRPr>
            </a:lvl8pPr>
            <a:lvl9pPr marL="1828800" eaLnBrk="0" fontAlgn="base" hangingPunct="0">
              <a:spcBef>
                <a:spcPct val="0"/>
              </a:spcBef>
              <a:spcAft>
                <a:spcPct val="0"/>
              </a:spcAft>
              <a:defRPr sz="2400" b="1">
                <a:solidFill>
                  <a:schemeClr val="tx1"/>
                </a:solidFill>
                <a:latin typeface="Arial" charset="0"/>
                <a:ea typeface="Arial" charset="0"/>
                <a:cs typeface="Arial" charset="0"/>
              </a:defRPr>
            </a:lvl9pPr>
          </a:lstStyle>
          <a:p>
            <a:pPr algn="just">
              <a:spcBef>
                <a:spcPts val="722"/>
              </a:spcBef>
              <a:spcAft>
                <a:spcPts val="722"/>
              </a:spcAft>
              <a:buFont typeface="Arial" charset="0"/>
              <a:buChar char="•"/>
            </a:pPr>
            <a:r>
              <a:rPr lang="en-US" sz="3300" b="0" dirty="0">
                <a:latin typeface="+mn-lt"/>
                <a:ea typeface="+mn-ea"/>
                <a:cs typeface="+mn-cs"/>
              </a:rPr>
              <a:t>A </a:t>
            </a:r>
            <a:r>
              <a:rPr lang="en-US" sz="3300" b="0" dirty="0" smtClean="0">
                <a:latin typeface="+mn-lt"/>
                <a:ea typeface="+mn-ea"/>
                <a:cs typeface="+mn-cs"/>
              </a:rPr>
              <a:t>Virtual machine (VM) </a:t>
            </a:r>
            <a:r>
              <a:rPr lang="en-US" sz="3300" b="0" dirty="0">
                <a:latin typeface="+mn-lt"/>
                <a:ea typeface="+mn-ea"/>
                <a:cs typeface="+mn-cs"/>
              </a:rPr>
              <a:t>is an isolated runtime environment (guest OS and applications) </a:t>
            </a:r>
          </a:p>
          <a:p>
            <a:pPr algn="just">
              <a:spcBef>
                <a:spcPts val="722"/>
              </a:spcBef>
              <a:spcAft>
                <a:spcPts val="722"/>
              </a:spcAft>
              <a:buFontTx/>
              <a:buChar char="•"/>
            </a:pPr>
            <a:r>
              <a:rPr lang="en-US" sz="3300" b="0" dirty="0">
                <a:latin typeface="+mn-lt"/>
                <a:ea typeface="+mn-ea"/>
                <a:cs typeface="+mn-cs"/>
              </a:rPr>
              <a:t>Multiple virtual systems (VMs) </a:t>
            </a:r>
            <a:r>
              <a:rPr lang="en-US" sz="3300" b="0" dirty="0" smtClean="0">
                <a:latin typeface="+mn-lt"/>
                <a:ea typeface="+mn-ea"/>
                <a:cs typeface="+mn-cs"/>
              </a:rPr>
              <a:t>can </a:t>
            </a:r>
            <a:r>
              <a:rPr lang="en-US" sz="3300" b="0" dirty="0">
                <a:latin typeface="+mn-lt"/>
                <a:ea typeface="+mn-ea"/>
                <a:cs typeface="+mn-cs"/>
              </a:rPr>
              <a:t>run on a single physical system </a:t>
            </a:r>
          </a:p>
        </p:txBody>
      </p:sp>
    </p:spTree>
    <p:extLst>
      <p:ext uri="{BB962C8B-B14F-4D97-AF65-F5344CB8AC3E}">
        <p14:creationId xmlns:p14="http://schemas.microsoft.com/office/powerpoint/2010/main" val="3150778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212309"/>
            <a:ext cx="9144000" cy="1270000"/>
          </a:xfrm>
        </p:spPr>
        <p:txBody>
          <a:bodyPr/>
          <a:lstStyle/>
          <a:p>
            <a:r>
              <a:rPr lang="en-US" dirty="0" smtClean="0"/>
              <a:t>Hypervisor</a:t>
            </a:r>
            <a:endParaRPr lang="en-US" dirty="0"/>
          </a:p>
        </p:txBody>
      </p:sp>
      <p:sp>
        <p:nvSpPr>
          <p:cNvPr id="3" name="Content Placeholder 2"/>
          <p:cNvSpPr>
            <a:spLocks noGrp="1"/>
          </p:cNvSpPr>
          <p:nvPr>
            <p:ph idx="1"/>
          </p:nvPr>
        </p:nvSpPr>
        <p:spPr>
          <a:xfrm>
            <a:off x="508000" y="1411197"/>
            <a:ext cx="9144000" cy="5997588"/>
          </a:xfrm>
        </p:spPr>
        <p:txBody>
          <a:bodyPr>
            <a:normAutofit lnSpcReduction="10000"/>
          </a:bodyPr>
          <a:lstStyle/>
          <a:p>
            <a:pPr algn="just"/>
            <a:r>
              <a:rPr lang="en-US" dirty="0" smtClean="0"/>
              <a:t>A </a:t>
            </a:r>
            <a:r>
              <a:rPr lang="en-US" dirty="0" smtClean="0">
                <a:solidFill>
                  <a:srgbClr val="FF0000"/>
                </a:solidFill>
              </a:rPr>
              <a:t>hypervisor,</a:t>
            </a:r>
            <a:r>
              <a:rPr lang="en-US" dirty="0" smtClean="0"/>
              <a:t> a virtual machine manager/monitor (VMM), or virtualization manager, is a program that allows multiple operating systems to share a single hardware host.  </a:t>
            </a:r>
          </a:p>
          <a:p>
            <a:pPr algn="just"/>
            <a:r>
              <a:rPr lang="en-US" dirty="0" smtClean="0"/>
              <a:t>Each guest operating system appears to have the host's processor, memory, and other resources all to itself. However, the hypervisor is actually controlling the host processor and resources, allocating what is needed to each operating system in turn and making sure that the guest operating systems (called virtual machines) cannot disrupt each other. </a:t>
            </a:r>
          </a:p>
          <a:p>
            <a:pPr algn="just"/>
            <a:endParaRPr lang="en-US" dirty="0"/>
          </a:p>
        </p:txBody>
      </p:sp>
    </p:spTree>
    <p:extLst>
      <p:ext uri="{BB962C8B-B14F-4D97-AF65-F5344CB8AC3E}">
        <p14:creationId xmlns:p14="http://schemas.microsoft.com/office/powerpoint/2010/main" val="3029597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Virtualization</a:t>
            </a:r>
            <a:endParaRPr lang="en-US" dirty="0"/>
          </a:p>
        </p:txBody>
      </p:sp>
      <p:sp>
        <p:nvSpPr>
          <p:cNvPr id="3" name="Content Placeholder 2"/>
          <p:cNvSpPr>
            <a:spLocks noGrp="1"/>
          </p:cNvSpPr>
          <p:nvPr>
            <p:ph idx="1"/>
          </p:nvPr>
        </p:nvSpPr>
        <p:spPr>
          <a:xfrm>
            <a:off x="508000" y="1778000"/>
            <a:ext cx="9144000" cy="5575080"/>
          </a:xfrm>
        </p:spPr>
        <p:txBody>
          <a:bodyPr>
            <a:normAutofit/>
          </a:bodyPr>
          <a:lstStyle/>
          <a:p>
            <a:endParaRPr lang="en-US" sz="2000" b="1" dirty="0" smtClean="0"/>
          </a:p>
          <a:p>
            <a:r>
              <a:rPr lang="en-US" sz="2000" b="1" dirty="0" smtClean="0"/>
              <a:t>Maximizing Resources</a:t>
            </a:r>
            <a:r>
              <a:rPr lang="en-US" sz="2000" dirty="0" smtClean="0"/>
              <a:t>: Utilize maximum amount of required resources</a:t>
            </a:r>
          </a:p>
          <a:p>
            <a:r>
              <a:rPr lang="en-US" sz="2000" b="1" dirty="0" smtClean="0"/>
              <a:t>Reducing Hardware Cost: </a:t>
            </a:r>
            <a:r>
              <a:rPr lang="en-US" sz="2000" dirty="0" smtClean="0"/>
              <a:t>Sharing of resources helps cost reduction</a:t>
            </a:r>
          </a:p>
          <a:p>
            <a:r>
              <a:rPr lang="en-US" sz="2000" b="1" dirty="0" smtClean="0"/>
              <a:t>Isolation: </a:t>
            </a:r>
            <a:r>
              <a:rPr lang="en-US" sz="2000" dirty="0" smtClean="0"/>
              <a:t>Virtual machines are isolated from each other as if they are physically separated. Security</a:t>
            </a:r>
          </a:p>
          <a:p>
            <a:r>
              <a:rPr lang="en-US" sz="2000" b="1" dirty="0" smtClean="0"/>
              <a:t>Enjoying benefits of OS Services</a:t>
            </a:r>
            <a:r>
              <a:rPr lang="en-US" sz="2000" dirty="0" smtClean="0"/>
              <a:t>: Virtual machines encapsulate a complete computing environment with multiple OSs</a:t>
            </a:r>
          </a:p>
          <a:p>
            <a:r>
              <a:rPr lang="en-US" sz="2000" b="1" dirty="0" smtClean="0"/>
              <a:t>Using Multiple Systems: </a:t>
            </a:r>
            <a:r>
              <a:rPr lang="en-US" sz="2000" dirty="0" smtClean="0"/>
              <a:t>Virtual machines run independently of underlying hardware</a:t>
            </a:r>
          </a:p>
          <a:p>
            <a:r>
              <a:rPr lang="en-US" sz="2000" b="1" dirty="0" smtClean="0"/>
              <a:t>Portability: </a:t>
            </a:r>
            <a:r>
              <a:rPr lang="en-US" sz="2000" dirty="0" smtClean="0"/>
              <a:t>Virtual machines can be migrated between different hosts</a:t>
            </a:r>
            <a:r>
              <a:rPr lang="en-US" sz="2400" dirty="0" smtClean="0"/>
              <a:t>. </a:t>
            </a:r>
          </a:p>
          <a:p>
            <a:r>
              <a:rPr lang="en-US" sz="2000" b="1" dirty="0" smtClean="0"/>
              <a:t>Testing Beta Software &amp; maintaining legacy application</a:t>
            </a:r>
            <a:endParaRPr lang="en-US" sz="2000" b="1" dirty="0"/>
          </a:p>
        </p:txBody>
      </p:sp>
    </p:spTree>
    <p:extLst>
      <p:ext uri="{BB962C8B-B14F-4D97-AF65-F5344CB8AC3E}">
        <p14:creationId xmlns:p14="http://schemas.microsoft.com/office/powerpoint/2010/main" val="3381401845"/>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879</TotalTime>
  <Words>624</Words>
  <Application>Microsoft Office PowerPoint</Application>
  <PresentationFormat>Custom</PresentationFormat>
  <Paragraphs>198</Paragraphs>
  <Slides>24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ＭＳ Ｐゴシック</vt:lpstr>
      <vt:lpstr>Arial</vt:lpstr>
      <vt:lpstr>Courier New</vt:lpstr>
      <vt:lpstr>Times New Roman</vt:lpstr>
      <vt:lpstr>Default Design</vt:lpstr>
      <vt:lpstr>Virtualization</vt:lpstr>
      <vt:lpstr>Virtualization</vt:lpstr>
      <vt:lpstr>Traditional App/Server</vt:lpstr>
      <vt:lpstr>Virtual Server Model</vt:lpstr>
      <vt:lpstr>Virtualization - Green Focus</vt:lpstr>
      <vt:lpstr>Virtualization - Why Virtualize?</vt:lpstr>
      <vt:lpstr>Virtualization Architecture</vt:lpstr>
      <vt:lpstr>Hypervisor</vt:lpstr>
      <vt:lpstr>Benefits of Virtualization</vt:lpstr>
      <vt:lpstr>Virtualization in Cloud Computing</vt:lpstr>
      <vt:lpstr>Implementation levels of Virtualization</vt:lpstr>
      <vt:lpstr>Implementation levels</vt:lpstr>
      <vt:lpstr>Comparison among  levels</vt:lpstr>
      <vt:lpstr>Virtualization Providers</vt:lpstr>
      <vt:lpstr>Virtualization structure</vt:lpstr>
      <vt:lpstr>Virtualization structure</vt:lpstr>
      <vt:lpstr>Virtualization Mechanism</vt:lpstr>
      <vt:lpstr>Open source technology</vt:lpstr>
      <vt:lpstr>PowerPoint Presentation</vt:lpstr>
      <vt:lpstr>Data security in cloud</vt:lpstr>
      <vt:lpstr>Challenges with cloud data</vt:lpstr>
      <vt:lpstr>Challenges with Data Security</vt:lpstr>
      <vt:lpstr>Data Confidentiality &amp; Encryption</vt:lpstr>
      <vt:lpstr>Data Availability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dc:creator>
  <cp:lastModifiedBy>Admin</cp:lastModifiedBy>
  <cp:revision>13</cp:revision>
  <cp:lastPrinted>2022-09-26T05:25:36Z</cp:lastPrinted>
  <dcterms:created xsi:type="dcterms:W3CDTF">2004-05-06T09:28:21Z</dcterms:created>
  <dcterms:modified xsi:type="dcterms:W3CDTF">2022-09-26T05:40:25Z</dcterms:modified>
</cp:coreProperties>
</file>