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2" r:id="rId16"/>
    <p:sldId id="270" r:id="rId17"/>
    <p:sldId id="276" r:id="rId18"/>
    <p:sldId id="277" r:id="rId19"/>
    <p:sldId id="279" r:id="rId20"/>
    <p:sldId id="280" r:id="rId21"/>
    <p:sldId id="275" r:id="rId22"/>
    <p:sldId id="278" r:id="rId23"/>
    <p:sldId id="281" r:id="rId24"/>
    <p:sldId id="282" r:id="rId25"/>
    <p:sldId id="283" r:id="rId26"/>
    <p:sldId id="295" r:id="rId27"/>
    <p:sldId id="284" r:id="rId28"/>
    <p:sldId id="288" r:id="rId29"/>
    <p:sldId id="289" r:id="rId30"/>
    <p:sldId id="290" r:id="rId31"/>
    <p:sldId id="291" r:id="rId32"/>
    <p:sldId id="286" r:id="rId33"/>
    <p:sldId id="293" r:id="rId34"/>
    <p:sldId id="294" r:id="rId35"/>
    <p:sldId id="296" r:id="rId36"/>
    <p:sldId id="292" r:id="rId37"/>
    <p:sldId id="287" r:id="rId38"/>
    <p:sldId id="27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4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940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000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8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9493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249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2268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374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822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912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9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58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37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206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572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311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82AE7-4494-43B3-832E-497E0D86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123" y="1424493"/>
            <a:ext cx="8423753" cy="2004507"/>
          </a:xfr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s-CO" dirty="0"/>
              <a:t>Introducción a NoSQL-MongoDB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0C76D-3543-4908-A53F-C96C114AF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314" y="4048217"/>
            <a:ext cx="5719012" cy="1256219"/>
          </a:xfrm>
          <a:ln>
            <a:noFill/>
          </a:ln>
        </p:spPr>
        <p:txBody>
          <a:bodyPr anchor="ctr"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sz="2400" dirty="0"/>
              <a:t>Andres Duván Chaves Mosquera</a:t>
            </a:r>
          </a:p>
        </p:txBody>
      </p:sp>
    </p:spTree>
    <p:extLst>
      <p:ext uri="{BB962C8B-B14F-4D97-AF65-F5344CB8AC3E}">
        <p14:creationId xmlns:p14="http://schemas.microsoft.com/office/powerpoint/2010/main" val="87671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32" y="2308860"/>
            <a:ext cx="2921003" cy="1869440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/>
              <a:t>WIDE-COLUMNS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194856-F651-4EC9-87F0-13C266822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572" y="1347470"/>
            <a:ext cx="7400996" cy="416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5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118520"/>
            <a:ext cx="2636523" cy="934720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Graph</a:t>
            </a:r>
          </a:p>
        </p:txBody>
      </p:sp>
      <p:pic>
        <p:nvPicPr>
          <p:cNvPr id="6146" name="Picture 2" descr="Resultado de imagen para BASE DE DATOS DE GRAFOS">
            <a:extLst>
              <a:ext uri="{FF2B5EF4-FFF2-40B4-BE49-F238E27FC236}">
                <a16:creationId xmlns:a16="http://schemas.microsoft.com/office/drawing/2014/main" id="{F7C457F0-4727-4D0D-952C-3CDE3118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42" y="1000831"/>
            <a:ext cx="7238997" cy="51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9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1" y="3118520"/>
            <a:ext cx="2987203" cy="934720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dOCUMENTS</a:t>
            </a:r>
            <a:endParaRPr lang="en-US" sz="2800" dirty="0"/>
          </a:p>
        </p:txBody>
      </p:sp>
      <p:pic>
        <p:nvPicPr>
          <p:cNvPr id="7170" name="Picture 2" descr="Resultado de imagen para JSON">
            <a:extLst>
              <a:ext uri="{FF2B5EF4-FFF2-40B4-BE49-F238E27FC236}">
                <a16:creationId xmlns:a16="http://schemas.microsoft.com/office/drawing/2014/main" id="{2A2AE8BA-8873-4A91-BED4-23B5B013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668" y="900822"/>
            <a:ext cx="6215103" cy="505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4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8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7" name="Picture 85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98" name="Rectangle 87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89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442" y="609192"/>
            <a:ext cx="5759116" cy="87175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MULTI-MODELO</a:t>
            </a:r>
            <a:endParaRPr lang="en-US" sz="4800" dirty="0"/>
          </a:p>
        </p:txBody>
      </p:sp>
      <p:pic>
        <p:nvPicPr>
          <p:cNvPr id="7" name="Picture 2" descr="Resultado de imagen para JSON">
            <a:extLst>
              <a:ext uri="{FF2B5EF4-FFF2-40B4-BE49-F238E27FC236}">
                <a16:creationId xmlns:a16="http://schemas.microsoft.com/office/drawing/2014/main" id="{80D5438F-D197-4AA6-88D3-E976A0EC4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148" y="2160344"/>
            <a:ext cx="3118779" cy="25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para BASE DE DATOS DE GRAFOS">
            <a:extLst>
              <a:ext uri="{FF2B5EF4-FFF2-40B4-BE49-F238E27FC236}">
                <a16:creationId xmlns:a16="http://schemas.microsoft.com/office/drawing/2014/main" id="{4A0E5CDD-A4E4-416B-982F-854088188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356" y="2179733"/>
            <a:ext cx="3476402" cy="24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sultado de imagen para clave-valor">
            <a:extLst>
              <a:ext uri="{FF2B5EF4-FFF2-40B4-BE49-F238E27FC236}">
                <a16:creationId xmlns:a16="http://schemas.microsoft.com/office/drawing/2014/main" id="{BFBF4488-8725-4641-AFE5-52BDBE9C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8187" y="2179733"/>
            <a:ext cx="3758981" cy="25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4942312-9A58-4AA5-96BC-0A8AEE37159E}"/>
              </a:ext>
            </a:extLst>
          </p:cNvPr>
          <p:cNvSpPr txBox="1"/>
          <p:nvPr/>
        </p:nvSpPr>
        <p:spPr>
          <a:xfrm>
            <a:off x="3880617" y="5270662"/>
            <a:ext cx="4430766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Varias formas de utilizar los datos</a:t>
            </a:r>
          </a:p>
        </p:txBody>
      </p:sp>
    </p:spTree>
    <p:extLst>
      <p:ext uri="{BB962C8B-B14F-4D97-AF65-F5344CB8AC3E}">
        <p14:creationId xmlns:p14="http://schemas.microsoft.com/office/powerpoint/2010/main" val="277622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mongodb">
            <a:extLst>
              <a:ext uri="{FF2B5EF4-FFF2-40B4-BE49-F238E27FC236}">
                <a16:creationId xmlns:a16="http://schemas.microsoft.com/office/drawing/2014/main" id="{D1BC703A-2EEE-4FC3-AE04-C436E208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485900"/>
            <a:ext cx="7429500" cy="3886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348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javascript">
            <a:extLst>
              <a:ext uri="{FF2B5EF4-FFF2-40B4-BE49-F238E27FC236}">
                <a16:creationId xmlns:a16="http://schemas.microsoft.com/office/drawing/2014/main" id="{2EADFA1D-C6CB-4204-A691-563A57D4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1313645"/>
            <a:ext cx="4230710" cy="423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5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634" y="639315"/>
            <a:ext cx="6374732" cy="114372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dirty="0"/>
              <a:t>Formato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9" y="2598820"/>
            <a:ext cx="10303042" cy="3308820"/>
          </a:xfrm>
        </p:spPr>
        <p:txBody>
          <a:bodyPr>
            <a:noAutofit/>
          </a:bodyPr>
          <a:lstStyle/>
          <a:p>
            <a:r>
              <a:rPr lang="es-CO" sz="2800" dirty="0" err="1"/>
              <a:t>Databases</a:t>
            </a:r>
            <a:r>
              <a:rPr lang="es-CO" sz="2800" dirty="0"/>
              <a:t>.</a:t>
            </a:r>
          </a:p>
          <a:p>
            <a:r>
              <a:rPr lang="es-CO" sz="2800" dirty="0" err="1"/>
              <a:t>Collections</a:t>
            </a:r>
            <a:r>
              <a:rPr lang="es-CO" sz="2800" dirty="0"/>
              <a:t>.</a:t>
            </a:r>
          </a:p>
          <a:p>
            <a:r>
              <a:rPr lang="es-CO" sz="2800" dirty="0" err="1"/>
              <a:t>Documents</a:t>
            </a:r>
            <a:r>
              <a:rPr lang="es-CO" sz="2800" dirty="0"/>
              <a:t>-JSON: JavaScript </a:t>
            </a:r>
            <a:r>
              <a:rPr lang="es-CO" sz="2800" dirty="0" err="1"/>
              <a:t>Object</a:t>
            </a:r>
            <a:r>
              <a:rPr lang="es-CO" sz="2800" dirty="0"/>
              <a:t> </a:t>
            </a:r>
            <a:r>
              <a:rPr lang="es-CO" sz="2800" dirty="0" err="1"/>
              <a:t>Notation</a:t>
            </a:r>
            <a:r>
              <a:rPr lang="es-CO" sz="2800" dirty="0"/>
              <a:t>.</a:t>
            </a:r>
          </a:p>
          <a:p>
            <a:pPr lvl="1"/>
            <a:r>
              <a:rPr lang="es-CO" sz="2600" dirty="0"/>
              <a:t>BSON: representación binaria de estructuras de datos y mapas. (Formato de almacenamiento interno).</a:t>
            </a:r>
            <a:r>
              <a:rPr lang="es-CO" sz="2600" b="1" dirty="0"/>
              <a:t>BSON</a:t>
            </a:r>
            <a:r>
              <a:rPr lang="es-CO" sz="2600" dirty="0"/>
              <a:t> está basado en el término JSON y significa </a:t>
            </a:r>
            <a:r>
              <a:rPr lang="es-CO" sz="2600" dirty="0" err="1"/>
              <a:t>Binary</a:t>
            </a:r>
            <a:r>
              <a:rPr lang="es-CO" sz="2600" dirty="0"/>
              <a:t> JSON (JSON Binario).</a:t>
            </a:r>
          </a:p>
        </p:txBody>
      </p:sp>
    </p:spTree>
    <p:extLst>
      <p:ext uri="{BB962C8B-B14F-4D97-AF65-F5344CB8AC3E}">
        <p14:creationId xmlns:p14="http://schemas.microsoft.com/office/powerpoint/2010/main" val="361230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634" y="639315"/>
            <a:ext cx="6374732" cy="114372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CONNECTION WITH MONGODB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F7FB10-7DCB-4AF4-BE8E-30A3756C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 dirty="0" err="1"/>
              <a:t>Download</a:t>
            </a:r>
            <a:r>
              <a:rPr lang="es-CO" sz="1800" dirty="0"/>
              <a:t> </a:t>
            </a:r>
            <a:r>
              <a:rPr lang="es-CO" sz="1800" dirty="0" err="1"/>
              <a:t>mongodb</a:t>
            </a:r>
            <a:r>
              <a:rPr lang="es-CO" sz="1800" dirty="0"/>
              <a:t> </a:t>
            </a:r>
            <a:r>
              <a:rPr lang="es-CO" sz="1800" dirty="0" err="1"/>
              <a:t>community</a:t>
            </a:r>
            <a:r>
              <a:rPr lang="es-CO" sz="1800" dirty="0"/>
              <a:t> server</a:t>
            </a:r>
          </a:p>
          <a:p>
            <a:r>
              <a:rPr lang="es-CO" sz="1800" dirty="0"/>
              <a:t>C:\Program Files\MongoDB\Server\4.2\</a:t>
            </a:r>
            <a:r>
              <a:rPr lang="es-CO" sz="1800" dirty="0" err="1"/>
              <a:t>bin</a:t>
            </a:r>
            <a:endParaRPr lang="es-CO" sz="1800" dirty="0"/>
          </a:p>
          <a:p>
            <a:r>
              <a:rPr lang="es-CO" sz="1800" dirty="0" err="1"/>
              <a:t>console</a:t>
            </a:r>
            <a:r>
              <a:rPr lang="es-CO" sz="1800" dirty="0"/>
              <a:t> </a:t>
            </a:r>
            <a:r>
              <a:rPr lang="es-CO" sz="1800" dirty="0" err="1"/>
              <a:t>commands</a:t>
            </a:r>
            <a:r>
              <a:rPr lang="es-CO" sz="1800" dirty="0"/>
              <a:t>:</a:t>
            </a:r>
          </a:p>
          <a:p>
            <a:pPr lvl="1"/>
            <a:r>
              <a:rPr lang="es-CO" sz="1800" dirty="0" err="1"/>
              <a:t>mongod</a:t>
            </a:r>
            <a:endParaRPr lang="es-CO" sz="1800" dirty="0"/>
          </a:p>
          <a:p>
            <a:pPr lvl="2"/>
            <a:r>
              <a:rPr lang="es-CO" dirty="0"/>
              <a:t>Inicia a correr una instancia de </a:t>
            </a:r>
            <a:r>
              <a:rPr lang="es-CO" dirty="0" err="1"/>
              <a:t>mongodb</a:t>
            </a:r>
            <a:r>
              <a:rPr lang="es-CO" dirty="0"/>
              <a:t> en su computador, en el puerto 27017</a:t>
            </a:r>
          </a:p>
          <a:p>
            <a:pPr lvl="1"/>
            <a:r>
              <a:rPr lang="es-CO" sz="1800" dirty="0"/>
              <a:t>Mongo</a:t>
            </a:r>
          </a:p>
          <a:p>
            <a:pPr lvl="2"/>
            <a:r>
              <a:rPr lang="es-CO" dirty="0"/>
              <a:t>Se conecta como un cliente a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04259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614EB1-B8B7-4CF2-9CB9-09261138E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65" t="-1" r="-1" b="50176"/>
          <a:stretch/>
        </p:blipFill>
        <p:spPr>
          <a:xfrm>
            <a:off x="770021" y="678704"/>
            <a:ext cx="10831003" cy="51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5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C5EFE4A-6220-4011-B1D2-270DA4AE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66" y="583068"/>
            <a:ext cx="10118867" cy="56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0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s-CO" dirty="0"/>
              <a:t>¿Por que </a:t>
            </a:r>
            <a:r>
              <a:rPr lang="es-CO" dirty="0" err="1"/>
              <a:t>sql</a:t>
            </a:r>
            <a:r>
              <a:rPr lang="es-CO" dirty="0"/>
              <a:t>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AB89C12-483D-42CD-872E-B46D943D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Alto costo de los discos duros</a:t>
            </a:r>
          </a:p>
          <a:p>
            <a:r>
              <a:rPr lang="es-CO" dirty="0"/>
              <a:t>Diseño de un lenguaje, estrategia o norma.</a:t>
            </a:r>
          </a:p>
          <a:p>
            <a:r>
              <a:rPr lang="es-CO" dirty="0"/>
              <a:t>Optimización de espacio en disco</a:t>
            </a:r>
          </a:p>
          <a:p>
            <a:r>
              <a:rPr lang="es-CO" dirty="0"/>
              <a:t>Permitir la optimización de el espacio en disco, sin perder los datos.</a:t>
            </a:r>
          </a:p>
          <a:p>
            <a:r>
              <a:rPr lang="es-CO" dirty="0"/>
              <a:t>Bajo acoplamiento y alta disponibilidad.</a:t>
            </a:r>
          </a:p>
        </p:txBody>
      </p:sp>
    </p:spTree>
    <p:extLst>
      <p:ext uri="{BB962C8B-B14F-4D97-AF65-F5344CB8AC3E}">
        <p14:creationId xmlns:p14="http://schemas.microsoft.com/office/powerpoint/2010/main" val="124553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Resultado de imagen para mongo compass">
            <a:extLst>
              <a:ext uri="{FF2B5EF4-FFF2-40B4-BE49-F238E27FC236}">
                <a16:creationId xmlns:a16="http://schemas.microsoft.com/office/drawing/2014/main" id="{A04008A5-0518-413D-8CB2-18162DA7B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2" name="Picture 4" descr="Resultado de imagen para mongo compass">
            <a:extLst>
              <a:ext uri="{FF2B5EF4-FFF2-40B4-BE49-F238E27FC236}">
                <a16:creationId xmlns:a16="http://schemas.microsoft.com/office/drawing/2014/main" id="{FD577F6B-36B8-4983-B3BD-109212972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73" y="576605"/>
            <a:ext cx="9107854" cy="570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29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03" y="502313"/>
            <a:ext cx="4727991" cy="768889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Databases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1774590"/>
            <a:ext cx="10303042" cy="4289326"/>
          </a:xfrm>
        </p:spPr>
        <p:txBody>
          <a:bodyPr>
            <a:noAutofit/>
          </a:bodyPr>
          <a:lstStyle/>
          <a:p>
            <a:r>
              <a:rPr lang="es-CO" sz="2000" dirty="0"/>
              <a:t>Show </a:t>
            </a:r>
            <a:r>
              <a:rPr lang="es-CO" sz="2000" dirty="0" err="1"/>
              <a:t>dbs</a:t>
            </a:r>
            <a:r>
              <a:rPr lang="es-CO" sz="2000" dirty="0"/>
              <a:t>;</a:t>
            </a:r>
          </a:p>
          <a:p>
            <a:endParaRPr lang="es-CO" sz="2000" dirty="0"/>
          </a:p>
          <a:p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r>
              <a:rPr lang="es-CO" sz="2000" dirty="0"/>
              <a:t>Use “Nombre de la base de datos”</a:t>
            </a:r>
          </a:p>
          <a:p>
            <a:endParaRPr lang="es-C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EFEEFF-704C-4873-A637-838E7E881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" b="22255"/>
          <a:stretch/>
        </p:blipFill>
        <p:spPr>
          <a:xfrm>
            <a:off x="1212181" y="2251911"/>
            <a:ext cx="7627019" cy="10071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05CC32-1AFB-4AB3-ABFB-F4471321E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81" y="4064880"/>
            <a:ext cx="1108589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6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03" y="502313"/>
            <a:ext cx="4727991" cy="768889"/>
          </a:xfrm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Databases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1774590"/>
            <a:ext cx="10303042" cy="4289326"/>
          </a:xfrm>
        </p:spPr>
        <p:txBody>
          <a:bodyPr>
            <a:noAutofit/>
          </a:bodyPr>
          <a:lstStyle/>
          <a:p>
            <a:r>
              <a:rPr lang="es-CO" sz="4800" dirty="0" err="1"/>
              <a:t>db.help</a:t>
            </a:r>
            <a:r>
              <a:rPr lang="es-CO" sz="4800" dirty="0"/>
              <a:t>()</a:t>
            </a:r>
          </a:p>
          <a:p>
            <a:endParaRPr lang="es-CO" sz="4800" dirty="0"/>
          </a:p>
          <a:p>
            <a:r>
              <a:rPr lang="es-CO" sz="4800" dirty="0" err="1"/>
              <a:t>db.dropDatabase</a:t>
            </a:r>
            <a:r>
              <a:rPr lang="es-CO" sz="4800" dirty="0"/>
              <a:t>()</a:t>
            </a:r>
          </a:p>
          <a:p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170775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03" y="502313"/>
            <a:ext cx="4727991" cy="768889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collections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1774590"/>
            <a:ext cx="10303042" cy="4289326"/>
          </a:xfrm>
        </p:spPr>
        <p:txBody>
          <a:bodyPr>
            <a:noAutofit/>
          </a:bodyPr>
          <a:lstStyle/>
          <a:p>
            <a:r>
              <a:rPr lang="es-CO" sz="2000" dirty="0" err="1"/>
              <a:t>Db.createCollection</a:t>
            </a:r>
            <a:r>
              <a:rPr lang="es-CO" sz="2000" dirty="0"/>
              <a:t>(“&lt;Nombre de la </a:t>
            </a:r>
            <a:r>
              <a:rPr lang="es-CO" sz="2000" dirty="0" err="1"/>
              <a:t>colleccion</a:t>
            </a:r>
            <a:r>
              <a:rPr lang="es-CO" sz="2000" dirty="0"/>
              <a:t>&gt;”)</a:t>
            </a:r>
          </a:p>
          <a:p>
            <a:endParaRPr lang="es-CO" sz="2000" dirty="0"/>
          </a:p>
          <a:p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endParaRPr lang="es-CO" sz="2000" dirty="0"/>
          </a:p>
          <a:p>
            <a:r>
              <a:rPr lang="es-CO" sz="2000" dirty="0" err="1"/>
              <a:t>Db</a:t>
            </a:r>
            <a:r>
              <a:rPr lang="es-CO" sz="2000" dirty="0"/>
              <a:t>.&lt;Nombre de la </a:t>
            </a:r>
            <a:r>
              <a:rPr lang="es-CO" sz="2000" dirty="0" err="1"/>
              <a:t>colleccion</a:t>
            </a:r>
            <a:r>
              <a:rPr lang="es-CO" sz="2000" dirty="0"/>
              <a:t>&gt;.</a:t>
            </a:r>
            <a:r>
              <a:rPr lang="es-CO" sz="2000" dirty="0" err="1"/>
              <a:t>drop</a:t>
            </a:r>
            <a:r>
              <a:rPr lang="es-CO" sz="2000" dirty="0"/>
              <a:t>()</a:t>
            </a:r>
          </a:p>
          <a:p>
            <a:endParaRPr lang="es-CO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21C0A3-6C5D-4D33-98F5-63456F6A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81" y="2142874"/>
            <a:ext cx="9338030" cy="15788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979083-0EC5-4004-A067-365D629AB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21" y="4514097"/>
            <a:ext cx="10000698" cy="11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6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02" y="2641173"/>
            <a:ext cx="9675395" cy="1575653"/>
          </a:xfr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>
            <a:noAutofit/>
          </a:bodyPr>
          <a:lstStyle/>
          <a:p>
            <a:pPr algn="ctr"/>
            <a:r>
              <a:rPr lang="es-CO" sz="6000" dirty="0" err="1"/>
              <a:t>db</a:t>
            </a:r>
            <a:r>
              <a:rPr lang="es-CO" sz="6000" dirty="0"/>
              <a:t>.&lt;</a:t>
            </a:r>
            <a:r>
              <a:rPr lang="es-CO" sz="6000" dirty="0" err="1"/>
              <a:t>colleccion</a:t>
            </a:r>
            <a:r>
              <a:rPr lang="es-CO" sz="6000" dirty="0"/>
              <a:t>&gt;.</a:t>
            </a:r>
            <a:r>
              <a:rPr lang="es-CO" sz="6000" dirty="0" err="1"/>
              <a:t>help</a:t>
            </a:r>
            <a:r>
              <a:rPr lang="es-CO" sz="6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95710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03" y="502313"/>
            <a:ext cx="4727991" cy="768889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Documents</a:t>
            </a:r>
            <a:endParaRPr lang="es-CO" sz="36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54AFE4F-64B8-45BE-9B8F-07593545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2903266"/>
            <a:ext cx="10303042" cy="2527340"/>
          </a:xfrm>
        </p:spPr>
        <p:txBody>
          <a:bodyPr>
            <a:noAutofit/>
          </a:bodyPr>
          <a:lstStyle/>
          <a:p>
            <a:r>
              <a:rPr lang="en-US" sz="2000" dirty="0"/>
              <a:t>data types in a json</a:t>
            </a:r>
            <a:r>
              <a:rPr lang="es-CO" sz="2000" dirty="0"/>
              <a:t>:</a:t>
            </a:r>
          </a:p>
          <a:p>
            <a:pPr lvl="1"/>
            <a:r>
              <a:rPr lang="es-CO" dirty="0" err="1"/>
              <a:t>String</a:t>
            </a:r>
            <a:endParaRPr lang="es-CO" dirty="0"/>
          </a:p>
          <a:p>
            <a:pPr lvl="1"/>
            <a:r>
              <a:rPr lang="es-CO" dirty="0" err="1"/>
              <a:t>Number</a:t>
            </a:r>
            <a:endParaRPr lang="es-CO" dirty="0"/>
          </a:p>
          <a:p>
            <a:pPr lvl="1"/>
            <a:r>
              <a:rPr lang="es-CO" dirty="0"/>
              <a:t>Date</a:t>
            </a:r>
          </a:p>
          <a:p>
            <a:pPr lvl="1"/>
            <a:r>
              <a:rPr lang="es-CO" dirty="0" err="1"/>
              <a:t>Document</a:t>
            </a:r>
            <a:r>
              <a:rPr lang="es-CO" dirty="0"/>
              <a:t> </a:t>
            </a:r>
            <a:r>
              <a:rPr lang="es-CO" dirty="0" err="1"/>
              <a:t>arrangement</a:t>
            </a:r>
            <a:r>
              <a:rPr lang="es-CO" dirty="0"/>
              <a:t>(</a:t>
            </a:r>
            <a:r>
              <a:rPr lang="es-CO" dirty="0" err="1"/>
              <a:t>Json</a:t>
            </a:r>
            <a:r>
              <a:rPr lang="es-CO" dirty="0"/>
              <a:t> </a:t>
            </a:r>
            <a:r>
              <a:rPr lang="es-CO" dirty="0" err="1"/>
              <a:t>Type</a:t>
            </a:r>
            <a:r>
              <a:rPr lang="es-CO" dirty="0"/>
              <a:t>)</a:t>
            </a:r>
          </a:p>
          <a:p>
            <a:pPr marL="457200" lvl="1" indent="0">
              <a:buNone/>
            </a:pPr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1026" name="Picture 2" descr="Resultado de imagen para json simbolo">
            <a:extLst>
              <a:ext uri="{FF2B5EF4-FFF2-40B4-BE49-F238E27FC236}">
                <a16:creationId xmlns:a16="http://schemas.microsoft.com/office/drawing/2014/main" id="{E3D8C511-1F49-41EC-9766-8950F51C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194" y="2071937"/>
            <a:ext cx="3847600" cy="38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07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03" y="502313"/>
            <a:ext cx="4727991" cy="768889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Documents</a:t>
            </a:r>
            <a:endParaRPr lang="es-CO" sz="36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54AFE4F-64B8-45BE-9B8F-07593545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2165330"/>
            <a:ext cx="10303042" cy="2527340"/>
          </a:xfrm>
        </p:spPr>
        <p:txBody>
          <a:bodyPr>
            <a:noAutofit/>
          </a:bodyPr>
          <a:lstStyle/>
          <a:p>
            <a:r>
              <a:rPr lang="es-CO" sz="2000" dirty="0"/>
              <a:t>CRUD: </a:t>
            </a:r>
            <a:r>
              <a:rPr lang="en-US" sz="2000" dirty="0"/>
              <a:t>Basic operations in a database.</a:t>
            </a:r>
            <a:endParaRPr lang="es-CO" sz="2000" dirty="0"/>
          </a:p>
          <a:p>
            <a:pPr lvl="1"/>
            <a:r>
              <a:rPr lang="es-CO" sz="1800" dirty="0" err="1"/>
              <a:t>Create</a:t>
            </a:r>
            <a:endParaRPr lang="es-CO" sz="1800" dirty="0"/>
          </a:p>
          <a:p>
            <a:pPr lvl="1"/>
            <a:r>
              <a:rPr lang="es-CO" sz="1800" dirty="0" err="1"/>
              <a:t>Read</a:t>
            </a:r>
            <a:endParaRPr lang="es-CO" sz="1800" dirty="0"/>
          </a:p>
          <a:p>
            <a:pPr lvl="1"/>
            <a:r>
              <a:rPr lang="es-CO" sz="1800" dirty="0" err="1"/>
              <a:t>Update</a:t>
            </a:r>
            <a:endParaRPr lang="es-CO" sz="1800" dirty="0"/>
          </a:p>
          <a:p>
            <a:pPr lvl="1"/>
            <a:r>
              <a:rPr lang="es-CO" sz="1800" dirty="0" err="1"/>
              <a:t>Delete</a:t>
            </a:r>
            <a:endParaRPr lang="es-CO" sz="1800" dirty="0"/>
          </a:p>
          <a:p>
            <a:pPr lvl="1"/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402915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2353235"/>
            <a:ext cx="9193306" cy="3039036"/>
          </a:xfrm>
        </p:spPr>
        <p:txBody>
          <a:bodyPr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insert</a:t>
            </a:r>
            <a:r>
              <a:rPr lang="es-CO" dirty="0"/>
              <a:t>(&lt;Documento </a:t>
            </a:r>
            <a:r>
              <a:rPr lang="es-CO" dirty="0" err="1"/>
              <a:t>json</a:t>
            </a:r>
            <a:r>
              <a:rPr lang="es-CO" dirty="0"/>
              <a:t>&gt;)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2" y="817340"/>
            <a:ext cx="4116595" cy="768889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Create</a:t>
            </a:r>
            <a:endParaRPr lang="es-CO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230711-A6C7-41B5-99AE-84C5D97C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6" y="3312190"/>
            <a:ext cx="11134725" cy="476250"/>
          </a:xfrm>
          <a:prstGeom prst="rect">
            <a:avLst/>
          </a:prstGeom>
          <a:ln w="12700"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D737969-C3A8-40AB-9875-0113EAEA4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7" y="4798352"/>
            <a:ext cx="11309684" cy="80514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1148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2353235"/>
            <a:ext cx="9193306" cy="76888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anchor="ctr"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find</a:t>
            </a:r>
            <a:r>
              <a:rPr lang="es-CO" dirty="0"/>
              <a:t> (&lt;</a:t>
            </a:r>
            <a:r>
              <a:rPr lang="es-CO" dirty="0" err="1"/>
              <a:t>Query</a:t>
            </a:r>
            <a:r>
              <a:rPr lang="es-CO" dirty="0"/>
              <a:t>&gt;,&lt;</a:t>
            </a:r>
            <a:r>
              <a:rPr lang="es-CO" dirty="0" err="1"/>
              <a:t>projection</a:t>
            </a:r>
            <a:r>
              <a:rPr lang="es-CO" dirty="0"/>
              <a:t>&gt;,&lt;&gt;)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2" y="817340"/>
            <a:ext cx="4116595" cy="768889"/>
          </a:xfr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Read</a:t>
            </a:r>
            <a:endParaRPr lang="es-CO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E10DE2-C84B-40E8-AC86-F724D012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83" y="3567153"/>
            <a:ext cx="9994232" cy="24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45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572562"/>
            <a:ext cx="9193306" cy="76888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anchor="ctr"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find</a:t>
            </a:r>
            <a:r>
              <a:rPr lang="es-CO" dirty="0"/>
              <a:t> (&lt;</a:t>
            </a:r>
            <a:r>
              <a:rPr lang="es-CO" dirty="0" err="1"/>
              <a:t>Query</a:t>
            </a:r>
            <a:r>
              <a:rPr lang="es-CO" dirty="0"/>
              <a:t>&gt;,&lt;</a:t>
            </a:r>
            <a:r>
              <a:rPr lang="es-CO" dirty="0" err="1"/>
              <a:t>projection</a:t>
            </a:r>
            <a:r>
              <a:rPr lang="es-CO" dirty="0"/>
              <a:t>&gt;,&lt;&gt;).</a:t>
            </a:r>
            <a:r>
              <a:rPr lang="es-CO" dirty="0" err="1"/>
              <a:t>pretty</a:t>
            </a:r>
            <a:r>
              <a:rPr lang="es-CO" dirty="0"/>
              <a:t>()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2481B53-EE19-4B64-8138-B3D0C3D5F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" t="15907" r="66882" b="24210"/>
          <a:stretch/>
        </p:blipFill>
        <p:spPr>
          <a:xfrm>
            <a:off x="3769895" y="1585102"/>
            <a:ext cx="4707130" cy="48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7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n para simbolo pesos">
            <a:extLst>
              <a:ext uri="{FF2B5EF4-FFF2-40B4-BE49-F238E27FC236}">
                <a16:creationId xmlns:a16="http://schemas.microsoft.com/office/drawing/2014/main" id="{D3060948-C64D-4BD4-A87B-A8817AC4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48" y="230505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id de tablas sql">
            <a:extLst>
              <a:ext uri="{FF2B5EF4-FFF2-40B4-BE49-F238E27FC236}">
                <a16:creationId xmlns:a16="http://schemas.microsoft.com/office/drawing/2014/main" id="{146F0A97-5BDA-4F81-8CC7-581B6F5F6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724" y="2002685"/>
            <a:ext cx="5160268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83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572562"/>
            <a:ext cx="9193306" cy="76888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anchor="ctr"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find</a:t>
            </a:r>
            <a:r>
              <a:rPr lang="es-CO" dirty="0"/>
              <a:t> (&lt;</a:t>
            </a:r>
            <a:r>
              <a:rPr lang="es-CO" dirty="0" err="1"/>
              <a:t>Query</a:t>
            </a:r>
            <a:r>
              <a:rPr lang="es-CO" dirty="0"/>
              <a:t>&gt;,&lt;</a:t>
            </a:r>
            <a:r>
              <a:rPr lang="es-CO" dirty="0" err="1"/>
              <a:t>projection</a:t>
            </a:r>
            <a:r>
              <a:rPr lang="es-CO" dirty="0"/>
              <a:t>&gt;,&lt;&gt;).</a:t>
            </a:r>
            <a:r>
              <a:rPr lang="es-CO" dirty="0" err="1"/>
              <a:t>pretty</a:t>
            </a:r>
            <a:r>
              <a:rPr lang="es-CO" dirty="0"/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ABD8CE-CBD6-4D5E-B6EE-D909CCF84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0877" r="67369" b="5731"/>
          <a:stretch/>
        </p:blipFill>
        <p:spPr>
          <a:xfrm>
            <a:off x="2813783" y="2374231"/>
            <a:ext cx="6564433" cy="26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40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572562"/>
            <a:ext cx="9193306" cy="76888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anchor="ctr"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find</a:t>
            </a:r>
            <a:r>
              <a:rPr lang="es-CO" dirty="0"/>
              <a:t> (&lt;</a:t>
            </a:r>
            <a:r>
              <a:rPr lang="es-CO" dirty="0" err="1"/>
              <a:t>Query</a:t>
            </a:r>
            <a:r>
              <a:rPr lang="es-CO" dirty="0"/>
              <a:t>&gt;,&lt;</a:t>
            </a:r>
            <a:r>
              <a:rPr lang="es-CO" dirty="0" err="1"/>
              <a:t>projection</a:t>
            </a:r>
            <a:r>
              <a:rPr lang="es-CO" dirty="0"/>
              <a:t>&gt;,&lt;&gt;).</a:t>
            </a:r>
            <a:r>
              <a:rPr lang="es-CO" dirty="0" err="1"/>
              <a:t>pretty</a:t>
            </a:r>
            <a:r>
              <a:rPr lang="es-CO" dirty="0"/>
              <a:t>()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44EB73-0E5D-4041-96E2-5BD56D0F5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71" r="62237" b="6315"/>
          <a:stretch/>
        </p:blipFill>
        <p:spPr>
          <a:xfrm>
            <a:off x="1499346" y="1843567"/>
            <a:ext cx="9210162" cy="31708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625C23-F757-4626-B091-22ED9494436F}"/>
              </a:ext>
            </a:extLst>
          </p:cNvPr>
          <p:cNvSpPr txBox="1"/>
          <p:nvPr/>
        </p:nvSpPr>
        <p:spPr>
          <a:xfrm>
            <a:off x="3504584" y="5676970"/>
            <a:ext cx="518282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INCLUSION OR EXCLUSION, BUT NOT THE TWO</a:t>
            </a:r>
          </a:p>
        </p:txBody>
      </p:sp>
    </p:spTree>
    <p:extLst>
      <p:ext uri="{BB962C8B-B14F-4D97-AF65-F5344CB8AC3E}">
        <p14:creationId xmlns:p14="http://schemas.microsoft.com/office/powerpoint/2010/main" val="4099607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2353235"/>
            <a:ext cx="9193306" cy="3039036"/>
          </a:xfrm>
        </p:spPr>
        <p:txBody>
          <a:bodyPr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update</a:t>
            </a:r>
            <a:r>
              <a:rPr lang="es-CO" dirty="0"/>
              <a:t> (&lt;</a:t>
            </a:r>
            <a:r>
              <a:rPr lang="es-CO" dirty="0" err="1"/>
              <a:t>Query</a:t>
            </a:r>
            <a:r>
              <a:rPr lang="es-CO" dirty="0"/>
              <a:t>&gt;,{$orden:{&lt;JSON&gt;},&lt;&gt;)</a:t>
            </a:r>
          </a:p>
          <a:p>
            <a:r>
              <a:rPr lang="es-CO" dirty="0"/>
              <a:t>orden: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2" y="817340"/>
            <a:ext cx="4116595" cy="768889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update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733846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82CC80D-BDD8-4BCF-8726-3A8B25A8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85" y="491604"/>
            <a:ext cx="9134725" cy="58747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0FC1DE2-AAA2-4E85-B704-8F4ACB7852AE}"/>
              </a:ext>
            </a:extLst>
          </p:cNvPr>
          <p:cNvSpPr txBox="1"/>
          <p:nvPr/>
        </p:nvSpPr>
        <p:spPr>
          <a:xfrm>
            <a:off x="240879" y="1844842"/>
            <a:ext cx="1548822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/>
              <a:t>CAMPOS</a:t>
            </a:r>
          </a:p>
        </p:txBody>
      </p:sp>
    </p:spTree>
    <p:extLst>
      <p:ext uri="{BB962C8B-B14F-4D97-AF65-F5344CB8AC3E}">
        <p14:creationId xmlns:p14="http://schemas.microsoft.com/office/powerpoint/2010/main" val="275083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9DDEF5B-FDB7-4F68-8251-9E56AD81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64" y="608723"/>
            <a:ext cx="8810008" cy="564055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6AEE64A-8F10-4C68-AB46-10B9C54EC939}"/>
              </a:ext>
            </a:extLst>
          </p:cNvPr>
          <p:cNvSpPr txBox="1"/>
          <p:nvPr/>
        </p:nvSpPr>
        <p:spPr>
          <a:xfrm>
            <a:off x="706100" y="1315452"/>
            <a:ext cx="973343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612027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A5CEA74-D984-4D56-800C-ABC1FAD9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51" y="1319212"/>
            <a:ext cx="11121698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17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85270C4-A7A8-494E-8B84-F8C3A7922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246" r="57105" b="14620"/>
          <a:stretch/>
        </p:blipFill>
        <p:spPr>
          <a:xfrm>
            <a:off x="483059" y="1431757"/>
            <a:ext cx="11225881" cy="39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89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2353235"/>
            <a:ext cx="9193306" cy="3039036"/>
          </a:xfrm>
        </p:spPr>
        <p:txBody>
          <a:bodyPr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remove</a:t>
            </a:r>
            <a:r>
              <a:rPr lang="es-CO" dirty="0"/>
              <a:t>(&lt;JSON&gt;)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2" y="817340"/>
            <a:ext cx="4116595" cy="768889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delete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551749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634" y="639315"/>
            <a:ext cx="6374732" cy="114372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dirty="0"/>
              <a:t>Formato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9" y="2598820"/>
            <a:ext cx="10303042" cy="3308820"/>
          </a:xfrm>
        </p:spPr>
        <p:txBody>
          <a:bodyPr>
            <a:noAutofit/>
          </a:bodyPr>
          <a:lstStyle/>
          <a:p>
            <a:r>
              <a:rPr lang="es-CO" sz="2800" dirty="0" err="1"/>
              <a:t>Databases</a:t>
            </a:r>
            <a:r>
              <a:rPr lang="es-CO" sz="2800" dirty="0"/>
              <a:t>.</a:t>
            </a:r>
          </a:p>
          <a:p>
            <a:r>
              <a:rPr lang="es-CO" sz="2800" dirty="0"/>
              <a:t>Colecciones.</a:t>
            </a:r>
          </a:p>
          <a:p>
            <a:r>
              <a:rPr lang="es-CO" sz="2800" dirty="0"/>
              <a:t>JSON: JavaScript </a:t>
            </a:r>
            <a:r>
              <a:rPr lang="es-CO" sz="2800" dirty="0" err="1"/>
              <a:t>Object</a:t>
            </a:r>
            <a:r>
              <a:rPr lang="es-CO" sz="2800" dirty="0"/>
              <a:t> </a:t>
            </a:r>
            <a:r>
              <a:rPr lang="es-CO" sz="2800" dirty="0" err="1"/>
              <a:t>Notation</a:t>
            </a:r>
            <a:r>
              <a:rPr lang="es-CO" sz="2800" dirty="0"/>
              <a:t>.</a:t>
            </a:r>
          </a:p>
          <a:p>
            <a:pPr lvl="1"/>
            <a:r>
              <a:rPr lang="es-CO" sz="2600" dirty="0"/>
              <a:t>BSON: representación binaria de estructuras de datos y mapas. (Formato de almacenamiento interno).</a:t>
            </a:r>
            <a:r>
              <a:rPr lang="es-CO" sz="2600" b="1" dirty="0"/>
              <a:t>BSON</a:t>
            </a:r>
            <a:r>
              <a:rPr lang="es-CO" sz="2600" dirty="0"/>
              <a:t> está basado en el término JSON y significa </a:t>
            </a:r>
            <a:r>
              <a:rPr lang="es-CO" sz="2600" dirty="0" err="1"/>
              <a:t>Binary</a:t>
            </a:r>
            <a:r>
              <a:rPr lang="es-CO" sz="2600" dirty="0"/>
              <a:t> JSON (JSON Binario).</a:t>
            </a:r>
          </a:p>
        </p:txBody>
      </p:sp>
    </p:spTree>
    <p:extLst>
      <p:ext uri="{BB962C8B-B14F-4D97-AF65-F5344CB8AC3E}">
        <p14:creationId xmlns:p14="http://schemas.microsoft.com/office/powerpoint/2010/main" val="155706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duplicacion de datos">
            <a:extLst>
              <a:ext uri="{FF2B5EF4-FFF2-40B4-BE49-F238E27FC236}">
                <a16:creationId xmlns:a16="http://schemas.microsoft.com/office/drawing/2014/main" id="{A564DDCC-C9B9-427D-BFD5-DEDD65A0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981075"/>
            <a:ext cx="60864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9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8E563-1811-484B-A073-1F4741D7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s-CO" dirty="0"/>
              <a:t>Normalización de </a:t>
            </a:r>
            <a:r>
              <a:rPr lang="es-CO" dirty="0" err="1"/>
              <a:t>db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E1238-FB00-465A-A67D-A83647D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98033"/>
            <a:ext cx="10820400" cy="3220652"/>
          </a:xfrm>
        </p:spPr>
        <p:txBody>
          <a:bodyPr>
            <a:normAutofit/>
          </a:bodyPr>
          <a:lstStyle/>
          <a:p>
            <a:r>
              <a:rPr lang="es-CO" sz="3200" dirty="0"/>
              <a:t>El proceso de </a:t>
            </a:r>
            <a:r>
              <a:rPr lang="es-CO" sz="3200" b="1" dirty="0"/>
              <a:t>normalización de bases de datos</a:t>
            </a:r>
            <a:r>
              <a:rPr lang="es-CO" sz="3200" dirty="0"/>
              <a:t> consiste en designar y aplicar una serie de reglas a las relaciones obtenidas tras el modelo entidad-relación. Las </a:t>
            </a:r>
            <a:r>
              <a:rPr lang="es-CO" sz="3200" b="1" dirty="0"/>
              <a:t>bases de datos</a:t>
            </a:r>
            <a:r>
              <a:rPr lang="es-CO" sz="3200" dirty="0"/>
              <a:t> relacionales se normalizan para: Evitar la redundancia de los </a:t>
            </a:r>
            <a:r>
              <a:rPr lang="es-CO" sz="3200" b="1" dirty="0"/>
              <a:t>datos</a:t>
            </a:r>
            <a:r>
              <a:rPr lang="es-CO" sz="3200" dirty="0"/>
              <a:t>. Disminuir problemas de actualización de los </a:t>
            </a:r>
            <a:r>
              <a:rPr lang="es-CO" sz="3200" b="1" dirty="0"/>
              <a:t>datos</a:t>
            </a:r>
            <a:r>
              <a:rPr lang="es-CO" sz="3200" dirty="0"/>
              <a:t> en las tablas.</a:t>
            </a:r>
          </a:p>
        </p:txBody>
      </p:sp>
    </p:spTree>
    <p:extLst>
      <p:ext uri="{BB962C8B-B14F-4D97-AF65-F5344CB8AC3E}">
        <p14:creationId xmlns:p14="http://schemas.microsoft.com/office/powerpoint/2010/main" val="49670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8E563-1811-484B-A073-1F4741D7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s-CO" dirty="0"/>
              <a:t>¿Han cambiado las cosas?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E1238-FB00-465A-A67D-A83647D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028" y="2998033"/>
            <a:ext cx="10442171" cy="3220652"/>
          </a:xfrm>
        </p:spPr>
        <p:txBody>
          <a:bodyPr/>
          <a:lstStyle/>
          <a:p>
            <a:r>
              <a:rPr lang="es-CO" dirty="0"/>
              <a:t>Volumen de los datos</a:t>
            </a:r>
          </a:p>
          <a:p>
            <a:r>
              <a:rPr lang="es-CO" dirty="0"/>
              <a:t>Tiempo</a:t>
            </a:r>
          </a:p>
          <a:p>
            <a:r>
              <a:rPr lang="es-CO" dirty="0"/>
              <a:t>Costo</a:t>
            </a:r>
          </a:p>
        </p:txBody>
      </p:sp>
    </p:spTree>
    <p:extLst>
      <p:ext uri="{BB962C8B-B14F-4D97-AF65-F5344CB8AC3E}">
        <p14:creationId xmlns:p14="http://schemas.microsoft.com/office/powerpoint/2010/main" val="248037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09441"/>
            <a:ext cx="8610600" cy="1293028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s-CO" dirty="0"/>
              <a:t>¿Qué es </a:t>
            </a:r>
            <a:r>
              <a:rPr lang="es-CO" dirty="0" err="1"/>
              <a:t>nosql</a:t>
            </a:r>
            <a:r>
              <a:rPr lang="es-CO" dirty="0"/>
              <a:t>?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E5850F1-8900-4E34-93F3-714B002C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790" y="2955576"/>
            <a:ext cx="9500419" cy="2471829"/>
          </a:xfrm>
        </p:spPr>
        <p:txBody>
          <a:bodyPr/>
          <a:lstStyle/>
          <a:p>
            <a:r>
              <a:rPr lang="es-CO" dirty="0"/>
              <a:t>Que tienen en común:</a:t>
            </a:r>
          </a:p>
          <a:p>
            <a:pPr lvl="1"/>
            <a:r>
              <a:rPr lang="es-CO" dirty="0"/>
              <a:t>Flexibilidad</a:t>
            </a:r>
          </a:p>
          <a:p>
            <a:pPr lvl="1"/>
            <a:r>
              <a:rPr lang="es-CO" dirty="0"/>
              <a:t>Escalabilidad</a:t>
            </a:r>
          </a:p>
          <a:p>
            <a:pPr lvl="1"/>
            <a:r>
              <a:rPr lang="es-CO" dirty="0"/>
              <a:t>Rendimiento</a:t>
            </a:r>
          </a:p>
          <a:p>
            <a:pPr lvl="1"/>
            <a:r>
              <a:rPr lang="es-CO" dirty="0"/>
              <a:t>Siempre funcionando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18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110" y="639315"/>
            <a:ext cx="9118190" cy="1293028"/>
          </a:xfrm>
        </p:spPr>
        <p:txBody>
          <a:bodyPr/>
          <a:lstStyle/>
          <a:p>
            <a:pPr algn="ctr"/>
            <a:r>
              <a:rPr lang="es-CO" dirty="0"/>
              <a:t>Tipos de bases de datos </a:t>
            </a:r>
            <a:r>
              <a:rPr lang="es-CO" dirty="0" err="1"/>
              <a:t>nosql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1F344-AFF1-4C28-B2AF-CF153A7C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10" y="2513125"/>
            <a:ext cx="9706896" cy="2191610"/>
          </a:xfrm>
        </p:spPr>
        <p:txBody>
          <a:bodyPr>
            <a:normAutofit/>
          </a:bodyPr>
          <a:lstStyle/>
          <a:p>
            <a:r>
              <a:rPr lang="es-CO" dirty="0"/>
              <a:t>Key-valor</a:t>
            </a:r>
          </a:p>
          <a:p>
            <a:r>
              <a:rPr lang="es-CO" dirty="0" err="1"/>
              <a:t>wide</a:t>
            </a:r>
            <a:r>
              <a:rPr lang="es-CO" dirty="0"/>
              <a:t> columna</a:t>
            </a:r>
          </a:p>
          <a:p>
            <a:r>
              <a:rPr lang="en-US" sz="2400" dirty="0"/>
              <a:t>Graph</a:t>
            </a:r>
            <a:endParaRPr lang="es-CO" dirty="0"/>
          </a:p>
          <a:p>
            <a:r>
              <a:rPr lang="es-CO" dirty="0" err="1"/>
              <a:t>Documents</a:t>
            </a:r>
            <a:endParaRPr lang="es-CO" dirty="0"/>
          </a:p>
          <a:p>
            <a:r>
              <a:rPr lang="es-CO" dirty="0" err="1"/>
              <a:t>Multi-modelo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816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3" y="2846930"/>
            <a:ext cx="3459810" cy="1164139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key-valor</a:t>
            </a:r>
          </a:p>
        </p:txBody>
      </p:sp>
      <p:pic>
        <p:nvPicPr>
          <p:cNvPr id="4100" name="Picture 4" descr="Resultado de imagen para clave-valor">
            <a:extLst>
              <a:ext uri="{FF2B5EF4-FFF2-40B4-BE49-F238E27FC236}">
                <a16:creationId xmlns:a16="http://schemas.microsoft.com/office/drawing/2014/main" id="{04812BD3-30BD-4573-A659-615914EF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6653" y="1413592"/>
            <a:ext cx="6177937" cy="417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325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382</Words>
  <Application>Microsoft Office PowerPoint</Application>
  <PresentationFormat>Panorámica</PresentationFormat>
  <Paragraphs>97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1" baseType="lpstr">
      <vt:lpstr>Arial</vt:lpstr>
      <vt:lpstr>Century Gothic</vt:lpstr>
      <vt:lpstr>Estela de condensación</vt:lpstr>
      <vt:lpstr>Introducción a NoSQL-MongoDB</vt:lpstr>
      <vt:lpstr>¿Por que sql?</vt:lpstr>
      <vt:lpstr>Presentación de PowerPoint</vt:lpstr>
      <vt:lpstr>Presentación de PowerPoint</vt:lpstr>
      <vt:lpstr>Normalización de db</vt:lpstr>
      <vt:lpstr>¿Han cambiado las cosas?</vt:lpstr>
      <vt:lpstr>¿Qué es nosql?</vt:lpstr>
      <vt:lpstr>Tipos de bases de datos nosql</vt:lpstr>
      <vt:lpstr>key-valor</vt:lpstr>
      <vt:lpstr>WIDE-COLUMNS</vt:lpstr>
      <vt:lpstr>Graph</vt:lpstr>
      <vt:lpstr>dOCUMENTS</vt:lpstr>
      <vt:lpstr>MULTI-MODELO</vt:lpstr>
      <vt:lpstr>Presentación de PowerPoint</vt:lpstr>
      <vt:lpstr>Presentación de PowerPoint</vt:lpstr>
      <vt:lpstr>Formato</vt:lpstr>
      <vt:lpstr>CONNECTION WITH MONGODB</vt:lpstr>
      <vt:lpstr>Presentación de PowerPoint</vt:lpstr>
      <vt:lpstr>Presentación de PowerPoint</vt:lpstr>
      <vt:lpstr>Presentación de PowerPoint</vt:lpstr>
      <vt:lpstr>Databases</vt:lpstr>
      <vt:lpstr>Databases</vt:lpstr>
      <vt:lpstr>collections</vt:lpstr>
      <vt:lpstr>Presentación de PowerPoint</vt:lpstr>
      <vt:lpstr>Documents</vt:lpstr>
      <vt:lpstr>Documents</vt:lpstr>
      <vt:lpstr>Create</vt:lpstr>
      <vt:lpstr>Read</vt:lpstr>
      <vt:lpstr>Presentación de PowerPoint</vt:lpstr>
      <vt:lpstr>Presentación de PowerPoint</vt:lpstr>
      <vt:lpstr>Presentación de PowerPoint</vt:lpstr>
      <vt:lpstr>update</vt:lpstr>
      <vt:lpstr>Presentación de PowerPoint</vt:lpstr>
      <vt:lpstr>Presentación de PowerPoint</vt:lpstr>
      <vt:lpstr>Presentación de PowerPoint</vt:lpstr>
      <vt:lpstr>Presentación de PowerPoint</vt:lpstr>
      <vt:lpstr>delete</vt:lpstr>
      <vt:lpstr>Formato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NoSQL-MongoDB</dc:title>
  <dc:creator>andres chaves</dc:creator>
  <cp:lastModifiedBy>andres chaves</cp:lastModifiedBy>
  <cp:revision>38</cp:revision>
  <dcterms:created xsi:type="dcterms:W3CDTF">2020-01-09T23:43:33Z</dcterms:created>
  <dcterms:modified xsi:type="dcterms:W3CDTF">2020-01-20T00:10:15Z</dcterms:modified>
</cp:coreProperties>
</file>