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3"/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Corbe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orbel-regular.fntdata"/><Relationship Id="rId21" Type="http://schemas.openxmlformats.org/officeDocument/2006/relationships/slide" Target="slides/slide15.xml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5" Type="http://schemas.openxmlformats.org/officeDocument/2006/relationships/font" Target="fonts/Corbel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May require more than one slide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May require more than one slide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n rising over grassy hills"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8" y="0"/>
            <a:ext cx="9141524" cy="35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-1" y="3566160"/>
            <a:ext cx="9144001" cy="157734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-95" y="3543300"/>
            <a:ext cx="9141620" cy="57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Shape 62"/>
          <p:cNvSpPr txBox="1"/>
          <p:nvPr>
            <p:ph type="ctrTitle"/>
          </p:nvPr>
        </p:nvSpPr>
        <p:spPr>
          <a:xfrm>
            <a:off x="1142999" y="3600450"/>
            <a:ext cx="6858001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1141810" y="4457700"/>
            <a:ext cx="6858001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700"/>
              <a:buFont typeface="Noto Sans Symbols"/>
              <a:buNone/>
              <a:defRPr b="0" i="0" sz="2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005840" y="350520"/>
            <a:ext cx="7132320" cy="925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005840" y="1426464"/>
            <a:ext cx="7132320" cy="30957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dk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4445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9271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1168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27000" lvl="5" marL="1409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27000" lvl="6" marL="16510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27000" lvl="7" marL="1892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21209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gradFill>
          <a:gsLst>
            <a:gs pos="0">
              <a:srgbClr val="FFFFFF"/>
            </a:gs>
            <a:gs pos="72000">
              <a:schemeClr val="lt2"/>
            </a:gs>
            <a:gs pos="100000">
              <a:srgbClr val="CCD2D2"/>
            </a:gs>
          </a:gsLst>
          <a:lin ang="5400000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1620" cy="342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-1" y="308610"/>
            <a:ext cx="9141620" cy="34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1143000" y="857250"/>
            <a:ext cx="6858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143000" y="2857500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lternate Section Header">
    <p:bg>
      <p:bgPr>
        <a:gradFill>
          <a:gsLst>
            <a:gs pos="0">
              <a:schemeClr val="dk2"/>
            </a:gs>
            <a:gs pos="32000">
              <a:schemeClr val="dk2"/>
            </a:gs>
            <a:gs pos="100000">
              <a:srgbClr val="1C243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143000" y="857250"/>
            <a:ext cx="6858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141810" y="2857500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800"/>
              </a:spcBef>
              <a:buClr>
                <a:schemeClr val="lt2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005840" y="350520"/>
            <a:ext cx="7132320" cy="925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005840" y="1426464"/>
            <a:ext cx="3429000" cy="309295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dk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4445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9271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1168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27000" lvl="5" marL="1409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27000" lvl="6" marL="16510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27000" lvl="7" marL="1892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21209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709160" y="1426464"/>
            <a:ext cx="3429000" cy="309295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dk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4445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9271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1168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27000" lvl="5" marL="1409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27000" lvl="6" marL="16510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27000" lvl="7" marL="1892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21209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aris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005840" y="349758"/>
            <a:ext cx="7132320" cy="92583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005840" y="1378098"/>
            <a:ext cx="3429000" cy="574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1300"/>
              <a:buFont typeface="Noto Sans Symbols"/>
              <a:buNone/>
              <a:defRPr b="0" i="0" sz="1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1005840" y="2055549"/>
            <a:ext cx="3429000" cy="24666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016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dk2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4445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27000" lvl="3" marL="9271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27000" lvl="4" marL="1168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27000" lvl="5" marL="1409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27000" lvl="6" marL="16510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27000" lvl="7" marL="1892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21209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709160" y="1378098"/>
            <a:ext cx="3429000" cy="574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1300"/>
              <a:buFont typeface="Noto Sans Symbols"/>
              <a:buNone/>
              <a:defRPr b="0" i="0" sz="1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709160" y="2055549"/>
            <a:ext cx="3429000" cy="24666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016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dk2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4445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27000" lvl="3" marL="9271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27000" lvl="4" marL="1168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27000" lvl="5" marL="1409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27000" lvl="6" marL="16510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27000" lvl="7" marL="1892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21209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005840" y="350520"/>
            <a:ext cx="7132320" cy="925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with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70309" y="1771650"/>
            <a:ext cx="2400300" cy="149304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70309" y="3275481"/>
            <a:ext cx="2400300" cy="121650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2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3370659" y="514350"/>
            <a:ext cx="542925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dk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4445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9271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1168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27000" lvl="5" marL="1409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27000" lvl="6" marL="16510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27000" lvl="7" marL="1892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21209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Alternate Content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3655314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570309" y="1771650"/>
            <a:ext cx="2400300" cy="149304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70309" y="3275481"/>
            <a:ext cx="2400300" cy="121650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2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022169" y="514350"/>
            <a:ext cx="47777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dk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4445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9271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1168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27000" lvl="5" marL="1409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27000" lvl="6" marL="16510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27000" lvl="7" marL="1892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21209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5486400" y="0"/>
            <a:ext cx="3655314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5942411" y="1771650"/>
            <a:ext cx="2400300" cy="149504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descr="An empty placeholder to add an image. Click on the placeholder and select the image that you wish to add." id="127" name="Shape 127"/>
          <p:cNvSpPr/>
          <p:nvPr>
            <p:ph idx="2" type="pic"/>
          </p:nvPr>
        </p:nvSpPr>
        <p:spPr>
          <a:xfrm>
            <a:off x="0" y="0"/>
            <a:ext cx="5486400" cy="5143500"/>
          </a:xfrm>
          <a:prstGeom prst="rect">
            <a:avLst/>
          </a:prstGeom>
          <a:solidFill>
            <a:srgbClr val="CCD2D2"/>
          </a:solidFill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1400"/>
              </a:spcBef>
              <a:buClr>
                <a:schemeClr val="dk2"/>
              </a:buClr>
              <a:buSzPts val="19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700"/>
              <a:buFont typeface="Noto Sans Symbols"/>
              <a:buNone/>
              <a:defRPr b="0" i="0" sz="2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5942411" y="3266694"/>
            <a:ext cx="2400300" cy="123346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2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005840" y="350520"/>
            <a:ext cx="7132320" cy="925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3024140" y="-591836"/>
            <a:ext cx="3095720" cy="71323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dk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4445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9271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1168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27000" lvl="5" marL="1409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27000" lvl="6" marL="16510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27000" lvl="7" marL="1892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21209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 rot="5400000">
            <a:off x="5317927" y="1431727"/>
            <a:ext cx="4423172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 rot="5400000">
            <a:off x="1317427" y="-482798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dk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4445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9271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1168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27000" lvl="5" marL="1409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27000" lvl="6" marL="16510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27000" lvl="7" marL="1892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21209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Alternate Section Header">
    <p:bg>
      <p:bgPr>
        <a:gradFill>
          <a:gsLst>
            <a:gs pos="0">
              <a:schemeClr val="dk2"/>
            </a:gs>
            <a:gs pos="32000">
              <a:schemeClr val="dk2"/>
            </a:gs>
            <a:gs pos="100000">
              <a:srgbClr val="1C243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143000" y="857250"/>
            <a:ext cx="6858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41810" y="2857500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800"/>
              </a:spcBef>
              <a:buClr>
                <a:schemeClr val="lt2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72000">
              <a:schemeClr val="lt2"/>
            </a:gs>
            <a:gs pos="100000">
              <a:srgbClr val="CCD2D2"/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190" y="4937760"/>
            <a:ext cx="9141620" cy="20574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190" y="4937760"/>
            <a:ext cx="9141620" cy="34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005840" y="350520"/>
            <a:ext cx="7132320" cy="925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005840" y="1426464"/>
            <a:ext cx="7132320" cy="30957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dk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444500" marR="0" rtl="0" algn="l">
              <a:lnSpc>
                <a:spcPct val="90000"/>
              </a:lnSpc>
              <a:spcBef>
                <a:spcPts val="800"/>
              </a:spcBef>
              <a:buClr>
                <a:schemeClr val="dk2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9271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11684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27000" lvl="5" marL="14097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27000" lvl="6" marL="16510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27000" lvl="7" marL="18923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2120900" marR="0" rtl="0" algn="l">
              <a:lnSpc>
                <a:spcPct val="90000"/>
              </a:lnSpc>
              <a:spcBef>
                <a:spcPts val="600"/>
              </a:spcBef>
              <a:buClr>
                <a:schemeClr val="dk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72000">
              <a:schemeClr val="dk2"/>
            </a:gs>
            <a:gs pos="100000">
              <a:srgbClr val="222B48"/>
            </a:gs>
          </a:gsLst>
          <a:lin ang="540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190" y="4937760"/>
            <a:ext cx="9141620" cy="20574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A7B1B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190" y="4937760"/>
            <a:ext cx="9141620" cy="342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1005840" y="350520"/>
            <a:ext cx="7132320" cy="925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7B1B1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A7B1B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005840" y="1426464"/>
            <a:ext cx="7132320" cy="30957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lt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444500" marR="0" rtl="0" algn="l">
              <a:lnSpc>
                <a:spcPct val="90000"/>
              </a:lnSpc>
              <a:spcBef>
                <a:spcPts val="800"/>
              </a:spcBef>
              <a:buClr>
                <a:schemeClr val="lt2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92710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116840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27000" lvl="5" marL="140970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27000" lvl="6" marL="165100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27000" lvl="7" marL="189230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212090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005840" y="4951476"/>
            <a:ext cx="5369814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6656832" y="4951476"/>
            <a:ext cx="72009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1142999" y="3600450"/>
            <a:ext cx="6858001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 Analysis Project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1141810" y="4457700"/>
            <a:ext cx="6858001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76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1200"/>
              <a:buFont typeface="Noto Sans Symbols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IST 687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700" y="-25401"/>
            <a:ext cx="9156700" cy="369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005890" y="579045"/>
            <a:ext cx="7132200" cy="9252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indent="-165100" lvl="0" marL="0"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</a:pPr>
            <a:r>
              <a:rPr lang="en"/>
              <a:t>Purpose of Stay Distribution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005846" y="1426475"/>
            <a:ext cx="3924900" cy="30957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Clr>
                <a:srgbClr val="253050"/>
              </a:buClr>
              <a:buSzPts val="1300"/>
              <a:buChar char="▪"/>
            </a:pPr>
            <a:r>
              <a:rPr lang="en" sz="1300">
                <a:solidFill>
                  <a:srgbClr val="253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to the right shows a distribution of business vs leisure customers in California.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253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Clr>
                <a:srgbClr val="253050"/>
              </a:buClr>
              <a:buSzPts val="1300"/>
              <a:buFont typeface="Times New Roman"/>
              <a:buChar char="▪"/>
            </a:pPr>
            <a:r>
              <a:rPr lang="en" sz="1300">
                <a:solidFill>
                  <a:srgbClr val="253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saw that a large majority of customers were staying at the Hyatt Regency for Business purposes.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750" y="1504250"/>
            <a:ext cx="3877950" cy="26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005840" y="350520"/>
            <a:ext cx="7132200" cy="9252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A-Rules 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005845" y="1426475"/>
            <a:ext cx="3492000" cy="30957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ts val="1300"/>
              <a:buFont typeface="Corbel"/>
              <a:buChar char="▪"/>
            </a:pPr>
            <a:r>
              <a:rPr lang="en" sz="1300"/>
              <a:t>We wanted to look at events that could happen given our knowledge of something else that has happened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ts val="1300"/>
              <a:buChar char="▪"/>
            </a:pPr>
            <a:r>
              <a:rPr lang="en" sz="1300"/>
              <a:t>Looked at variables such as minibars, business centers, etc and whether or not they were apparent given certain situations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ts val="1300"/>
              <a:buChar char="▪"/>
            </a:pPr>
            <a:r>
              <a:rPr lang="en" sz="1300"/>
              <a:t>From here we were able to find the probability of someone being detractor</a:t>
            </a:r>
          </a:p>
          <a:p>
            <a:pPr indent="-88900" lvl="0" marL="203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852" y="1140825"/>
            <a:ext cx="2138650" cy="28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9075" y="1140841"/>
            <a:ext cx="2138650" cy="286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005840" y="350520"/>
            <a:ext cx="7132200" cy="9252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KSVM/SVM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005840" y="1426464"/>
            <a:ext cx="7132200" cy="30957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11150" lvl="0" marL="457200" rtl="0">
              <a:spcBef>
                <a:spcPts val="0"/>
              </a:spcBef>
              <a:buSzPts val="1300"/>
              <a:buChar char="▪"/>
            </a:pPr>
            <a:r>
              <a:rPr lang="en" sz="1300"/>
              <a:t>Predictions of our dependent variables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spcBef>
                <a:spcPts val="0"/>
              </a:spcBef>
              <a:buSzPts val="1300"/>
              <a:buChar char="▪"/>
            </a:pPr>
            <a:r>
              <a:rPr lang="en" sz="1300"/>
              <a:t>For us we looked at NPS_Type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spcBef>
                <a:spcPts val="0"/>
              </a:spcBef>
              <a:buSzPts val="1300"/>
              <a:buChar char="▪"/>
            </a:pPr>
            <a:r>
              <a:rPr lang="en" sz="1300"/>
              <a:t>These model looks at all of the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spcBef>
                <a:spcPts val="0"/>
              </a:spcBef>
              <a:buSzPts val="1300"/>
              <a:buChar char="▪"/>
            </a:pPr>
            <a:r>
              <a:rPr lang="en" sz="1300"/>
              <a:t>15.9% error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075" y="1124421"/>
            <a:ext cx="2313417" cy="30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8500" y="1124425"/>
            <a:ext cx="2220400" cy="30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005840" y="350520"/>
            <a:ext cx="7132200" cy="9252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Naive Bayes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171" y="1535275"/>
            <a:ext cx="4228474" cy="27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908125" y="1535275"/>
            <a:ext cx="4044000" cy="2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Clr>
                <a:schemeClr val="dk2"/>
              </a:buClr>
              <a:buSzPts val="1300"/>
              <a:buFont typeface="Corbel"/>
              <a:buChar char="▪"/>
            </a:pPr>
            <a:r>
              <a:rPr lang="en" sz="13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Predict NPS Type given a set of variables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0" marL="457200" rtl="0">
              <a:lnSpc>
                <a:spcPct val="90000"/>
              </a:lnSpc>
              <a:spcBef>
                <a:spcPts val="1400"/>
              </a:spcBef>
              <a:buClr>
                <a:schemeClr val="dk2"/>
              </a:buClr>
              <a:buSzPts val="1300"/>
              <a:buFont typeface="Corbel"/>
              <a:buChar char="▪"/>
            </a:pPr>
            <a:r>
              <a:rPr lang="en" sz="1300">
                <a:solidFill>
                  <a:srgbClr val="253050"/>
                </a:solidFill>
                <a:latin typeface="Corbel"/>
                <a:ea typeface="Corbel"/>
                <a:cs typeface="Corbel"/>
                <a:sym typeface="Corbel"/>
              </a:rPr>
              <a:t>Hotel condition, tranquility, staff cared, check in number, internet satisfaction, convention center, business center, spa, mini bar and customer service </a:t>
            </a:r>
          </a:p>
          <a:p>
            <a:pPr indent="0" lvl="0" marL="0" rtl="0">
              <a:lnSpc>
                <a:spcPct val="90000"/>
              </a:lnSpc>
              <a:spcBef>
                <a:spcPts val="1400"/>
              </a:spcBef>
              <a:buNone/>
            </a:pPr>
            <a:r>
              <a:t/>
            </a:r>
            <a:endParaRPr sz="1300">
              <a:solidFill>
                <a:srgbClr val="25305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0" marL="457200" rtl="0">
              <a:lnSpc>
                <a:spcPct val="90000"/>
              </a:lnSpc>
              <a:spcBef>
                <a:spcPts val="1400"/>
              </a:spcBef>
              <a:buClr>
                <a:srgbClr val="253050"/>
              </a:buClr>
              <a:buSzPts val="1300"/>
              <a:buFont typeface="Corbel"/>
              <a:buChar char="▪"/>
            </a:pPr>
            <a:r>
              <a:rPr lang="en" sz="13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22.3% Error which we were happy with and supports our findings.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005840" y="350520"/>
            <a:ext cx="7132200" cy="9252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Recommendations 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005850" y="1426475"/>
            <a:ext cx="4755900" cy="30957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88900" lvl="0" marL="203200">
              <a:spcBef>
                <a:spcPts val="0"/>
              </a:spcBef>
              <a:buNone/>
            </a:pPr>
            <a:r>
              <a:rPr lang="en" sz="1300"/>
              <a:t>Recommendation #1: Improve Hotel Customer Service. Maybe hire more customer service representatives to ensure speed and quality. </a:t>
            </a:r>
          </a:p>
          <a:p>
            <a:pPr indent="-88900" lvl="0" marL="203200">
              <a:spcBef>
                <a:spcPts val="0"/>
              </a:spcBef>
              <a:buNone/>
            </a:pPr>
            <a:r>
              <a:rPr lang="en" sz="1300"/>
              <a:t>Recommendation #2: Improve the condition of the hotels. Hotel condition was seen as important on customer’s likelihood to recommend. Ensure hotels are clean and up to date. </a:t>
            </a:r>
          </a:p>
          <a:p>
            <a:pPr indent="-88900" lvl="0" marL="203200">
              <a:spcBef>
                <a:spcPts val="0"/>
              </a:spcBef>
              <a:buNone/>
            </a:pPr>
            <a:r>
              <a:rPr lang="en" sz="1300"/>
              <a:t>Recommendation #3: Ensure things like mini-bars are available and up to good condition. One thing Hyatt could do is a increase the supply of drinks in each mini-bar</a:t>
            </a:r>
          </a:p>
          <a:p>
            <a:pPr indent="-88900" lvl="0" marL="203200">
              <a:spcBef>
                <a:spcPts val="0"/>
              </a:spcBef>
              <a:buNone/>
            </a:pPr>
            <a:r>
              <a:rPr lang="en" sz="1300"/>
              <a:t>Recommendation #4 Make sure business centers are available in the hotels.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697" y="3008970"/>
            <a:ext cx="2805653" cy="1773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947" y="1084102"/>
            <a:ext cx="1789623" cy="178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2137800" y="623500"/>
            <a:ext cx="4868400" cy="2903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88900" lvl="0" marL="203200" algn="ctr">
              <a:spcBef>
                <a:spcPts val="0"/>
              </a:spcBef>
              <a:buNone/>
            </a:pPr>
            <a:r>
              <a:rPr lang="en" sz="1100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141800" y="180625"/>
            <a:ext cx="68580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24765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900"/>
              <a:buFont typeface="Arial"/>
              <a:buNone/>
            </a:pPr>
            <a:r>
              <a:rPr b="0" i="0" lang="en" sz="3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Project Description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551550" y="1452175"/>
            <a:ext cx="43110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Noto Sans Symbols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Hyatt Hotels decided to perform an extensive consumer survey that occurred from February 2014 until January 2015. 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Noto Sans Symbols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Survey reflected several different categories including personal customer data, ratings of hotel personnel, hotel services, hotel amenities and geographical hotel locations.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Noto Sans Symbols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Our group was tasked with coming up with recommendations for Hyatt to better improve NPS scores.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475" y="1492025"/>
            <a:ext cx="3976650" cy="270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005840" y="350520"/>
            <a:ext cx="7132320" cy="925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1651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rPr>
              <a:t>P</a:t>
            </a:r>
            <a:r>
              <a:rPr lang="en"/>
              <a:t>resentation </a:t>
            </a:r>
            <a:r>
              <a:rPr b="0" i="0" lang="en" sz="2600" u="none" cap="none" strike="noStrik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rPr>
              <a:t>Schedule</a:t>
            </a:r>
          </a:p>
        </p:txBody>
      </p:sp>
      <p:grpSp>
        <p:nvGrpSpPr>
          <p:cNvPr id="178" name="Shape 178"/>
          <p:cNvGrpSpPr/>
          <p:nvPr/>
        </p:nvGrpSpPr>
        <p:grpSpPr>
          <a:xfrm>
            <a:off x="1009414" y="2595373"/>
            <a:ext cx="7244611" cy="757616"/>
            <a:chOff x="4448" y="1558672"/>
            <a:chExt cx="9659481" cy="1010155"/>
          </a:xfrm>
        </p:grpSpPr>
        <p:sp>
          <p:nvSpPr>
            <p:cNvPr id="179" name="Shape 179"/>
            <p:cNvSpPr/>
            <p:nvPr/>
          </p:nvSpPr>
          <p:spPr>
            <a:xfrm>
              <a:off x="4448" y="1558672"/>
              <a:ext cx="2093586" cy="808124"/>
            </a:xfrm>
            <a:prstGeom prst="chevron">
              <a:avLst>
                <a:gd fmla="val 40000" name="adj"/>
              </a:avLst>
            </a:prstGeom>
            <a:solidFill>
              <a:srgbClr val="253050"/>
            </a:solidFill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62737" y="1760703"/>
              <a:ext cx="1767917" cy="808124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12700">
              <a:solidFill>
                <a:srgbClr val="253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586406" y="1784372"/>
              <a:ext cx="1720579" cy="760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0675" lIns="90675" rIns="90675" wrap="square" tIns="90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Business Questions 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2395788" y="1558672"/>
              <a:ext cx="2093586" cy="808124"/>
            </a:xfrm>
            <a:prstGeom prst="chevron">
              <a:avLst>
                <a:gd fmla="val 40000" name="adj"/>
              </a:avLst>
            </a:prstGeom>
            <a:solidFill>
              <a:srgbClr val="253050"/>
            </a:solidFill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2954078" y="1760703"/>
              <a:ext cx="1767917" cy="808124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12700">
              <a:solidFill>
                <a:srgbClr val="253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2977747" y="1784372"/>
              <a:ext cx="17205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0675" lIns="90675" rIns="90675" wrap="square" tIns="90675">
              <a:noAutofit/>
            </a:bodyPr>
            <a:lstStyle/>
            <a:p>
              <a:pPr indent="0" lvl="0" marL="0" rtl="0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Decision Making &amp; Analyze Data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4787129" y="1558672"/>
              <a:ext cx="2093586" cy="808124"/>
            </a:xfrm>
            <a:prstGeom prst="chevron">
              <a:avLst>
                <a:gd fmla="val 40000" name="adj"/>
              </a:avLst>
            </a:prstGeom>
            <a:solidFill>
              <a:srgbClr val="253050"/>
            </a:solidFill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345419" y="1760703"/>
              <a:ext cx="1767917" cy="808124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12700">
              <a:solidFill>
                <a:srgbClr val="253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5369088" y="1784372"/>
              <a:ext cx="1720579" cy="760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0675" lIns="90675" rIns="90675" wrap="square" tIns="90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Visualizations/Descriptive Stats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7178470" y="1558672"/>
              <a:ext cx="2093586" cy="808124"/>
            </a:xfrm>
            <a:prstGeom prst="chevron">
              <a:avLst>
                <a:gd fmla="val 40000" name="adj"/>
              </a:avLst>
            </a:prstGeom>
            <a:solidFill>
              <a:srgbClr val="253050"/>
            </a:solidFill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736759" y="1760703"/>
              <a:ext cx="1767917" cy="808124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12700">
              <a:solidFill>
                <a:srgbClr val="253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7760429" y="1784375"/>
              <a:ext cx="19035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0675" lIns="90675" rIns="90675" wrap="square" tIns="90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Recommendations</a:t>
              </a:r>
            </a:p>
          </p:txBody>
        </p:sp>
      </p:grp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005840" y="350520"/>
            <a:ext cx="7132320" cy="925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1651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rPr>
              <a:t>Business Questions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874700" y="1407725"/>
            <a:ext cx="49527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300"/>
              <a:buChar char="▪"/>
            </a:pPr>
            <a:r>
              <a:rPr lang="en" sz="1300">
                <a:solidFill>
                  <a:srgbClr val="000000"/>
                </a:solidFill>
              </a:rPr>
              <a:t>Business Question #1: Which hotel services variables impact a “Business” customers’ stay?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300"/>
              <a:buChar char="▪"/>
            </a:pPr>
            <a:r>
              <a:rPr lang="en" sz="1300">
                <a:solidFill>
                  <a:srgbClr val="000000"/>
                </a:solidFill>
              </a:rPr>
              <a:t>Business Question #2: Which hotel services variables impact a “Leisure” customers’ stay?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300"/>
              <a:buChar char="▪"/>
            </a:pPr>
            <a:r>
              <a:rPr lang="en" sz="1300">
                <a:solidFill>
                  <a:srgbClr val="000000"/>
                </a:solidFill>
              </a:rPr>
              <a:t>Business Question #3: What state in the United States would be best to look at given their number of detractors and total number of respondents?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300"/>
              <a:buChar char="▪"/>
            </a:pPr>
            <a:r>
              <a:rPr lang="en" sz="1300">
                <a:solidFill>
                  <a:srgbClr val="000000"/>
                </a:solidFill>
              </a:rPr>
              <a:t>Business Question #4: Is the purpose of the respondents’ visit a direct indicator on their NPS scores?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165100" lvl="0" marL="20320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6614425" y="893850"/>
            <a:ext cx="1986300" cy="3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0"/>
              <a:t>?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005840" y="350520"/>
            <a:ext cx="7132320" cy="925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1651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</a:pPr>
            <a:r>
              <a:rPr lang="en"/>
              <a:t>Assumptions 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005850" y="1275600"/>
            <a:ext cx="49152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buSzPts val="1300"/>
              <a:buChar char="▪"/>
            </a:pPr>
            <a:r>
              <a:rPr lang="en" sz="1300"/>
              <a:t>Assumption 1: Everyone who took the survey completed it with honesty and integrity.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buSzPts val="1300"/>
              <a:buChar char="▪"/>
            </a:pPr>
            <a:r>
              <a:rPr lang="en" sz="1300"/>
              <a:t>Assumption 2: It is possible to enhance the experience of detractors and passives to change them to promoters overtime.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ts val="1300"/>
              <a:buChar char="▪"/>
            </a:pPr>
            <a:r>
              <a:rPr lang="en" sz="1300"/>
              <a:t>Assumption 3: Analyzing four out of twelve months of data will give us enough information to provide solutions to the hotel’s business practices.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ts val="1300"/>
              <a:buChar char="▪"/>
            </a:pPr>
            <a:r>
              <a:rPr lang="en" sz="1300"/>
              <a:t>Assumption 4: It is not possible to change the human variability of people staying in a given hotel, it is only possible to change the services and amenities of a given location.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ts val="1300"/>
              <a:buChar char="▪"/>
            </a:pPr>
            <a:r>
              <a:rPr lang="en" sz="1300"/>
              <a:t>Assumption 5: The categorical variables can be objectively used by people staying for either leisure or business or can be apparent in both. </a:t>
            </a:r>
          </a:p>
          <a:p>
            <a:pPr indent="-165100" lvl="0" marL="20320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200" y="1915163"/>
            <a:ext cx="2918149" cy="194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005840" y="350520"/>
            <a:ext cx="7132320" cy="925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1651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</a:pPr>
            <a:r>
              <a:rPr lang="en"/>
              <a:t>Data Selection 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005850" y="1426475"/>
            <a:ext cx="42876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ts val="1300"/>
              <a:buChar char="▪"/>
            </a:pPr>
            <a:r>
              <a:rPr lang="en" sz="1300"/>
              <a:t>Group decided to look at survey data from 4 out of the 12 months of year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ts val="1300"/>
              <a:buChar char="▪"/>
            </a:pPr>
            <a:r>
              <a:rPr lang="en" sz="1300"/>
              <a:t>We wanted to select a month from each season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ts val="1300"/>
              <a:buChar char="▪"/>
            </a:pPr>
            <a:r>
              <a:rPr lang="en" sz="1300"/>
              <a:t>From here we determined the location and brand of Hyatt we wanted to look at 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50" y="3150475"/>
            <a:ext cx="8465415" cy="17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005840" y="350520"/>
            <a:ext cx="7132320" cy="925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1651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</a:pPr>
            <a:r>
              <a:rPr lang="en"/>
              <a:t>Location Selection: California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125" y="1444250"/>
            <a:ext cx="4732175" cy="33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946300" y="1370450"/>
            <a:ext cx="3026100" cy="3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en" sz="13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The to the right shows a total count of survey respondents in the US.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0" marL="457200" rtl="0">
              <a:spcBef>
                <a:spcPts val="0"/>
              </a:spcBef>
              <a:buClr>
                <a:schemeClr val="dk2"/>
              </a:buClr>
              <a:buSzPts val="1300"/>
              <a:buFont typeface="Corbel"/>
              <a:buChar char="▪"/>
            </a:pPr>
            <a:r>
              <a:rPr lang="en" sz="13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We decided to use california because they had the greatest response amount.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005840" y="350520"/>
            <a:ext cx="7132320" cy="925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1651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</a:pPr>
            <a:r>
              <a:rPr lang="en"/>
              <a:t>Hyatt Brand Selection: Hyatt Regency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100" y="1381150"/>
            <a:ext cx="4907400" cy="33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927550" y="1454775"/>
            <a:ext cx="27639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en" sz="13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Bar Graph shows the greatest number of respondents in the survey came from those staying in Hyatt Regencys.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005840" y="350520"/>
            <a:ext cx="7132320" cy="925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1651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C243C"/>
              </a:buClr>
              <a:buSzPts val="2600"/>
              <a:buFont typeface="Arial"/>
              <a:buNone/>
            </a:pPr>
            <a:r>
              <a:rPr lang="en"/>
              <a:t>Linear Models 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066950" y="1332175"/>
            <a:ext cx="74184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1066950" y="1403775"/>
            <a:ext cx="3795000" cy="3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en" sz="13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In simplest terms we used a data science technique that allowed us to see what Independent variables were affecting the dependent variable or (likelihood to recommend).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0" marL="457200" rtl="0">
              <a:spcBef>
                <a:spcPts val="0"/>
              </a:spcBef>
              <a:buClr>
                <a:schemeClr val="dk2"/>
              </a:buClr>
              <a:buSzPts val="1300"/>
              <a:buFont typeface="Corbel"/>
              <a:buChar char="▪"/>
            </a:pPr>
            <a:r>
              <a:rPr lang="en" sz="13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Independent Variables we looked at were intern, customer service, check-in rating, hotel condition, tranquility, staff cared.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0" marL="457200" rtl="0">
              <a:spcBef>
                <a:spcPts val="0"/>
              </a:spcBef>
              <a:buClr>
                <a:schemeClr val="dk2"/>
              </a:buClr>
              <a:buSzPts val="1300"/>
              <a:buFont typeface="Corbel"/>
              <a:buChar char="▪"/>
            </a:pPr>
            <a:r>
              <a:rPr lang="en" sz="13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Essentially, our findings saw that the following variables had a significant effect on the customer’s likelihood to recommend. 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400" y="1615975"/>
            <a:ext cx="3859400" cy="21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Banded Design Blue 16x9">
  <a:themeElements>
    <a:clrScheme name="Banded_Design_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ded Design Blue 16x9">
  <a:themeElements>
    <a:clrScheme name="Banded_Design_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