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2.wmf" ContentType="image/x-wmf"/>
  <Override PartName="/ppt/media/image1.png" ContentType="image/png"/>
  <Override PartName="/ppt/media/image8.png" ContentType="image/png"/>
  <Override PartName="/ppt/media/image2.jpeg" ContentType="image/jpeg"/>
  <Override PartName="/ppt/media/image14.wmf" ContentType="image/x-wmf"/>
  <Override PartName="/ppt/media/image3.png" ContentType="image/png"/>
  <Override PartName="/ppt/media/image9.wmf" ContentType="image/x-wmf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wmf" ContentType="image/x-wmf"/>
  <Override PartName="/ppt/media/image11.wmf" ContentType="image/x-wmf"/>
  <Override PartName="/ppt/media/image13.png" ContentType="image/png"/>
  <Override PartName="/ppt/media/image15.png" ContentType="image/png"/>
  <Override PartName="/ppt/media/image28.wmf" ContentType="image/x-wmf"/>
  <Override PartName="/ppt/media/image16.png" ContentType="image/png"/>
  <Override PartName="/ppt/media/image29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33.wmf" ContentType="image/x-wmf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30.wmf" ContentType="image/x-wmf"/>
  <Override PartName="/ppt/media/image31.wmf" ContentType="image/x-wmf"/>
  <Override PartName="/ppt/media/image32.png" ContentType="image/png"/>
  <Override PartName="/ppt/media/image3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5087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828574-F882-48A4-B709-DCB11F467AF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731520" y="1199880"/>
            <a:ext cx="5851080" cy="323964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1080" cy="377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143600" y="9119520"/>
            <a:ext cx="3168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C2A803-3835-49DF-B5A1-09D925D7A3E4}" type="slidenum">
              <a:rPr b="0" lang="en-IN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1160" cy="359928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31160" y="4561200"/>
            <a:ext cx="5852160" cy="4318920"/>
          </a:xfrm>
          <a:prstGeom prst="rect">
            <a:avLst/>
          </a:prstGeom>
        </p:spPr>
        <p:txBody>
          <a:bodyPr lIns="96480" rIns="96480" tIns="48240" bIns="48240"/>
          <a:p>
            <a:pPr marL="216000" indent="-215640">
              <a:lnSpc>
                <a:spcPct val="100000"/>
              </a:lnSpc>
              <a:spcBef>
                <a:spcPts val="360"/>
              </a:spcBef>
            </a:pPr>
            <a:r>
              <a:rPr b="0" lang="en-IN" sz="1200" spc="-1" strike="noStrike">
                <a:latin typeface="Arial"/>
              </a:rPr>
              <a:t>Initially focused on Azure and hybrid movement to/from on premises SQL Server. – This is the space the SSIS is not strong in… getting data to/from the cloud.</a:t>
            </a:r>
            <a:endParaRPr b="0" lang="en-IN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143960" y="9119160"/>
            <a:ext cx="3168360" cy="4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4EE9983B-9CAC-4AFE-B836-B8BD95A58E10}" type="slidenum"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IN" sz="2000" spc="-1" strike="noStrike">
                <a:latin typeface="Arial"/>
              </a:rPr>
              <a:t>Learning Path: https://azure.microsoft.com/en-us/documentation/articles/data-factory-introduction/</a:t>
            </a:r>
            <a:endParaRPr b="0" lang="en-IN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b="0" lang="en-IN" sz="2000" spc="-1" strike="noStrike">
                <a:latin typeface="Arial"/>
              </a:rPr>
              <a:t>Quick Example: http://azure.microsoft.com/blog/2015/04/24/azure-data-factory-update-simplified-sample-deployment/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+mn-ea"/>
              </a:rPr>
              <a:t>Machine Learning, Analytics &amp; Data Science Conference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0" y="8686800"/>
            <a:ext cx="5919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571680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latin typeface="Segoe UI"/>
                <a:ea typeface="Segoe UI"/>
              </a:rPr>
              <a:t>© 2015 Microsoft Corporation. All rights reserved. MICROSOFT MAKES NO WARRANTIES, EXPRESS, IMPLIED OR STATUTORY, AS TO THE INFORMATION IN THIS PRESENTATION.</a:t>
            </a:r>
            <a:endParaRPr b="0" lang="en-IN" sz="4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884760" y="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D20F4FC-3156-46DA-BFD4-D87487EA3DAF}" type="datetime">
              <a:rPr b="0" lang="en-IN" sz="1200" spc="-1" strike="noStrike">
                <a:solidFill>
                  <a:srgbClr val="000000"/>
                </a:solidFill>
                <a:latin typeface="Segoe UI"/>
                <a:ea typeface="+mn-ea"/>
              </a:rPr>
              <a:t>05/04/19</a:t>
            </a:fld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+mn-ea"/>
              </a:rPr>
              <a:t> </a:t>
            </a:r>
            <a:fld id="{06C1A095-7C46-4E6D-AAB9-3D3A0433BB45}" type="datetime12">
              <a:rPr b="0" lang="en-IN" sz="1200" spc="-1" strike="noStrike">
                <a:solidFill>
                  <a:srgbClr val="000000"/>
                </a:solidFill>
                <a:latin typeface="Segoe UI"/>
                <a:ea typeface="+mn-ea"/>
              </a:rPr>
              <a:t>09:53 AM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5909400" y="8685360"/>
            <a:ext cx="946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551ADE-5E79-4136-BECA-3AB6CCC9D6F3}" type="slidenum">
              <a:rPr b="0" lang="en-IN" sz="1200" spc="-1" strike="noStrike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8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8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2"/>
          <a:stretch/>
        </p:blipFill>
        <p:spPr>
          <a:xfrm rot="5400000">
            <a:off x="9394920" y="3049560"/>
            <a:ext cx="6994080" cy="89316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png"/><Relationship Id="rId7" Type="http://schemas.openxmlformats.org/officeDocument/2006/relationships/image" Target="../media/image33.wmf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png"/><Relationship Id="rId7" Type="http://schemas.openxmlformats.org/officeDocument/2006/relationships/image" Target="../media/image14.wmf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rcRect l="0" t="0" r="28010" b="0"/>
          <a:stretch/>
        </p:blipFill>
        <p:spPr>
          <a:xfrm>
            <a:off x="0" y="19800"/>
            <a:ext cx="9143280" cy="51238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475560" y="599040"/>
            <a:ext cx="8072640" cy="24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bbee"/>
                </a:solidFill>
                <a:latin typeface="Arial"/>
                <a:ea typeface="DejaVu Sans"/>
              </a:rPr>
              <a:t>Azure Data Factory</a:t>
            </a:r>
            <a:br/>
            <a:r>
              <a:rPr b="0" lang="en-IN" sz="4400" spc="-1" strike="noStrike">
                <a:solidFill>
                  <a:srgbClr val="00bbee"/>
                </a:solidFill>
                <a:latin typeface="Arial"/>
                <a:ea typeface="DejaVu Sans"/>
              </a:rPr>
              <a:t>Overview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482080" y="3935160"/>
            <a:ext cx="306108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  <a:spcAft>
                <a:spcPts val="269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Ajay Choudhary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269"/>
              </a:spcAft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Aft>
                <a:spcPts val="18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Activities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DAA2FD5E-D444-4184-AAF2-16EE74477D1F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04840" y="1150920"/>
            <a:ext cx="86274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Activities define the actions to perform on your data.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activity takes zero or more datasets as inputs and produces one or more datasets as outputs.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 activity is a unit of orchestration in Azure Data Factory. 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82" name="Table 4"/>
          <p:cNvGraphicFramePr/>
          <p:nvPr/>
        </p:nvGraphicFramePr>
        <p:xfrm>
          <a:off x="3692880" y="2790720"/>
          <a:ext cx="4878720" cy="1951920"/>
        </p:xfrm>
        <a:graphic>
          <a:graphicData uri="http://schemas.openxmlformats.org/drawingml/2006/table">
            <a:tbl>
              <a:tblPr/>
              <a:tblGrid>
                <a:gridCol w="2439360"/>
                <a:gridCol w="2439720"/>
              </a:tblGrid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Available Transformation Activities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Compute environment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Hive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HDInsight [Hadoop]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Pig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HDInsight [Hadoop]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MapReduce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HDInsight [Hadoop]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Hadoop Streaming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HDInsight [Hadoop]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 Batch Execution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Azure VM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Stored Procedure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Azure SQL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DotNet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HDInsight [Hadoop] or Azure Batch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3" name="Table 5"/>
          <p:cNvGraphicFramePr/>
          <p:nvPr/>
        </p:nvGraphicFramePr>
        <p:xfrm>
          <a:off x="628560" y="2790720"/>
          <a:ext cx="2439000" cy="2684160"/>
        </p:xfrm>
        <a:graphic>
          <a:graphicData uri="http://schemas.openxmlformats.org/drawingml/2006/table">
            <a:tbl>
              <a:tblPr/>
              <a:tblGrid>
                <a:gridCol w="2439360"/>
              </a:tblGrid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Available Data Movement Activities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Copy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 marL="91440" marR="9144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366120">
                <a:tc>
                  <a:tcPr marL="91440" marR="91440">
                    <a:noFill/>
                  </a:tcPr>
                </a:tc>
              </a:tr>
              <a:tr h="366120">
                <a:tc>
                  <a:tcPr marL="91440" marR="91440">
                    <a:noFill/>
                  </a:tcPr>
                </a:tc>
              </a:tr>
              <a:tr h="366120">
                <a:tc>
                  <a:tcPr marL="91440" marR="91440">
                    <a:noFill/>
                  </a:tcPr>
                </a:tc>
              </a:tr>
              <a:tr h="366120">
                <a:tc>
                  <a:tcPr marL="91440" marR="91440">
                    <a:noFill/>
                  </a:tcPr>
                </a:tc>
              </a:tr>
              <a:tr h="36540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Pipelines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2079A168-0A2D-4810-8AFC-D5B8A06AFD56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04840" y="1150920"/>
            <a:ext cx="86274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Pipelines are a logical grouping of Activities.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They are used to group activities into a unit that together perform a task.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Activities grouped into a single Pipeline can be deployed, scheduled, or deleted as one single unit instead of managing each individual activity independently.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 Management Gateway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38E65E4A-F878-4582-94F8-B7A55F0F9F82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04840" y="1150920"/>
            <a:ext cx="86274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Data Management Gateway allows secure access to on-premises data sources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corporate firewall changes (Gateway uses HTTP based connections)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Encrypt credentials for your on-premises data stores with your certificate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Parallel data transfer, resilient to network issues with auto retry logic.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Considerations: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single gateway instance is tied to only one Azure Data Factory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Only one instance of Data Management Gateway can be installed on a single machine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Develop and Deploy Azure Data Factories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19FCE738-70AA-442D-AB6F-D729F2F473A7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04840" y="1150920"/>
            <a:ext cx="86274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You need an Azure Subscription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ADF artifacts can be developed and deployed in 3 ways: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Using Visual Studio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 the Azure Portal editor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Via PowerShell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Let’s look at Creating Data Factory pipeline using Visual Studio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Monitoring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30CEE7B0-18E2-46B6-83A7-3DB5D405CA4B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04840" y="1150920"/>
            <a:ext cx="777204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Diagram View provides a “single pane of glass” to monitor and manage the Data Factory and its assets.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Status and State information can be viewed.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Activity runs and logging information can be viewed.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Pipelines can be suspended if an issues is found and resumed once the issue is corrected.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Logging information can be queried using PowerShell cmdlets.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592560" y="57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Demo Time!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https://github.com/adchoudhary/ADFv2Tutorial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822F6627-6C9F-4275-8C87-E3403A15C2FE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03" name="Picture 11" descr=""/>
          <p:cNvPicPr/>
          <p:nvPr/>
        </p:nvPicPr>
        <p:blipFill>
          <a:blip r:embed="rId2"/>
          <a:stretch/>
        </p:blipFill>
        <p:spPr>
          <a:xfrm>
            <a:off x="347760" y="1261800"/>
            <a:ext cx="560880" cy="556200"/>
          </a:xfrm>
          <a:prstGeom prst="rect">
            <a:avLst/>
          </a:prstGeom>
          <a:ln>
            <a:noFill/>
          </a:ln>
        </p:spPr>
      </p:pic>
      <p:pic>
        <p:nvPicPr>
          <p:cNvPr id="204" name="Picture 5" descr=""/>
          <p:cNvPicPr/>
          <p:nvPr/>
        </p:nvPicPr>
        <p:blipFill>
          <a:blip r:embed="rId3"/>
          <a:stretch/>
        </p:blipFill>
        <p:spPr>
          <a:xfrm>
            <a:off x="331920" y="2706840"/>
            <a:ext cx="603720" cy="52740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59760" y="3208680"/>
            <a:ext cx="1371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storage blob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4"/>
          <a:stretch/>
        </p:blipFill>
        <p:spPr>
          <a:xfrm>
            <a:off x="4541040" y="2676240"/>
            <a:ext cx="552960" cy="58320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3830040" y="2322000"/>
            <a:ext cx="203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Azure SQL Database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08" name="Picture 13" descr=""/>
          <p:cNvPicPr/>
          <p:nvPr/>
        </p:nvPicPr>
        <p:blipFill>
          <a:blip r:embed="rId5"/>
          <a:stretch/>
        </p:blipFill>
        <p:spPr>
          <a:xfrm>
            <a:off x="2233440" y="3968640"/>
            <a:ext cx="406800" cy="53064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2639160" y="3960360"/>
            <a:ext cx="2034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808080"/>
                </a:solidFill>
                <a:latin typeface="Segoe UI"/>
                <a:ea typeface="ＭＳ Ｐゴシック"/>
              </a:rPr>
              <a:t>SQL database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808080"/>
                </a:solidFill>
                <a:latin typeface="Segoe UI"/>
                <a:ea typeface="ＭＳ Ｐゴシック"/>
              </a:rPr>
              <a:t>(on-premises)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6"/>
          <a:stretch/>
        </p:blipFill>
        <p:spPr>
          <a:xfrm>
            <a:off x="2146680" y="2669760"/>
            <a:ext cx="593640" cy="593640"/>
          </a:xfrm>
          <a:prstGeom prst="rect">
            <a:avLst/>
          </a:prstGeom>
          <a:ln>
            <a:noFill/>
          </a:ln>
        </p:spPr>
      </p:pic>
      <p:pic>
        <p:nvPicPr>
          <p:cNvPr id="211" name="Picture 11" descr=""/>
          <p:cNvPicPr/>
          <p:nvPr/>
        </p:nvPicPr>
        <p:blipFill>
          <a:blip r:embed="rId7"/>
          <a:stretch/>
        </p:blipFill>
        <p:spPr>
          <a:xfrm>
            <a:off x="2498400" y="3451680"/>
            <a:ext cx="414720" cy="500400"/>
          </a:xfrm>
          <a:prstGeom prst="rect">
            <a:avLst/>
          </a:prstGeom>
          <a:ln>
            <a:noFill/>
          </a:ln>
        </p:spPr>
      </p:pic>
      <p:sp>
        <p:nvSpPr>
          <p:cNvPr id="212" name="CustomShape 6"/>
          <p:cNvSpPr/>
          <p:nvPr/>
        </p:nvSpPr>
        <p:spPr>
          <a:xfrm>
            <a:off x="2851200" y="3451680"/>
            <a:ext cx="1822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Data Management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Gateway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628560" y="1819080"/>
            <a:ext cx="4680" cy="8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1594080" y="2329920"/>
            <a:ext cx="1810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Azure Data Factory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 flipV="1">
            <a:off x="936720" y="2966400"/>
            <a:ext cx="12088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CustomShape 10"/>
          <p:cNvSpPr/>
          <p:nvPr/>
        </p:nvSpPr>
        <p:spPr>
          <a:xfrm>
            <a:off x="2741400" y="2967120"/>
            <a:ext cx="179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11"/>
          <p:cNvSpPr/>
          <p:nvPr/>
        </p:nvSpPr>
        <p:spPr>
          <a:xfrm>
            <a:off x="2894400" y="2975040"/>
            <a:ext cx="1489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 and transform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680400" y="1973520"/>
            <a:ext cx="884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comments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1283400" y="2991600"/>
            <a:ext cx="5889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ingest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 flipH="1">
            <a:off x="2435760" y="3264480"/>
            <a:ext cx="540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CustomShape 15"/>
          <p:cNvSpPr/>
          <p:nvPr/>
        </p:nvSpPr>
        <p:spPr>
          <a:xfrm>
            <a:off x="1967760" y="3442680"/>
            <a:ext cx="503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22" name="Picture 36" descr=""/>
          <p:cNvPicPr/>
          <p:nvPr/>
        </p:nvPicPr>
        <p:blipFill>
          <a:blip r:embed="rId8"/>
          <a:stretch/>
        </p:blipFill>
        <p:spPr>
          <a:xfrm>
            <a:off x="6588360" y="2701440"/>
            <a:ext cx="506160" cy="521640"/>
          </a:xfrm>
          <a:prstGeom prst="rect">
            <a:avLst/>
          </a:prstGeom>
          <a:ln>
            <a:noFill/>
          </a:ln>
        </p:spPr>
      </p:pic>
      <p:sp>
        <p:nvSpPr>
          <p:cNvPr id="223" name="CustomShape 16"/>
          <p:cNvSpPr/>
          <p:nvPr/>
        </p:nvSpPr>
        <p:spPr>
          <a:xfrm>
            <a:off x="5975640" y="2329920"/>
            <a:ext cx="203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Power BI Dashboard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4" name="CustomShape 17"/>
          <p:cNvSpPr/>
          <p:nvPr/>
        </p:nvSpPr>
        <p:spPr>
          <a:xfrm flipV="1">
            <a:off x="5095080" y="2961360"/>
            <a:ext cx="14922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5407560" y="2957040"/>
            <a:ext cx="9957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visualize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(just for fun)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0080" y="1296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84400" y="136440"/>
            <a:ext cx="86421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egoe UI Light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egoe UI Light"/>
              </a:rPr>
              <a:t>Ajay Choudhary |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egoe UI Light"/>
              </a:rPr>
              <a:t>‏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Segoe UI Light"/>
              </a:rPr>
              <a:t>      @adchoudhary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80000" y="1512000"/>
            <a:ext cx="7958880" cy="21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272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egoe UI Light"/>
              </a:rPr>
              <a:t>Technical Specialist, Zensar Technologies Limited</a:t>
            </a:r>
            <a:endParaRPr b="0" lang="en-IN" sz="2400" spc="-1" strike="noStrike">
              <a:latin typeface="Arial"/>
            </a:endParaRPr>
          </a:p>
          <a:p>
            <a:pPr lvl="1" marL="74268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egoe UI Light"/>
              </a:rPr>
              <a:t>Working on Assurant’s Enrolment process using Azure Service Fabric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egoe UI Light"/>
              </a:rPr>
              <a:t>Over 8 years of industry experience </a:t>
            </a:r>
            <a:endParaRPr b="0" lang="en-IN" sz="2400" spc="-1" strike="noStrike">
              <a:latin typeface="Arial"/>
            </a:endParaRPr>
          </a:p>
          <a:p>
            <a:pPr lvl="1" marL="74268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egoe UI Light"/>
              </a:rPr>
              <a:t>Software development, Training, documentation, community, program management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Segoe UI Light"/>
              </a:rPr>
              <a:t> 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Segoe UI Light"/>
                <a:ea typeface="Segoe UI Light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>
            <a:lum bright="14000"/>
          </a:blip>
          <a:srcRect l="4954" t="5555" r="4954" b="4870"/>
          <a:stretch/>
        </p:blipFill>
        <p:spPr>
          <a:xfrm>
            <a:off x="10080" y="681120"/>
            <a:ext cx="1108440" cy="1478160"/>
          </a:xfrm>
          <a:prstGeom prst="rect">
            <a:avLst/>
          </a:prstGeom>
          <a:ln>
            <a:noFill/>
          </a:ln>
        </p:spPr>
      </p:pic>
      <p:pic>
        <p:nvPicPr>
          <p:cNvPr id="128" name="Twitter" descr=""/>
          <p:cNvPicPr/>
          <p:nvPr/>
        </p:nvPicPr>
        <p:blipFill>
          <a:blip r:embed="rId3"/>
          <a:stretch/>
        </p:blipFill>
        <p:spPr>
          <a:xfrm>
            <a:off x="3276360" y="108360"/>
            <a:ext cx="539280" cy="53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720" y="1260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Agenda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84F217CB-6925-45C5-8A4B-C5478D64AE35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04840" y="1150920"/>
            <a:ext cx="777204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is Azure Data Factory? (ADF)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are we going to build today?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Azure Data Factory Artifact Overview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Monitoring and Troubleshooting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Demo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080" y="1296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What is Azure Data Factory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92893896-AA16-49AE-A8AF-96F4A8E53CE6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04840" y="1150920"/>
            <a:ext cx="85359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Azure Data Factory is a cloud-based data integration service that automates moving and transforming data.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Compose data processing, storage, and movement services to create and manage analytics pipelines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Rich, simple end-to-end pipeline monitoring and management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Initially focused on Azure and hybrid movement to/from on premises SQL Server.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What are we going to build?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43CE610C-97AF-4428-A934-C9C639A9BEDA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140" name="Picture 11" descr=""/>
          <p:cNvPicPr/>
          <p:nvPr/>
        </p:nvPicPr>
        <p:blipFill>
          <a:blip r:embed="rId2"/>
          <a:stretch/>
        </p:blipFill>
        <p:spPr>
          <a:xfrm>
            <a:off x="347760" y="1261800"/>
            <a:ext cx="560880" cy="556200"/>
          </a:xfrm>
          <a:prstGeom prst="rect">
            <a:avLst/>
          </a:prstGeom>
          <a:ln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3"/>
          <a:stretch/>
        </p:blipFill>
        <p:spPr>
          <a:xfrm>
            <a:off x="331920" y="2706840"/>
            <a:ext cx="603720" cy="52740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59760" y="3208680"/>
            <a:ext cx="1371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storage blob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4"/>
          <a:stretch/>
        </p:blipFill>
        <p:spPr>
          <a:xfrm>
            <a:off x="4541040" y="2676240"/>
            <a:ext cx="552960" cy="58320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3830040" y="2322000"/>
            <a:ext cx="203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Azure SQL Database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5" name="Picture 13" descr=""/>
          <p:cNvPicPr/>
          <p:nvPr/>
        </p:nvPicPr>
        <p:blipFill>
          <a:blip r:embed="rId5"/>
          <a:stretch/>
        </p:blipFill>
        <p:spPr>
          <a:xfrm>
            <a:off x="2233440" y="3968640"/>
            <a:ext cx="406800" cy="53064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2639160" y="3960360"/>
            <a:ext cx="2034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808080"/>
                </a:solidFill>
                <a:latin typeface="Segoe UI"/>
                <a:ea typeface="ＭＳ Ｐゴシック"/>
              </a:rPr>
              <a:t>SQL database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808080"/>
                </a:solidFill>
                <a:latin typeface="Segoe UI"/>
                <a:ea typeface="ＭＳ Ｐゴシック"/>
              </a:rPr>
              <a:t>(on-premises)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7" name="Picture 5" descr=""/>
          <p:cNvPicPr/>
          <p:nvPr/>
        </p:nvPicPr>
        <p:blipFill>
          <a:blip r:embed="rId6"/>
          <a:stretch/>
        </p:blipFill>
        <p:spPr>
          <a:xfrm>
            <a:off x="2146680" y="2669760"/>
            <a:ext cx="593640" cy="593640"/>
          </a:xfrm>
          <a:prstGeom prst="rect">
            <a:avLst/>
          </a:prstGeom>
          <a:ln>
            <a:noFill/>
          </a:ln>
        </p:spPr>
      </p:pic>
      <p:pic>
        <p:nvPicPr>
          <p:cNvPr id="148" name="Picture 11" descr=""/>
          <p:cNvPicPr/>
          <p:nvPr/>
        </p:nvPicPr>
        <p:blipFill>
          <a:blip r:embed="rId7"/>
          <a:stretch/>
        </p:blipFill>
        <p:spPr>
          <a:xfrm>
            <a:off x="2498400" y="3451680"/>
            <a:ext cx="414720" cy="500400"/>
          </a:xfrm>
          <a:prstGeom prst="rect">
            <a:avLst/>
          </a:prstGeom>
          <a:ln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851200" y="3451680"/>
            <a:ext cx="1822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Data Management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Gateway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628560" y="1819080"/>
            <a:ext cx="4680" cy="8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594080" y="2329920"/>
            <a:ext cx="1810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Azure Data Factory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 flipV="1">
            <a:off x="936720" y="2966400"/>
            <a:ext cx="120888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2741400" y="2967120"/>
            <a:ext cx="179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2894400" y="2975040"/>
            <a:ext cx="14893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 and transform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80400" y="1973520"/>
            <a:ext cx="884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comments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283400" y="2991600"/>
            <a:ext cx="5889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ingest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 flipH="1">
            <a:off x="2435760" y="3264480"/>
            <a:ext cx="540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CustomShape 15"/>
          <p:cNvSpPr/>
          <p:nvPr/>
        </p:nvSpPr>
        <p:spPr>
          <a:xfrm>
            <a:off x="1967760" y="3442680"/>
            <a:ext cx="5032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59" name="Picture 36" descr=""/>
          <p:cNvPicPr/>
          <p:nvPr/>
        </p:nvPicPr>
        <p:blipFill>
          <a:blip r:embed="rId8"/>
          <a:stretch/>
        </p:blipFill>
        <p:spPr>
          <a:xfrm>
            <a:off x="6588360" y="2701440"/>
            <a:ext cx="506160" cy="521640"/>
          </a:xfrm>
          <a:prstGeom prst="rect">
            <a:avLst/>
          </a:prstGeom>
          <a:ln>
            <a:noFill/>
          </a:ln>
        </p:spPr>
      </p:pic>
      <p:sp>
        <p:nvSpPr>
          <p:cNvPr id="160" name="CustomShape 16"/>
          <p:cNvSpPr/>
          <p:nvPr/>
        </p:nvSpPr>
        <p:spPr>
          <a:xfrm>
            <a:off x="5975640" y="2329920"/>
            <a:ext cx="2034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abec"/>
                </a:solidFill>
                <a:latin typeface="Segoe UI"/>
                <a:ea typeface="ＭＳ Ｐゴシック"/>
              </a:rPr>
              <a:t>Power BI Dashboard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17"/>
          <p:cNvSpPr/>
          <p:nvPr/>
        </p:nvSpPr>
        <p:spPr>
          <a:xfrm flipV="1">
            <a:off x="5095080" y="2961360"/>
            <a:ext cx="14922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18"/>
          <p:cNvSpPr/>
          <p:nvPr/>
        </p:nvSpPr>
        <p:spPr>
          <a:xfrm>
            <a:off x="5407560" y="2957040"/>
            <a:ext cx="9957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visualize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(just for fun)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0800" y="1368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667080" y="262080"/>
            <a:ext cx="1188504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2400" spc="-103" strike="noStrike">
                <a:solidFill>
                  <a:srgbClr val="ffffff"/>
                </a:solidFill>
                <a:latin typeface="Arial"/>
                <a:ea typeface="DejaVu Sans"/>
              </a:rPr>
              <a:t>ADF Logical Flow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2"/>
          <a:stretch/>
        </p:blipFill>
        <p:spPr>
          <a:xfrm>
            <a:off x="36000" y="1515960"/>
            <a:ext cx="9143280" cy="290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"/>
                            </p:stCondLst>
                            <p:childTnLst>
                              <p:par>
                                <p:cTn id="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"/>
                            </p:stCondLst>
                            <p:childTnLst>
                              <p:par>
                                <p:cTn id="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Azure Data Factory Artifact Overview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7ACAF0B6-757E-4631-9C0C-D65A3982A615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211320" y="1489680"/>
            <a:ext cx="8521920" cy="259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Linked Services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7290FCC4-11C6-4B23-85EB-DE74A8460DC5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04840" y="1150920"/>
            <a:ext cx="8627400" cy="31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Linked services define the information needed for ADF to connect to external resources.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Linked services are used for two purposes:</a:t>
            </a:r>
            <a:endParaRPr b="0" lang="en-IN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represent a data store including:</a:t>
            </a:r>
            <a:endParaRPr b="0" lang="en-IN" sz="1800" spc="-1" strike="noStrike">
              <a:latin typeface="Arial"/>
            </a:endParaRPr>
          </a:p>
          <a:p>
            <a:pPr lvl="2" marL="1257480" indent="-342000">
              <a:lnSpc>
                <a:spcPct val="100000"/>
              </a:lnSpc>
              <a:spcBef>
                <a:spcPts val="561"/>
              </a:spcBef>
              <a:buClr>
                <a:srgbClr val="df6421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Azure Storage, Azure SQL, Azure SQL Data Warehouse, Azure DocumentDB</a:t>
            </a:r>
            <a:endParaRPr b="0" lang="en-IN" sz="1400" spc="-1" strike="noStrike">
              <a:latin typeface="Arial"/>
            </a:endParaRPr>
          </a:p>
          <a:p>
            <a:pPr lvl="2" marL="1257480" indent="-342000">
              <a:lnSpc>
                <a:spcPct val="100000"/>
              </a:lnSpc>
              <a:spcBef>
                <a:spcPts val="561"/>
              </a:spcBef>
              <a:buClr>
                <a:srgbClr val="df6421"/>
              </a:buClr>
              <a:buFont typeface="Arial"/>
              <a:buChar char="•"/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SQL Server, Oracle, File System, DB2, MySQL, Teradata, PostgreSQL, Sybase</a:t>
            </a:r>
            <a:endParaRPr b="0" lang="en-IN" sz="14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represent a compute resource that can host the execution of an Activity. For example, the “HDInsightHiveActivity” executes on an HDInsight Hadoop cluster.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0440" y="13320"/>
            <a:ext cx="9133560" cy="9226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Datasets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10960" y="4888080"/>
            <a:ext cx="521640" cy="1555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439"/>
              </a:spcBef>
            </a:pPr>
            <a:fld id="{3AA6FA40-A1D7-46E1-96D7-753B969884C9}" type="slidenum">
              <a:rPr b="0" lang="en-IN" sz="1100" spc="-1" strike="noStrike">
                <a:solidFill>
                  <a:srgbClr val="00bbee"/>
                </a:solidFill>
                <a:latin typeface="Arial"/>
                <a:ea typeface="ＭＳ Ｐゴシック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04840" y="1150920"/>
            <a:ext cx="86274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Datasets are named references to the input or output data of an Activity. 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df6421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Datasets identify structures within different data stores including tables, files, folders, and documents.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BlueOrange.thmx</Template>
  <TotalTime>75246</TotalTime>
  <Application>LibreOffice/6.1.0.3$Windows_X86_64 LibreOffice_project/efb621ed25068d70781dc026f7e9c5187a4decd1</Application>
  <Words>870</Words>
  <Paragraphs>153</Paragraphs>
  <Company>Accenture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2006-11-08T21:21:45Z</dcterms:created>
  <dc:creator>Josh Sivey</dc:creator>
  <dc:description/>
  <dc:language>en-IN</dc:language>
  <cp:lastModifiedBy/>
  <cp:lastPrinted>2014-07-08T20:40:00Z</cp:lastPrinted>
  <dcterms:modified xsi:type="dcterms:W3CDTF">2019-04-05T09:53:33Z</dcterms:modified>
  <cp:revision>1529</cp:revision>
  <dc:subject/>
  <dc:title>AZ PASS - Azure Data Factory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Accenture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XPowerLiteLastOptimized">
    <vt:lpwstr>2039815</vt:lpwstr>
  </property>
  <property fmtid="{D5CDD505-2E9C-101B-9397-08002B2CF9AE}" pid="9" name="NXPowerLiteSettings">
    <vt:lpwstr>F7000400038000</vt:lpwstr>
  </property>
  <property fmtid="{D5CDD505-2E9C-101B-9397-08002B2CF9AE}" pid="10" name="NXPowerLiteVersion">
    <vt:lpwstr>D5.0.6</vt:lpwstr>
  </property>
  <property fmtid="{D5CDD505-2E9C-101B-9397-08002B2CF9AE}" pid="11" name="Notes">
    <vt:i4>1</vt:i4>
  </property>
  <property fmtid="{D5CDD505-2E9C-101B-9397-08002B2CF9AE}" pid="12" name="PresentationFormat">
    <vt:lpwstr>On-screen Show (16:9)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16</vt:i4>
  </property>
</Properties>
</file>