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5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84DF-CF7E-4C45-A3FF-DCB239CB681D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88FD-9E78-4C58-9B9F-09C9B96C6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91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84DF-CF7E-4C45-A3FF-DCB239CB681D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88FD-9E78-4C58-9B9F-09C9B96C6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3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84DF-CF7E-4C45-A3FF-DCB239CB681D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88FD-9E78-4C58-9B9F-09C9B96C6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16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84DF-CF7E-4C45-A3FF-DCB239CB681D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88FD-9E78-4C58-9B9F-09C9B96C6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64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84DF-CF7E-4C45-A3FF-DCB239CB681D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88FD-9E78-4C58-9B9F-09C9B96C6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79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84DF-CF7E-4C45-A3FF-DCB239CB681D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88FD-9E78-4C58-9B9F-09C9B96C6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39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84DF-CF7E-4C45-A3FF-DCB239CB681D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88FD-9E78-4C58-9B9F-09C9B96C6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4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84DF-CF7E-4C45-A3FF-DCB239CB681D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88FD-9E78-4C58-9B9F-09C9B96C6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33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84DF-CF7E-4C45-A3FF-DCB239CB681D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88FD-9E78-4C58-9B9F-09C9B96C6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71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84DF-CF7E-4C45-A3FF-DCB239CB681D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88FD-9E78-4C58-9B9F-09C9B96C6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88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84DF-CF7E-4C45-A3FF-DCB239CB681D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88FD-9E78-4C58-9B9F-09C9B96C6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39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484DF-CF7E-4C45-A3FF-DCB239CB681D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488FD-9E78-4C58-9B9F-09C9B96C6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28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060209"/>
            <a:ext cx="12356123" cy="2387600"/>
          </a:xfrm>
        </p:spPr>
        <p:txBody>
          <a:bodyPr>
            <a:normAutofit fontScale="90000"/>
          </a:bodyPr>
          <a:lstStyle/>
          <a:p>
            <a:r>
              <a:rPr lang="ru-RU" sz="4400" b="1" dirty="0" smtClean="0"/>
              <a:t>Лабораторная работа </a:t>
            </a:r>
            <a:r>
              <a:rPr lang="ru-RU" sz="4400" b="1" dirty="0"/>
              <a:t>№</a:t>
            </a:r>
            <a:r>
              <a:rPr lang="ru-RU" sz="4400" b="1" dirty="0" smtClean="0"/>
              <a:t>1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ru-RU" sz="4000" dirty="0" smtClean="0"/>
              <a:t>Установка </a:t>
            </a:r>
            <a:r>
              <a:rPr lang="ru-RU" sz="4000" dirty="0"/>
              <a:t>и конфигурация операционной системы на виртуальную машину.</a:t>
            </a:r>
            <a:br>
              <a:rPr lang="ru-RU" sz="4000" dirty="0"/>
            </a:br>
            <a:r>
              <a:rPr lang="ru-RU" sz="4400" dirty="0"/>
              <a:t/>
            </a:r>
            <a:br>
              <a:rPr lang="ru-RU" sz="4400" dirty="0"/>
            </a:br>
            <a:r>
              <a:rPr lang="ru-RU" sz="4400" dirty="0"/>
              <a:t>по дисциплине «Операционные системы»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09446" y="4248517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ru-RU" dirty="0"/>
              <a:t>Выполнил:</a:t>
            </a:r>
          </a:p>
          <a:p>
            <a:pPr algn="r"/>
            <a:r>
              <a:rPr lang="ru-RU" dirty="0"/>
              <a:t> </a:t>
            </a:r>
          </a:p>
          <a:p>
            <a:pPr algn="r"/>
            <a:r>
              <a:rPr lang="ru-RU" dirty="0"/>
              <a:t>Студент</a:t>
            </a:r>
            <a:r>
              <a:rPr lang="ru-RU" u="sng" dirty="0"/>
              <a:t>   Чванова Ангелина Дмитриевна	</a:t>
            </a:r>
            <a:endParaRPr lang="ru-RU" u="sng" dirty="0" smtClean="0"/>
          </a:p>
          <a:p>
            <a:pPr algn="r"/>
            <a:r>
              <a:rPr lang="ru-RU" dirty="0"/>
              <a:t>Студенческой </a:t>
            </a:r>
            <a:r>
              <a:rPr lang="ru-RU" dirty="0" smtClean="0"/>
              <a:t>группы</a:t>
            </a:r>
            <a:r>
              <a:rPr lang="ru-RU" u="sng" dirty="0" smtClean="0"/>
              <a:t>  НПИбд-02-21</a:t>
            </a:r>
            <a:r>
              <a:rPr lang="ru-RU" u="sng" dirty="0"/>
              <a:t>	</a:t>
            </a:r>
            <a:endParaRPr lang="ru-RU" dirty="0"/>
          </a:p>
          <a:p>
            <a:pPr algn="r"/>
            <a:r>
              <a:rPr lang="ru-RU" dirty="0"/>
              <a:t>Студенческий билет № </a:t>
            </a:r>
            <a:r>
              <a:rPr lang="ru-RU" u="sng" dirty="0"/>
              <a:t>1032212282</a:t>
            </a:r>
            <a:endParaRPr lang="ru-RU" dirty="0"/>
          </a:p>
          <a:p>
            <a:pPr algn="r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090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ходе выполнения лабораторной работы 1 были приобретены практические навыки установки операционной системы на виртуальную машину, а также минимальные необходимые настройки для дальнейшей работы сервисов. </a:t>
            </a:r>
            <a:r>
              <a:rPr lang="ru-RU" dirty="0" err="1"/>
              <a:t>Fedora</a:t>
            </a:r>
            <a:r>
              <a:rPr lang="ru-RU" dirty="0"/>
              <a:t> работает корректно, удалось найти всю необходимую информацию.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97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3415" y="116375"/>
            <a:ext cx="10515600" cy="1325563"/>
          </a:xfrm>
        </p:spPr>
        <p:txBody>
          <a:bodyPr/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3415" y="1160585"/>
            <a:ext cx="10990385" cy="539261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1. </a:t>
            </a:r>
            <a:r>
              <a:rPr lang="en-US" dirty="0" smtClean="0"/>
              <a:t>Colvin H. </a:t>
            </a:r>
            <a:r>
              <a:rPr lang="en-US" dirty="0" err="1" smtClean="0"/>
              <a:t>VirtualBox</a:t>
            </a:r>
            <a:r>
              <a:rPr lang="en-US" dirty="0" smtClean="0"/>
              <a:t>: An Ultimate Guide Book on Virtualization with </a:t>
            </a:r>
            <a:r>
              <a:rPr lang="en-US" dirty="0" err="1" smtClean="0"/>
              <a:t>VirtualBox</a:t>
            </a:r>
            <a:r>
              <a:rPr lang="en-US" dirty="0" smtClean="0"/>
              <a:t>. —</a:t>
            </a:r>
            <a:r>
              <a:rPr lang="ru-RU" dirty="0" smtClean="0"/>
              <a:t> </a:t>
            </a:r>
            <a:r>
              <a:rPr lang="en-US" dirty="0" err="1" smtClean="0"/>
              <a:t>CreateSpace</a:t>
            </a:r>
            <a:r>
              <a:rPr lang="en-US" dirty="0" smtClean="0"/>
              <a:t> Independent Publishing Platform, 2015. — 70 </a:t>
            </a:r>
            <a:r>
              <a:rPr lang="ru-RU" dirty="0" smtClean="0"/>
              <a:t>с.</a:t>
            </a:r>
          </a:p>
          <a:p>
            <a:pPr marL="0" indent="0">
              <a:buNone/>
            </a:pPr>
            <a:r>
              <a:rPr lang="ru-RU" dirty="0" smtClean="0"/>
              <a:t>2. </a:t>
            </a:r>
            <a:r>
              <a:rPr lang="en-US" dirty="0" smtClean="0"/>
              <a:t>Dash P. Getting Started with Oracle VM </a:t>
            </a:r>
            <a:r>
              <a:rPr lang="en-US" dirty="0" err="1" smtClean="0"/>
              <a:t>VirtualBox</a:t>
            </a:r>
            <a:r>
              <a:rPr lang="en-US" dirty="0" smtClean="0"/>
              <a:t>. — </a:t>
            </a:r>
            <a:r>
              <a:rPr lang="en-US" dirty="0" err="1" smtClean="0"/>
              <a:t>Packt</a:t>
            </a:r>
            <a:r>
              <a:rPr lang="en-US" dirty="0" smtClean="0"/>
              <a:t> Publishing Ltd, 2013. — 86 </a:t>
            </a:r>
            <a:r>
              <a:rPr lang="ru-RU" dirty="0" smtClean="0"/>
              <a:t>с.</a:t>
            </a:r>
          </a:p>
          <a:p>
            <a:pPr marL="0" indent="0">
              <a:buNone/>
            </a:pPr>
            <a:r>
              <a:rPr lang="ru-RU" dirty="0" smtClean="0"/>
              <a:t>3. </a:t>
            </a:r>
            <a:r>
              <a:rPr lang="en-US" dirty="0" smtClean="0"/>
              <a:t>GNU Bash Manual. — 2016. — URL: https://www.gnu.org/software/bash/manual/.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Newham</a:t>
            </a:r>
            <a:r>
              <a:rPr lang="en-US" dirty="0" smtClean="0"/>
              <a:t> C. Learning the bash Shell: Unix Shell Programming. — O’Reilly Media, 2005. —354 </a:t>
            </a:r>
            <a:r>
              <a:rPr lang="ru-RU" dirty="0" smtClean="0"/>
              <a:t>с. — (</a:t>
            </a:r>
            <a:r>
              <a:rPr lang="en-US" dirty="0" smtClean="0"/>
              <a:t>In a Nutshell).</a:t>
            </a:r>
          </a:p>
          <a:p>
            <a:pPr marL="0" indent="0">
              <a:buNone/>
            </a:pPr>
            <a:r>
              <a:rPr lang="en-US" dirty="0" smtClean="0"/>
              <a:t>5. Robbins A. Bash Pocket Reference. — O’Reilly Media, 2016. — 156 </a:t>
            </a:r>
            <a:r>
              <a:rPr lang="ru-RU" dirty="0" smtClean="0"/>
              <a:t>с.</a:t>
            </a:r>
          </a:p>
          <a:p>
            <a:pPr marL="0" indent="0">
              <a:buNone/>
            </a:pPr>
            <a:r>
              <a:rPr lang="ru-RU" dirty="0" smtClean="0"/>
              <a:t>6. </a:t>
            </a:r>
            <a:r>
              <a:rPr lang="en-US" dirty="0" smtClean="0"/>
              <a:t>Unix </a:t>
            </a:r>
            <a:r>
              <a:rPr lang="ru-RU" dirty="0" smtClean="0"/>
              <a:t>и </a:t>
            </a:r>
            <a:r>
              <a:rPr lang="en-US" dirty="0" smtClean="0"/>
              <a:t>Linux: </a:t>
            </a:r>
            <a:r>
              <a:rPr lang="ru-RU" dirty="0" smtClean="0"/>
              <a:t>руководство системного администратора / Э. </a:t>
            </a:r>
            <a:r>
              <a:rPr lang="ru-RU" dirty="0" err="1" smtClean="0"/>
              <a:t>Немет</a:t>
            </a:r>
            <a:r>
              <a:rPr lang="ru-RU" dirty="0" smtClean="0"/>
              <a:t> [и др.]. — 4-е изд. —Вильямс, 2014. — 1312 с.</a:t>
            </a:r>
          </a:p>
          <a:p>
            <a:pPr marL="0" indent="0">
              <a:buNone/>
            </a:pPr>
            <a:r>
              <a:rPr lang="ru-RU" dirty="0" smtClean="0"/>
              <a:t>7. </a:t>
            </a:r>
            <a:r>
              <a:rPr lang="en-US" dirty="0" err="1" smtClean="0"/>
              <a:t>Vugt</a:t>
            </a:r>
            <a:r>
              <a:rPr lang="en-US" dirty="0" smtClean="0"/>
              <a:t> S. van. Red Hat RHCSA/RHCE 7 cert guide : Red Hat Enterprise Linux 7 (EX200 and</a:t>
            </a:r>
          </a:p>
          <a:p>
            <a:pPr marL="0" indent="0">
              <a:buNone/>
            </a:pPr>
            <a:r>
              <a:rPr lang="en-US" dirty="0" smtClean="0"/>
              <a:t>EX300). — Pearson IT Certification, 2016. — 1008 </a:t>
            </a:r>
            <a:r>
              <a:rPr lang="ru-RU" dirty="0" smtClean="0"/>
              <a:t>с. — (</a:t>
            </a:r>
            <a:r>
              <a:rPr lang="en-US" dirty="0" smtClean="0"/>
              <a:t>Certification Guide).</a:t>
            </a:r>
          </a:p>
          <a:p>
            <a:pPr marL="0" indent="0">
              <a:buNone/>
            </a:pPr>
            <a:r>
              <a:rPr lang="en-US" dirty="0" smtClean="0"/>
              <a:t>8. </a:t>
            </a:r>
            <a:r>
              <a:rPr lang="en-US" dirty="0" err="1" smtClean="0"/>
              <a:t>Zarrelli</a:t>
            </a:r>
            <a:r>
              <a:rPr lang="en-US" dirty="0" smtClean="0"/>
              <a:t> G. Mastering Bash. — </a:t>
            </a:r>
            <a:r>
              <a:rPr lang="en-US" dirty="0" err="1" smtClean="0"/>
              <a:t>Packt</a:t>
            </a:r>
            <a:r>
              <a:rPr lang="en-US" dirty="0" smtClean="0"/>
              <a:t> Publishing, 2017. — 502 </a:t>
            </a:r>
            <a:r>
              <a:rPr lang="ru-RU" dirty="0" smtClean="0"/>
              <a:t>с.</a:t>
            </a:r>
          </a:p>
          <a:p>
            <a:pPr marL="0" indent="0">
              <a:buNone/>
            </a:pPr>
            <a:r>
              <a:rPr lang="ru-RU" dirty="0" smtClean="0"/>
              <a:t>9. Колисниченко Д. Н. Самоучитель системного администратора </a:t>
            </a:r>
            <a:r>
              <a:rPr lang="en-US" dirty="0" smtClean="0"/>
              <a:t>Linux. — </a:t>
            </a:r>
            <a:r>
              <a:rPr lang="ru-RU" dirty="0" smtClean="0"/>
              <a:t>СПб. : </a:t>
            </a:r>
            <a:r>
              <a:rPr lang="ru-RU" dirty="0" err="1" smtClean="0"/>
              <a:t>БХВПетербург</a:t>
            </a:r>
            <a:r>
              <a:rPr lang="ru-RU" dirty="0" smtClean="0"/>
              <a:t>, 2011. — 544 с. — (Системный администратор).</a:t>
            </a:r>
          </a:p>
          <a:p>
            <a:pPr marL="0" indent="0">
              <a:buNone/>
            </a:pPr>
            <a:r>
              <a:rPr lang="ru-RU" dirty="0" smtClean="0"/>
              <a:t>10. Купер М. Искусство программирования на языке сценариев командной оболочки. — 2004. — </a:t>
            </a:r>
            <a:r>
              <a:rPr lang="en-US" dirty="0" smtClean="0"/>
              <a:t>URL: https://www.opennet.ru/docs/RUS/bash_scripting_guide/.</a:t>
            </a:r>
          </a:p>
          <a:p>
            <a:pPr marL="0" indent="0">
              <a:buNone/>
            </a:pPr>
            <a:r>
              <a:rPr lang="en-US" dirty="0" smtClean="0"/>
              <a:t>20 </a:t>
            </a:r>
            <a:r>
              <a:rPr lang="ru-RU" dirty="0" smtClean="0"/>
              <a:t>Лабораторная работа № 1. Установка и конфигурация операционной системы …</a:t>
            </a:r>
          </a:p>
          <a:p>
            <a:pPr marL="0" indent="0">
              <a:buNone/>
            </a:pPr>
            <a:r>
              <a:rPr lang="ru-RU" dirty="0" smtClean="0"/>
              <a:t>11. </a:t>
            </a:r>
            <a:r>
              <a:rPr lang="ru-RU" dirty="0" err="1" smtClean="0"/>
              <a:t>Робачевский</a:t>
            </a:r>
            <a:r>
              <a:rPr lang="ru-RU" dirty="0" smtClean="0"/>
              <a:t> А., </a:t>
            </a:r>
            <a:r>
              <a:rPr lang="ru-RU" dirty="0" err="1" smtClean="0"/>
              <a:t>Немнюгин</a:t>
            </a:r>
            <a:r>
              <a:rPr lang="ru-RU" dirty="0" smtClean="0"/>
              <a:t> С., </a:t>
            </a:r>
            <a:r>
              <a:rPr lang="ru-RU" dirty="0" err="1" smtClean="0"/>
              <a:t>Стесик</a:t>
            </a:r>
            <a:r>
              <a:rPr lang="ru-RU" dirty="0" smtClean="0"/>
              <a:t> О. Операционная система </a:t>
            </a:r>
            <a:r>
              <a:rPr lang="en-US" dirty="0" smtClean="0"/>
              <a:t>UNIX. — 2-</a:t>
            </a:r>
            <a:r>
              <a:rPr lang="ru-RU" dirty="0" smtClean="0"/>
              <a:t>е изд. —БХВ-Петербург, 2010. — 656 с.</a:t>
            </a:r>
          </a:p>
          <a:p>
            <a:pPr marL="0" indent="0">
              <a:buNone/>
            </a:pPr>
            <a:r>
              <a:rPr lang="ru-RU" dirty="0" smtClean="0"/>
              <a:t>12. </a:t>
            </a:r>
            <a:r>
              <a:rPr lang="ru-RU" dirty="0" err="1" smtClean="0"/>
              <a:t>Таненбаум</a:t>
            </a:r>
            <a:r>
              <a:rPr lang="ru-RU" dirty="0" smtClean="0"/>
              <a:t> Э., Бос Х. Современные операционные системы. — 4-е изд. — СПб. : Питер,</a:t>
            </a:r>
          </a:p>
          <a:p>
            <a:pPr marL="0" indent="0">
              <a:buNone/>
            </a:pPr>
            <a:r>
              <a:rPr lang="ru-RU" dirty="0" smtClean="0"/>
              <a:t>2015. — 1120 с. — (Классика </a:t>
            </a:r>
            <a:r>
              <a:rPr lang="en-US" dirty="0" smtClean="0"/>
              <a:t>Computer Science).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294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9751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приобретение </a:t>
            </a:r>
            <a:r>
              <a:rPr lang="ru-RU" dirty="0"/>
              <a:t>практических навыков установки операционной системы на виртуальную машину, настройки минимально необходимых для дальнейшей работы сервисов.</a:t>
            </a:r>
          </a:p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31317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Оборудование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приобретение практических навыков установки операционной системы на виртуальную машину, настройки минимально необходимых для дальнейшей работы сервисов.</a:t>
            </a:r>
          </a:p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434608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 smtClean="0"/>
              <a:t>Fedora</a:t>
            </a:r>
            <a:endParaRPr lang="ru-RU" dirty="0" smtClean="0"/>
          </a:p>
          <a:p>
            <a:r>
              <a:rPr lang="ru-RU" dirty="0" err="1"/>
              <a:t>VirtualBox</a:t>
            </a:r>
            <a:r>
              <a:rPr lang="ru-RU" dirty="0" smtClean="0"/>
              <a:t>.</a:t>
            </a:r>
          </a:p>
          <a:p>
            <a:r>
              <a:rPr lang="en-US" dirty="0" smtClean="0"/>
              <a:t>https://esystem.rudn.ru/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030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  <a:r>
              <a:rPr lang="en-US" dirty="0"/>
              <a:t>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ru-RU" dirty="0"/>
              <a:t>Создание виртуальной машины в </a:t>
            </a:r>
            <a:r>
              <a:rPr lang="ru-RU" dirty="0" err="1"/>
              <a:t>VirtualBox</a:t>
            </a:r>
            <a:r>
              <a:rPr lang="ru-RU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6154" y="1172307"/>
            <a:ext cx="1101969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8" name="Рисунок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2"/>
          <a:stretch/>
        </p:blipFill>
        <p:spPr bwMode="auto">
          <a:xfrm>
            <a:off x="586155" y="2297723"/>
            <a:ext cx="3948776" cy="311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154" y="5484056"/>
            <a:ext cx="110196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Рис.1.1 Окно «Имя машины и тип ОС»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551035" y="2209044"/>
            <a:ext cx="1120472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31" name="Рисунок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035" y="2666244"/>
            <a:ext cx="5419995" cy="268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551035" y="5423830"/>
            <a:ext cx="112047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Рис.1.2 Окно «Характеристик виртуальной машины»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53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 smtClean="0"/>
              <a:t>2. Настройка </a:t>
            </a:r>
            <a:r>
              <a:rPr lang="ru-RU" dirty="0"/>
              <a:t>виртуальной машины в </a:t>
            </a:r>
            <a:r>
              <a:rPr lang="ru-RU" dirty="0" err="1"/>
              <a:t>VirtualBox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2573905"/>
            <a:ext cx="508555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Настройка общего буфера обмена и функции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Drag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'n'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Drop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Рисунок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94892"/>
            <a:ext cx="2270125" cy="131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440616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Рис.2.1 Окно «Настройки машины»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665517" y="21167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5" name="Рисунок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517" y="2573905"/>
            <a:ext cx="4183063" cy="343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665517" y="60108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Рис.2.2 Окно «Выбора носителя»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64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21334"/>
            <a:ext cx="10515600" cy="1325563"/>
          </a:xfrm>
        </p:spPr>
        <p:txBody>
          <a:bodyPr/>
          <a:lstStyle/>
          <a:p>
            <a:r>
              <a:rPr lang="ru-RU" dirty="0" smtClean="0"/>
              <a:t>Ход работы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6897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r>
              <a:rPr lang="ru-RU" dirty="0" smtClean="0"/>
              <a:t>3. Установка </a:t>
            </a:r>
            <a:r>
              <a:rPr lang="ru-RU" dirty="0" err="1"/>
              <a:t>Fedora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194603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3" name="Рисунок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15" y="2049462"/>
            <a:ext cx="4975225" cy="416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92015" y="631373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Рис.3.1 Приветственное окно «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Welcome to Fedora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»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29046" y="15051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6" name="Рисунок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538" y="2196161"/>
            <a:ext cx="4373563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346125" y="6132003"/>
            <a:ext cx="30083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Рис.3.2 Окно «Место установки»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579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4.Установка пользователя в </a:t>
            </a:r>
            <a:r>
              <a:rPr lang="ru-RU" dirty="0" err="1"/>
              <a:t>Fedora</a:t>
            </a:r>
            <a:endParaRPr lang="ru-RU" dirty="0"/>
          </a:p>
          <a:p>
            <a:endParaRPr lang="ru-RU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55077" y="25439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100" name="Рисунок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54" y="3041743"/>
            <a:ext cx="4868863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2146" y="5196925"/>
            <a:ext cx="33370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Рис.4.1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Изъятие оптического привода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78263" y="1461864"/>
            <a:ext cx="10170720" cy="330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103" name="Рисунок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9" y="2953343"/>
            <a:ext cx="3350357" cy="255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689868" y="5803900"/>
            <a:ext cx="101707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Рис.4.2 Окно конфигурации пользователей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8708971" y="1537781"/>
            <a:ext cx="8754439" cy="28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106" name="Рисунок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416" y="2544269"/>
            <a:ext cx="3534833" cy="285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7814780" y="5955193"/>
            <a:ext cx="87544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 4.2.2 Установка пароля для пользователя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3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Выполненное </a:t>
            </a:r>
            <a:r>
              <a:rPr lang="ru-RU" dirty="0" smtClean="0"/>
              <a:t>задание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1552571"/>
            <a:ext cx="9263450" cy="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121" name="Рисунок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602523"/>
            <a:ext cx="4002050" cy="288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5606414"/>
            <a:ext cx="92634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 5.1 вывод команды dmesg | less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83875" y="13517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Версия ядра </a:t>
            </a:r>
            <a:r>
              <a:rPr kumimoji="0" lang="en-US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Linux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</a:t>
            </a:r>
            <a:r>
              <a:rPr kumimoji="0" lang="en-US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Linux version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). (рис 5.2)</a:t>
            </a:r>
            <a:endParaRPr kumimoji="0" lang="ru-RU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4" name="Рисунок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875" y="1808992"/>
            <a:ext cx="5013325" cy="136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83875" y="31726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Рис.5.2 вывод версии ядра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883875" y="40552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Частота</a:t>
            </a:r>
            <a:r>
              <a:rPr kumimoji="0" lang="en-US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процессора</a:t>
            </a:r>
            <a:r>
              <a:rPr kumimoji="0" lang="en-US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(Detected Mhz processor).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(рис 5.3)</a:t>
            </a:r>
            <a:endParaRPr kumimoji="0" lang="ru-RU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7" name="Рисунок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875" y="4512491"/>
            <a:ext cx="49149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883875" y="54268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Рис.5.3 вывод частоты процессора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800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15289"/>
            <a:ext cx="10515600" cy="1325563"/>
          </a:xfrm>
        </p:spPr>
        <p:txBody>
          <a:bodyPr/>
          <a:lstStyle/>
          <a:p>
            <a:r>
              <a:rPr lang="ru-RU" dirty="0" smtClean="0"/>
              <a:t>Выполненное задание</a:t>
            </a:r>
            <a:endParaRPr lang="ru-RU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5689" y="20892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Модель процессора (CPU0). (рис 5.4)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Рисунок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89" y="2475368"/>
            <a:ext cx="496887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8330" y="320320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Рис.5.4 вывод модели процессора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53" name="Рисунок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39" y="4644548"/>
            <a:ext cx="4899025" cy="134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Рисунок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328" y="1722571"/>
            <a:ext cx="4922838" cy="193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Рисунок 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689" y="4485397"/>
            <a:ext cx="5768975" cy="185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-71336" y="40029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Объем доступной оперативной памяти 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Memory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available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). (рис 5.5.1-5.5.3)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07963" y="62841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Рис.5.5.1 вывод объема памяти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6832144" y="38863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Рис.5.5.2 вывод объема памяти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6351689" y="6400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Рис.5.5.3 вывод объема памяти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6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Выполненное задание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92369" y="19108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Тип обнаруженного гипервизора (Hypervisor detected). (рис 5.6)</a:t>
            </a:r>
            <a:endParaRPr kumimoji="0" lang="ru-RU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69" name="Рисунок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69" y="2368061"/>
            <a:ext cx="5197475" cy="55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92369" y="29236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Рис.5.6 вывод типа гипервизора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92369" y="37044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Тип файловой системы корневого раздела. (рис 5.7)</a:t>
            </a:r>
            <a:endParaRPr kumimoji="0" lang="ru-RU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2" name="Рисунок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69" y="4161692"/>
            <a:ext cx="5761038" cy="140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2369" y="55634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Рис.5.7 типа файловой системы корневого раздела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253407" y="184552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Последовательность монтирования файловых систем</a:t>
            </a:r>
            <a:endParaRPr kumimoji="0" lang="ru-RU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5" name="Рисунок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407" y="2302729"/>
            <a:ext cx="5761038" cy="1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253407" y="33996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Рис.5.8 последовательности монтирования систем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4588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646</Words>
  <Application>Microsoft Office PowerPoint</Application>
  <PresentationFormat>Широкоэкранный</PresentationFormat>
  <Paragraphs>69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Лабораторная работа №1 Установка и конфигурация операционной системы на виртуальную машину.  по дисциплине «Операционные системы» </vt:lpstr>
      <vt:lpstr>ЦЕЛЬ:</vt:lpstr>
      <vt:lpstr>Ход работы: </vt:lpstr>
      <vt:lpstr>Ход работы:</vt:lpstr>
      <vt:lpstr>Ход работы:</vt:lpstr>
      <vt:lpstr>Ход работы:</vt:lpstr>
      <vt:lpstr>Выполненное задание </vt:lpstr>
      <vt:lpstr>Выполненное задание</vt:lpstr>
      <vt:lpstr>Выполненное задание</vt:lpstr>
      <vt:lpstr>Вывод:</vt:lpstr>
      <vt:lpstr>Список литературы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 Установка и конфигурация операционной системы на виртуальную машину.  по дисциплине «Операционные системы» </dc:title>
  <dc:creator>Пользователь Windows</dc:creator>
  <cp:lastModifiedBy>Пользователь Windows</cp:lastModifiedBy>
  <cp:revision>3</cp:revision>
  <dcterms:created xsi:type="dcterms:W3CDTF">2022-04-21T10:45:04Z</dcterms:created>
  <dcterms:modified xsi:type="dcterms:W3CDTF">2022-04-21T11:07:20Z</dcterms:modified>
</cp:coreProperties>
</file>