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7559675" cy="10691813"/>
  <p:notesSz cx="6858000" cy="9144000"/>
  <p:defaultTextStyle>
    <a:defPPr>
      <a:defRPr lang="en-US"/>
    </a:defPPr>
    <a:lvl1pPr marL="0" algn="l" defTabSz="995507" rtl="0" eaLnBrk="1" latinLnBrk="0" hangingPunct="1">
      <a:defRPr sz="1960" kern="1200">
        <a:solidFill>
          <a:schemeClr val="tx1"/>
        </a:solidFill>
        <a:latin typeface="+mn-lt"/>
        <a:ea typeface="+mn-ea"/>
        <a:cs typeface="+mn-cs"/>
      </a:defRPr>
    </a:lvl1pPr>
    <a:lvl2pPr marL="497754" algn="l" defTabSz="995507" rtl="0" eaLnBrk="1" latinLnBrk="0" hangingPunct="1">
      <a:defRPr sz="1960" kern="1200">
        <a:solidFill>
          <a:schemeClr val="tx1"/>
        </a:solidFill>
        <a:latin typeface="+mn-lt"/>
        <a:ea typeface="+mn-ea"/>
        <a:cs typeface="+mn-cs"/>
      </a:defRPr>
    </a:lvl2pPr>
    <a:lvl3pPr marL="995507" algn="l" defTabSz="995507" rtl="0" eaLnBrk="1" latinLnBrk="0" hangingPunct="1">
      <a:defRPr sz="1960" kern="1200">
        <a:solidFill>
          <a:schemeClr val="tx1"/>
        </a:solidFill>
        <a:latin typeface="+mn-lt"/>
        <a:ea typeface="+mn-ea"/>
        <a:cs typeface="+mn-cs"/>
      </a:defRPr>
    </a:lvl3pPr>
    <a:lvl4pPr marL="1493261" algn="l" defTabSz="995507" rtl="0" eaLnBrk="1" latinLnBrk="0" hangingPunct="1">
      <a:defRPr sz="1960" kern="1200">
        <a:solidFill>
          <a:schemeClr val="tx1"/>
        </a:solidFill>
        <a:latin typeface="+mn-lt"/>
        <a:ea typeface="+mn-ea"/>
        <a:cs typeface="+mn-cs"/>
      </a:defRPr>
    </a:lvl4pPr>
    <a:lvl5pPr marL="1991015" algn="l" defTabSz="995507" rtl="0" eaLnBrk="1" latinLnBrk="0" hangingPunct="1">
      <a:defRPr sz="1960" kern="1200">
        <a:solidFill>
          <a:schemeClr val="tx1"/>
        </a:solidFill>
        <a:latin typeface="+mn-lt"/>
        <a:ea typeface="+mn-ea"/>
        <a:cs typeface="+mn-cs"/>
      </a:defRPr>
    </a:lvl5pPr>
    <a:lvl6pPr marL="2488768" algn="l" defTabSz="995507" rtl="0" eaLnBrk="1" latinLnBrk="0" hangingPunct="1">
      <a:defRPr sz="1960" kern="1200">
        <a:solidFill>
          <a:schemeClr val="tx1"/>
        </a:solidFill>
        <a:latin typeface="+mn-lt"/>
        <a:ea typeface="+mn-ea"/>
        <a:cs typeface="+mn-cs"/>
      </a:defRPr>
    </a:lvl6pPr>
    <a:lvl7pPr marL="2986522" algn="l" defTabSz="995507" rtl="0" eaLnBrk="1" latinLnBrk="0" hangingPunct="1">
      <a:defRPr sz="1960" kern="1200">
        <a:solidFill>
          <a:schemeClr val="tx1"/>
        </a:solidFill>
        <a:latin typeface="+mn-lt"/>
        <a:ea typeface="+mn-ea"/>
        <a:cs typeface="+mn-cs"/>
      </a:defRPr>
    </a:lvl7pPr>
    <a:lvl8pPr marL="3484275" algn="l" defTabSz="995507" rtl="0" eaLnBrk="1" latinLnBrk="0" hangingPunct="1">
      <a:defRPr sz="1960" kern="1200">
        <a:solidFill>
          <a:schemeClr val="tx1"/>
        </a:solidFill>
        <a:latin typeface="+mn-lt"/>
        <a:ea typeface="+mn-ea"/>
        <a:cs typeface="+mn-cs"/>
      </a:defRPr>
    </a:lvl8pPr>
    <a:lvl9pPr marL="3982029" algn="l" defTabSz="995507" rtl="0" eaLnBrk="1" latinLnBrk="0" hangingPunct="1">
      <a:defRPr sz="196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3500"/>
    <a:srgbClr val="362900"/>
    <a:srgbClr val="F2C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542" autoAdjust="0"/>
    <p:restoredTop sz="94660"/>
  </p:normalViewPr>
  <p:slideViewPr>
    <p:cSldViewPr snapToGrid="0">
      <p:cViewPr varScale="1">
        <p:scale>
          <a:sx n="77" d="100"/>
          <a:sy n="77" d="100"/>
        </p:scale>
        <p:origin x="28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F3C089-F55F-41AF-8B54-6C1C302625B0}" type="datetimeFigureOut">
              <a:rPr lang="en-PH" smtClean="0"/>
              <a:t>12/12/2022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0246E8-6EDF-4740-A476-9E424BD6D664}" type="slidenum">
              <a:rPr lang="en-PH" smtClean="0"/>
              <a:t>‹#›</a:t>
            </a:fld>
            <a:endParaRPr lang="en-PH"/>
          </a:p>
        </p:txBody>
      </p:sp>
    </p:spTree>
    <p:extLst>
      <p:ext uri="{BB962C8B-B14F-4D97-AF65-F5344CB8AC3E}">
        <p14:creationId xmlns:p14="http://schemas.microsoft.com/office/powerpoint/2010/main" val="413644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3C089-F55F-41AF-8B54-6C1C302625B0}" type="datetimeFigureOut">
              <a:rPr lang="en-PH" smtClean="0"/>
              <a:t>12/12/2022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0246E8-6EDF-4740-A476-9E424BD6D664}" type="slidenum">
              <a:rPr lang="en-PH" smtClean="0"/>
              <a:t>‹#›</a:t>
            </a:fld>
            <a:endParaRPr lang="en-PH"/>
          </a:p>
        </p:txBody>
      </p:sp>
    </p:spTree>
    <p:extLst>
      <p:ext uri="{BB962C8B-B14F-4D97-AF65-F5344CB8AC3E}">
        <p14:creationId xmlns:p14="http://schemas.microsoft.com/office/powerpoint/2010/main" val="3018477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3C089-F55F-41AF-8B54-6C1C302625B0}" type="datetimeFigureOut">
              <a:rPr lang="en-PH" smtClean="0"/>
              <a:t>12/12/2022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0246E8-6EDF-4740-A476-9E424BD6D664}" type="slidenum">
              <a:rPr lang="en-PH" smtClean="0"/>
              <a:t>‹#›</a:t>
            </a:fld>
            <a:endParaRPr lang="en-PH"/>
          </a:p>
        </p:txBody>
      </p:sp>
    </p:spTree>
    <p:extLst>
      <p:ext uri="{BB962C8B-B14F-4D97-AF65-F5344CB8AC3E}">
        <p14:creationId xmlns:p14="http://schemas.microsoft.com/office/powerpoint/2010/main" val="224103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3C089-F55F-41AF-8B54-6C1C302625B0}" type="datetimeFigureOut">
              <a:rPr lang="en-PH" smtClean="0"/>
              <a:t>12/12/2022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0246E8-6EDF-4740-A476-9E424BD6D664}" type="slidenum">
              <a:rPr lang="en-PH" smtClean="0"/>
              <a:t>‹#›</a:t>
            </a:fld>
            <a:endParaRPr lang="en-PH"/>
          </a:p>
        </p:txBody>
      </p:sp>
    </p:spTree>
    <p:extLst>
      <p:ext uri="{BB962C8B-B14F-4D97-AF65-F5344CB8AC3E}">
        <p14:creationId xmlns:p14="http://schemas.microsoft.com/office/powerpoint/2010/main" val="1748138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F3C089-F55F-41AF-8B54-6C1C302625B0}" type="datetimeFigureOut">
              <a:rPr lang="en-PH" smtClean="0"/>
              <a:t>12/12/2022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D0246E8-6EDF-4740-A476-9E424BD6D664}" type="slidenum">
              <a:rPr lang="en-PH" smtClean="0"/>
              <a:t>‹#›</a:t>
            </a:fld>
            <a:endParaRPr lang="en-PH"/>
          </a:p>
        </p:txBody>
      </p:sp>
    </p:spTree>
    <p:extLst>
      <p:ext uri="{BB962C8B-B14F-4D97-AF65-F5344CB8AC3E}">
        <p14:creationId xmlns:p14="http://schemas.microsoft.com/office/powerpoint/2010/main" val="3558246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F3C089-F55F-41AF-8B54-6C1C302625B0}" type="datetimeFigureOut">
              <a:rPr lang="en-PH" smtClean="0"/>
              <a:t>12/12/2022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D0246E8-6EDF-4740-A476-9E424BD6D664}" type="slidenum">
              <a:rPr lang="en-PH" smtClean="0"/>
              <a:t>‹#›</a:t>
            </a:fld>
            <a:endParaRPr lang="en-PH"/>
          </a:p>
        </p:txBody>
      </p:sp>
    </p:spTree>
    <p:extLst>
      <p:ext uri="{BB962C8B-B14F-4D97-AF65-F5344CB8AC3E}">
        <p14:creationId xmlns:p14="http://schemas.microsoft.com/office/powerpoint/2010/main" val="389443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F3C089-F55F-41AF-8B54-6C1C302625B0}" type="datetimeFigureOut">
              <a:rPr lang="en-PH" smtClean="0"/>
              <a:t>12/12/2022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FD0246E8-6EDF-4740-A476-9E424BD6D664}" type="slidenum">
              <a:rPr lang="en-PH" smtClean="0"/>
              <a:t>‹#›</a:t>
            </a:fld>
            <a:endParaRPr lang="en-PH"/>
          </a:p>
        </p:txBody>
      </p:sp>
    </p:spTree>
    <p:extLst>
      <p:ext uri="{BB962C8B-B14F-4D97-AF65-F5344CB8AC3E}">
        <p14:creationId xmlns:p14="http://schemas.microsoft.com/office/powerpoint/2010/main" val="271602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F3C089-F55F-41AF-8B54-6C1C302625B0}" type="datetimeFigureOut">
              <a:rPr lang="en-PH" smtClean="0"/>
              <a:t>12/12/2022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FD0246E8-6EDF-4740-A476-9E424BD6D664}" type="slidenum">
              <a:rPr lang="en-PH" smtClean="0"/>
              <a:t>‹#›</a:t>
            </a:fld>
            <a:endParaRPr lang="en-PH"/>
          </a:p>
        </p:txBody>
      </p:sp>
    </p:spTree>
    <p:extLst>
      <p:ext uri="{BB962C8B-B14F-4D97-AF65-F5344CB8AC3E}">
        <p14:creationId xmlns:p14="http://schemas.microsoft.com/office/powerpoint/2010/main" val="4244898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3C089-F55F-41AF-8B54-6C1C302625B0}" type="datetimeFigureOut">
              <a:rPr lang="en-PH" smtClean="0"/>
              <a:t>12/12/2022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FD0246E8-6EDF-4740-A476-9E424BD6D664}" type="slidenum">
              <a:rPr lang="en-PH" smtClean="0"/>
              <a:t>‹#›</a:t>
            </a:fld>
            <a:endParaRPr lang="en-PH"/>
          </a:p>
        </p:txBody>
      </p:sp>
    </p:spTree>
    <p:extLst>
      <p:ext uri="{BB962C8B-B14F-4D97-AF65-F5344CB8AC3E}">
        <p14:creationId xmlns:p14="http://schemas.microsoft.com/office/powerpoint/2010/main" val="860572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3CF3C089-F55F-41AF-8B54-6C1C302625B0}" type="datetimeFigureOut">
              <a:rPr lang="en-PH" smtClean="0"/>
              <a:t>12/12/2022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D0246E8-6EDF-4740-A476-9E424BD6D664}" type="slidenum">
              <a:rPr lang="en-PH" smtClean="0"/>
              <a:t>‹#›</a:t>
            </a:fld>
            <a:endParaRPr lang="en-PH"/>
          </a:p>
        </p:txBody>
      </p:sp>
    </p:spTree>
    <p:extLst>
      <p:ext uri="{BB962C8B-B14F-4D97-AF65-F5344CB8AC3E}">
        <p14:creationId xmlns:p14="http://schemas.microsoft.com/office/powerpoint/2010/main" val="3315633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3CF3C089-F55F-41AF-8B54-6C1C302625B0}" type="datetimeFigureOut">
              <a:rPr lang="en-PH" smtClean="0"/>
              <a:t>12/12/2022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D0246E8-6EDF-4740-A476-9E424BD6D664}" type="slidenum">
              <a:rPr lang="en-PH" smtClean="0"/>
              <a:t>‹#›</a:t>
            </a:fld>
            <a:endParaRPr lang="en-PH"/>
          </a:p>
        </p:txBody>
      </p:sp>
    </p:spTree>
    <p:extLst>
      <p:ext uri="{BB962C8B-B14F-4D97-AF65-F5344CB8AC3E}">
        <p14:creationId xmlns:p14="http://schemas.microsoft.com/office/powerpoint/2010/main" val="3838526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3CF3C089-F55F-41AF-8B54-6C1C302625B0}" type="datetimeFigureOut">
              <a:rPr lang="en-PH" smtClean="0"/>
              <a:t>12/12/2022</a:t>
            </a:fld>
            <a:endParaRPr lang="en-PH"/>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FD0246E8-6EDF-4740-A476-9E424BD6D664}" type="slidenum">
              <a:rPr lang="en-PH" smtClean="0"/>
              <a:t>‹#›</a:t>
            </a:fld>
            <a:endParaRPr lang="en-PH"/>
          </a:p>
        </p:txBody>
      </p:sp>
    </p:spTree>
    <p:extLst>
      <p:ext uri="{BB962C8B-B14F-4D97-AF65-F5344CB8AC3E}">
        <p14:creationId xmlns:p14="http://schemas.microsoft.com/office/powerpoint/2010/main" val="33900913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grpSp>
        <p:nvGrpSpPr>
          <p:cNvPr id="131" name="Group 130"/>
          <p:cNvGrpSpPr/>
          <p:nvPr/>
        </p:nvGrpSpPr>
        <p:grpSpPr>
          <a:xfrm>
            <a:off x="-1054200" y="-1722296"/>
            <a:ext cx="9647308" cy="3250828"/>
            <a:chOff x="-1049853" y="-1133325"/>
            <a:chExt cx="9647308" cy="3250828"/>
          </a:xfrm>
        </p:grpSpPr>
        <p:grpSp>
          <p:nvGrpSpPr>
            <p:cNvPr id="7" name="Group 6"/>
            <p:cNvGrpSpPr/>
            <p:nvPr/>
          </p:nvGrpSpPr>
          <p:grpSpPr>
            <a:xfrm>
              <a:off x="-18452" y="-1131574"/>
              <a:ext cx="1375200" cy="1394407"/>
              <a:chOff x="938900" y="546100"/>
              <a:chExt cx="1375200" cy="1394407"/>
            </a:xfrm>
          </p:grpSpPr>
          <p:sp>
            <p:nvSpPr>
              <p:cNvPr id="4" name="Hexagon 3"/>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Hexagon 4"/>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Hexagon 5"/>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8" name="Group 7"/>
            <p:cNvGrpSpPr/>
            <p:nvPr/>
          </p:nvGrpSpPr>
          <p:grpSpPr>
            <a:xfrm>
              <a:off x="1012948" y="-512767"/>
              <a:ext cx="1375200" cy="1394407"/>
              <a:chOff x="938900" y="546100"/>
              <a:chExt cx="1375200" cy="1394407"/>
            </a:xfrm>
          </p:grpSpPr>
          <p:sp>
            <p:nvSpPr>
              <p:cNvPr id="9" name="Hexagon 8"/>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Hexagon 9"/>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Hexagon 10"/>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2" name="Group 11"/>
            <p:cNvGrpSpPr/>
            <p:nvPr/>
          </p:nvGrpSpPr>
          <p:grpSpPr>
            <a:xfrm>
              <a:off x="-18454" y="110278"/>
              <a:ext cx="1375200" cy="1394407"/>
              <a:chOff x="938900" y="546100"/>
              <a:chExt cx="1375200" cy="1394407"/>
            </a:xfrm>
          </p:grpSpPr>
          <p:sp>
            <p:nvSpPr>
              <p:cNvPr id="13" name="Hexagon 12"/>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Hexagon 13"/>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Hexagon 14"/>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6" name="Group 15"/>
            <p:cNvGrpSpPr/>
            <p:nvPr/>
          </p:nvGrpSpPr>
          <p:grpSpPr>
            <a:xfrm>
              <a:off x="2044348" y="106040"/>
              <a:ext cx="1375200" cy="1394407"/>
              <a:chOff x="938900" y="546100"/>
              <a:chExt cx="1375200" cy="1394407"/>
            </a:xfrm>
          </p:grpSpPr>
          <p:sp>
            <p:nvSpPr>
              <p:cNvPr id="17" name="Hexagon 16"/>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Hexagon 17"/>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Hexagon 18"/>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0" name="Group 19"/>
            <p:cNvGrpSpPr/>
            <p:nvPr/>
          </p:nvGrpSpPr>
          <p:grpSpPr>
            <a:xfrm>
              <a:off x="-1049853" y="-512767"/>
              <a:ext cx="1375200" cy="1394407"/>
              <a:chOff x="938900" y="546100"/>
              <a:chExt cx="1375200" cy="1394407"/>
            </a:xfrm>
          </p:grpSpPr>
          <p:sp>
            <p:nvSpPr>
              <p:cNvPr id="21" name="Hexagon 20"/>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Hexagon 21"/>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 name="Hexagon 22"/>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4" name="Group 23"/>
            <p:cNvGrpSpPr/>
            <p:nvPr/>
          </p:nvGrpSpPr>
          <p:grpSpPr>
            <a:xfrm>
              <a:off x="2044348" y="-1131574"/>
              <a:ext cx="1375200" cy="1394407"/>
              <a:chOff x="938900" y="546100"/>
              <a:chExt cx="1375200" cy="1394407"/>
            </a:xfrm>
          </p:grpSpPr>
          <p:sp>
            <p:nvSpPr>
              <p:cNvPr id="25" name="Hexagon 24"/>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Hexagon 25"/>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 name="Hexagon 26"/>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28" name="Group 27"/>
            <p:cNvGrpSpPr/>
            <p:nvPr/>
          </p:nvGrpSpPr>
          <p:grpSpPr>
            <a:xfrm>
              <a:off x="4107148" y="-1133325"/>
              <a:ext cx="1375200" cy="1394407"/>
              <a:chOff x="938900" y="546100"/>
              <a:chExt cx="1375200" cy="1394407"/>
            </a:xfrm>
          </p:grpSpPr>
          <p:sp>
            <p:nvSpPr>
              <p:cNvPr id="29" name="Hexagon 28"/>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Hexagon 29"/>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Hexagon 30"/>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32" name="Group 31"/>
            <p:cNvGrpSpPr/>
            <p:nvPr/>
          </p:nvGrpSpPr>
          <p:grpSpPr>
            <a:xfrm>
              <a:off x="5138548" y="-514518"/>
              <a:ext cx="1375200" cy="1394407"/>
              <a:chOff x="938900" y="546100"/>
              <a:chExt cx="1375200" cy="1394407"/>
            </a:xfrm>
          </p:grpSpPr>
          <p:sp>
            <p:nvSpPr>
              <p:cNvPr id="33" name="Hexagon 32"/>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4" name="Hexagon 33"/>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Hexagon 34"/>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36" name="Group 35"/>
            <p:cNvGrpSpPr/>
            <p:nvPr/>
          </p:nvGrpSpPr>
          <p:grpSpPr>
            <a:xfrm>
              <a:off x="4107148" y="106040"/>
              <a:ext cx="1375200" cy="1394407"/>
              <a:chOff x="938900" y="546100"/>
              <a:chExt cx="1375200" cy="1394407"/>
            </a:xfrm>
          </p:grpSpPr>
          <p:sp>
            <p:nvSpPr>
              <p:cNvPr id="37" name="Hexagon 36"/>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8" name="Hexagon 37"/>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9" name="Hexagon 38"/>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40" name="Group 39"/>
            <p:cNvGrpSpPr/>
            <p:nvPr/>
          </p:nvGrpSpPr>
          <p:grpSpPr>
            <a:xfrm>
              <a:off x="6169948" y="104289"/>
              <a:ext cx="1375200" cy="1394407"/>
              <a:chOff x="938900" y="546100"/>
              <a:chExt cx="1375200" cy="1394407"/>
            </a:xfrm>
          </p:grpSpPr>
          <p:sp>
            <p:nvSpPr>
              <p:cNvPr id="41" name="Hexagon 40"/>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Hexagon 41"/>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3" name="Hexagon 42"/>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44" name="Group 43"/>
            <p:cNvGrpSpPr/>
            <p:nvPr/>
          </p:nvGrpSpPr>
          <p:grpSpPr>
            <a:xfrm>
              <a:off x="3075747" y="-514518"/>
              <a:ext cx="1375200" cy="1394407"/>
              <a:chOff x="938900" y="546100"/>
              <a:chExt cx="1375200" cy="1394407"/>
            </a:xfrm>
          </p:grpSpPr>
          <p:sp>
            <p:nvSpPr>
              <p:cNvPr id="45" name="Hexagon 44"/>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6" name="Hexagon 45"/>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7" name="Hexagon 46"/>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48" name="Group 47"/>
            <p:cNvGrpSpPr/>
            <p:nvPr/>
          </p:nvGrpSpPr>
          <p:grpSpPr>
            <a:xfrm>
              <a:off x="6169948" y="-1133325"/>
              <a:ext cx="1375200" cy="1394407"/>
              <a:chOff x="938900" y="546100"/>
              <a:chExt cx="1375200" cy="1394407"/>
            </a:xfrm>
          </p:grpSpPr>
          <p:sp>
            <p:nvSpPr>
              <p:cNvPr id="49" name="Hexagon 48"/>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0" name="Hexagon 49"/>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1" name="Hexagon 50"/>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52" name="Group 51"/>
            <p:cNvGrpSpPr/>
            <p:nvPr/>
          </p:nvGrpSpPr>
          <p:grpSpPr>
            <a:xfrm>
              <a:off x="7222255" y="-514518"/>
              <a:ext cx="1375200" cy="1394407"/>
              <a:chOff x="938900" y="546100"/>
              <a:chExt cx="1375200" cy="1394407"/>
            </a:xfrm>
          </p:grpSpPr>
          <p:sp>
            <p:nvSpPr>
              <p:cNvPr id="53" name="Hexagon 52"/>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4" name="Hexagon 53"/>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5" name="Hexagon 54"/>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56" name="Group 55"/>
            <p:cNvGrpSpPr/>
            <p:nvPr/>
          </p:nvGrpSpPr>
          <p:grpSpPr>
            <a:xfrm>
              <a:off x="7201348" y="723096"/>
              <a:ext cx="1375200" cy="1394407"/>
              <a:chOff x="938900" y="546100"/>
              <a:chExt cx="1375200" cy="1394407"/>
            </a:xfrm>
          </p:grpSpPr>
          <p:sp>
            <p:nvSpPr>
              <p:cNvPr id="57" name="Hexagon 56"/>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8" name="Hexagon 57"/>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9" name="Hexagon 58"/>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29" name="Hexagon 128"/>
            <p:cNvSpPr/>
            <p:nvPr/>
          </p:nvSpPr>
          <p:spPr>
            <a:xfrm rot="5400000">
              <a:off x="-406256" y="767096"/>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139" name="Group 138"/>
          <p:cNvGrpSpPr/>
          <p:nvPr/>
        </p:nvGrpSpPr>
        <p:grpSpPr>
          <a:xfrm>
            <a:off x="-909689" y="9458016"/>
            <a:ext cx="9647308" cy="3250828"/>
            <a:chOff x="-909689" y="9362766"/>
            <a:chExt cx="9647308" cy="3250828"/>
          </a:xfrm>
        </p:grpSpPr>
        <p:sp>
          <p:nvSpPr>
            <p:cNvPr id="138" name="Hexagon 137"/>
            <p:cNvSpPr/>
            <p:nvPr/>
          </p:nvSpPr>
          <p:spPr>
            <a:xfrm rot="5400000">
              <a:off x="-620342" y="9420043"/>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4" name="Group 63"/>
            <p:cNvGrpSpPr/>
            <p:nvPr/>
          </p:nvGrpSpPr>
          <p:grpSpPr>
            <a:xfrm>
              <a:off x="121712" y="9364517"/>
              <a:ext cx="1375200" cy="1394407"/>
              <a:chOff x="938900" y="546100"/>
              <a:chExt cx="1375200" cy="1394407"/>
            </a:xfrm>
          </p:grpSpPr>
          <p:sp>
            <p:nvSpPr>
              <p:cNvPr id="117" name="Hexagon 116"/>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8" name="Hexagon 117"/>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9" name="Hexagon 118"/>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65" name="Group 64"/>
            <p:cNvGrpSpPr/>
            <p:nvPr/>
          </p:nvGrpSpPr>
          <p:grpSpPr>
            <a:xfrm>
              <a:off x="1153112" y="9983324"/>
              <a:ext cx="1375200" cy="1394407"/>
              <a:chOff x="938900" y="546100"/>
              <a:chExt cx="1375200" cy="1394407"/>
            </a:xfrm>
          </p:grpSpPr>
          <p:sp>
            <p:nvSpPr>
              <p:cNvPr id="114" name="Hexagon 113"/>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5" name="Hexagon 114"/>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6" name="Hexagon 115"/>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66" name="Group 65"/>
            <p:cNvGrpSpPr/>
            <p:nvPr/>
          </p:nvGrpSpPr>
          <p:grpSpPr>
            <a:xfrm>
              <a:off x="121710" y="10606369"/>
              <a:ext cx="1375200" cy="1394407"/>
              <a:chOff x="938900" y="546100"/>
              <a:chExt cx="1375200" cy="1394407"/>
            </a:xfrm>
          </p:grpSpPr>
          <p:sp>
            <p:nvSpPr>
              <p:cNvPr id="111" name="Hexagon 110"/>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2" name="Hexagon 111"/>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3" name="Hexagon 112"/>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67" name="Group 66"/>
            <p:cNvGrpSpPr/>
            <p:nvPr/>
          </p:nvGrpSpPr>
          <p:grpSpPr>
            <a:xfrm>
              <a:off x="2184512" y="10602131"/>
              <a:ext cx="1375200" cy="1394407"/>
              <a:chOff x="938900" y="546100"/>
              <a:chExt cx="1375200" cy="1394407"/>
            </a:xfrm>
          </p:grpSpPr>
          <p:sp>
            <p:nvSpPr>
              <p:cNvPr id="108" name="Hexagon 107"/>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9" name="Hexagon 108"/>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0" name="Hexagon 109"/>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68" name="Group 67"/>
            <p:cNvGrpSpPr/>
            <p:nvPr/>
          </p:nvGrpSpPr>
          <p:grpSpPr>
            <a:xfrm>
              <a:off x="-909689" y="9983324"/>
              <a:ext cx="1375200" cy="1394407"/>
              <a:chOff x="938900" y="546100"/>
              <a:chExt cx="1375200" cy="1394407"/>
            </a:xfrm>
          </p:grpSpPr>
          <p:sp>
            <p:nvSpPr>
              <p:cNvPr id="105" name="Hexagon 104"/>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6" name="Hexagon 105"/>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7" name="Hexagon 106"/>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69" name="Group 68"/>
            <p:cNvGrpSpPr/>
            <p:nvPr/>
          </p:nvGrpSpPr>
          <p:grpSpPr>
            <a:xfrm>
              <a:off x="2184512" y="9364517"/>
              <a:ext cx="1375200" cy="1394407"/>
              <a:chOff x="938900" y="546100"/>
              <a:chExt cx="1375200" cy="1394407"/>
            </a:xfrm>
          </p:grpSpPr>
          <p:sp>
            <p:nvSpPr>
              <p:cNvPr id="102" name="Hexagon 101"/>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3" name="Hexagon 102"/>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4" name="Hexagon 103"/>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0" name="Group 69"/>
            <p:cNvGrpSpPr/>
            <p:nvPr/>
          </p:nvGrpSpPr>
          <p:grpSpPr>
            <a:xfrm>
              <a:off x="4247312" y="9362766"/>
              <a:ext cx="1375200" cy="1394407"/>
              <a:chOff x="938900" y="546100"/>
              <a:chExt cx="1375200" cy="1394407"/>
            </a:xfrm>
          </p:grpSpPr>
          <p:sp>
            <p:nvSpPr>
              <p:cNvPr id="99" name="Hexagon 98"/>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0" name="Hexagon 99"/>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1" name="Hexagon 100"/>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1" name="Group 70"/>
            <p:cNvGrpSpPr/>
            <p:nvPr/>
          </p:nvGrpSpPr>
          <p:grpSpPr>
            <a:xfrm>
              <a:off x="5278712" y="9981573"/>
              <a:ext cx="1375200" cy="1394407"/>
              <a:chOff x="938900" y="546100"/>
              <a:chExt cx="1375200" cy="1394407"/>
            </a:xfrm>
          </p:grpSpPr>
          <p:sp>
            <p:nvSpPr>
              <p:cNvPr id="96" name="Hexagon 95"/>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7" name="Hexagon 96"/>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8" name="Hexagon 97"/>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2" name="Group 71"/>
            <p:cNvGrpSpPr/>
            <p:nvPr/>
          </p:nvGrpSpPr>
          <p:grpSpPr>
            <a:xfrm>
              <a:off x="4247312" y="10602131"/>
              <a:ext cx="1375200" cy="1394407"/>
              <a:chOff x="938900" y="546100"/>
              <a:chExt cx="1375200" cy="1394407"/>
            </a:xfrm>
          </p:grpSpPr>
          <p:sp>
            <p:nvSpPr>
              <p:cNvPr id="93" name="Hexagon 92"/>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4" name="Hexagon 93"/>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5" name="Hexagon 94"/>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3" name="Group 72"/>
            <p:cNvGrpSpPr/>
            <p:nvPr/>
          </p:nvGrpSpPr>
          <p:grpSpPr>
            <a:xfrm>
              <a:off x="6310112" y="10600380"/>
              <a:ext cx="1375200" cy="1394407"/>
              <a:chOff x="938900" y="546100"/>
              <a:chExt cx="1375200" cy="1394407"/>
            </a:xfrm>
          </p:grpSpPr>
          <p:sp>
            <p:nvSpPr>
              <p:cNvPr id="90" name="Hexagon 89"/>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1" name="Hexagon 90"/>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2" name="Hexagon 91"/>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4" name="Group 73"/>
            <p:cNvGrpSpPr/>
            <p:nvPr/>
          </p:nvGrpSpPr>
          <p:grpSpPr>
            <a:xfrm>
              <a:off x="3215911" y="9981573"/>
              <a:ext cx="1375200" cy="1394407"/>
              <a:chOff x="938900" y="546100"/>
              <a:chExt cx="1375200" cy="1394407"/>
            </a:xfrm>
          </p:grpSpPr>
          <p:sp>
            <p:nvSpPr>
              <p:cNvPr id="87" name="Hexagon 86"/>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8" name="Hexagon 87"/>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9" name="Hexagon 88"/>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5" name="Group 74"/>
            <p:cNvGrpSpPr/>
            <p:nvPr/>
          </p:nvGrpSpPr>
          <p:grpSpPr>
            <a:xfrm>
              <a:off x="6310112" y="9362766"/>
              <a:ext cx="1375200" cy="1394407"/>
              <a:chOff x="938900" y="546100"/>
              <a:chExt cx="1375200" cy="1394407"/>
            </a:xfrm>
          </p:grpSpPr>
          <p:sp>
            <p:nvSpPr>
              <p:cNvPr id="84" name="Hexagon 83"/>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5" name="Hexagon 84"/>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6" name="Hexagon 85"/>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6" name="Group 75"/>
            <p:cNvGrpSpPr/>
            <p:nvPr/>
          </p:nvGrpSpPr>
          <p:grpSpPr>
            <a:xfrm>
              <a:off x="7362419" y="9981573"/>
              <a:ext cx="1375200" cy="1394407"/>
              <a:chOff x="938900" y="546100"/>
              <a:chExt cx="1375200" cy="1394407"/>
            </a:xfrm>
          </p:grpSpPr>
          <p:sp>
            <p:nvSpPr>
              <p:cNvPr id="81" name="Hexagon 80"/>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2" name="Hexagon 81"/>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3" name="Hexagon 82"/>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77" name="Group 76"/>
            <p:cNvGrpSpPr/>
            <p:nvPr/>
          </p:nvGrpSpPr>
          <p:grpSpPr>
            <a:xfrm>
              <a:off x="7341512" y="11219187"/>
              <a:ext cx="1375200" cy="1394407"/>
              <a:chOff x="938900" y="546100"/>
              <a:chExt cx="1375200" cy="1394407"/>
            </a:xfrm>
          </p:grpSpPr>
          <p:sp>
            <p:nvSpPr>
              <p:cNvPr id="78" name="Hexagon 77"/>
              <p:cNvSpPr/>
              <p:nvPr/>
            </p:nvSpPr>
            <p:spPr>
              <a:xfrm rot="5400000">
                <a:off x="8949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9" name="Hexagon 78"/>
              <p:cNvSpPr/>
              <p:nvPr/>
            </p:nvSpPr>
            <p:spPr>
              <a:xfrm rot="5400000">
                <a:off x="1582500" y="590100"/>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0" name="Hexagon 79"/>
              <p:cNvSpPr/>
              <p:nvPr/>
            </p:nvSpPr>
            <p:spPr>
              <a:xfrm rot="5400000">
                <a:off x="1238700" y="1208907"/>
                <a:ext cx="775600" cy="687600"/>
              </a:xfrm>
              <a:prstGeom prst="hexagon">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
        <p:nvSpPr>
          <p:cNvPr id="136" name="Hexagon 135"/>
          <p:cNvSpPr/>
          <p:nvPr/>
        </p:nvSpPr>
        <p:spPr>
          <a:xfrm>
            <a:off x="1190025" y="104085"/>
            <a:ext cx="5061600" cy="1145742"/>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1" name="TextBox 120"/>
          <p:cNvSpPr txBox="1"/>
          <p:nvPr/>
        </p:nvSpPr>
        <p:spPr>
          <a:xfrm>
            <a:off x="1194121" y="256679"/>
            <a:ext cx="5053408" cy="646331"/>
          </a:xfrm>
          <a:prstGeom prst="rect">
            <a:avLst/>
          </a:prstGeom>
          <a:noFill/>
        </p:spPr>
        <p:txBody>
          <a:bodyPr wrap="square" rtlCol="0">
            <a:spAutoFit/>
          </a:bodyPr>
          <a:lstStyle/>
          <a:p>
            <a:pPr algn="ctr"/>
            <a:r>
              <a:rPr lang="en-PH" sz="1800" dirty="0">
                <a:solidFill>
                  <a:schemeClr val="bg1"/>
                </a:solidFill>
                <a:latin typeface="Cambria" panose="02040503050406030204" pitchFamily="18" charset="0"/>
                <a:ea typeface="Cambria" panose="02040503050406030204" pitchFamily="18" charset="0"/>
              </a:rPr>
              <a:t>3D Mobile Simulation Application for Learning Seasonal Beehive Management</a:t>
            </a:r>
          </a:p>
        </p:txBody>
      </p:sp>
      <p:sp>
        <p:nvSpPr>
          <p:cNvPr id="122" name="TextBox 121"/>
          <p:cNvSpPr txBox="1"/>
          <p:nvPr/>
        </p:nvSpPr>
        <p:spPr>
          <a:xfrm>
            <a:off x="878995" y="905435"/>
            <a:ext cx="5704367" cy="261610"/>
          </a:xfrm>
          <a:prstGeom prst="rect">
            <a:avLst/>
          </a:prstGeom>
          <a:noFill/>
        </p:spPr>
        <p:txBody>
          <a:bodyPr wrap="square" rtlCol="0">
            <a:spAutoFit/>
          </a:bodyPr>
          <a:lstStyle/>
          <a:p>
            <a:pPr algn="ctr"/>
            <a:r>
              <a:rPr lang="en-PH" sz="1100" dirty="0">
                <a:solidFill>
                  <a:schemeClr val="bg1"/>
                </a:solidFill>
                <a:latin typeface="Cambria" panose="02040503050406030204" pitchFamily="18" charset="0"/>
                <a:ea typeface="Cambria" panose="02040503050406030204" pitchFamily="18" charset="0"/>
              </a:rPr>
              <a:t>Albert Dominic Crisostomo and Prof. Arian J. </a:t>
            </a:r>
            <a:r>
              <a:rPr lang="en-PH" sz="1100" dirty="0" err="1">
                <a:solidFill>
                  <a:schemeClr val="bg1"/>
                </a:solidFill>
                <a:latin typeface="Cambria" panose="02040503050406030204" pitchFamily="18" charset="0"/>
                <a:ea typeface="Cambria" panose="02040503050406030204" pitchFamily="18" charset="0"/>
              </a:rPr>
              <a:t>Jacildo</a:t>
            </a:r>
            <a:endParaRPr lang="en-PH" sz="1100" dirty="0">
              <a:solidFill>
                <a:schemeClr val="bg1"/>
              </a:solidFill>
              <a:latin typeface="Cambria" panose="02040503050406030204" pitchFamily="18" charset="0"/>
              <a:ea typeface="Cambria" panose="02040503050406030204" pitchFamily="18" charset="0"/>
            </a:endParaRPr>
          </a:p>
        </p:txBody>
      </p:sp>
      <p:pic>
        <p:nvPicPr>
          <p:cNvPr id="132" name="Picture 131"/>
          <p:cNvPicPr>
            <a:picLocks noChangeAspect="1"/>
          </p:cNvPicPr>
          <p:nvPr/>
        </p:nvPicPr>
        <p:blipFill rotWithShape="1">
          <a:blip r:embed="rId2">
            <a:extLst>
              <a:ext uri="{28A0092B-C50C-407E-A947-70E740481C1C}">
                <a14:useLocalDpi xmlns:a14="http://schemas.microsoft.com/office/drawing/2010/main" val="0"/>
              </a:ext>
            </a:extLst>
          </a:blip>
          <a:srcRect l="11565" t="6191" r="8552" b="10067"/>
          <a:stretch/>
        </p:blipFill>
        <p:spPr>
          <a:xfrm>
            <a:off x="59660" y="133005"/>
            <a:ext cx="1066221" cy="1093101"/>
          </a:xfrm>
          <a:prstGeom prst="rect">
            <a:avLst/>
          </a:prstGeom>
        </p:spPr>
      </p:pic>
      <p:pic>
        <p:nvPicPr>
          <p:cNvPr id="133" name="Picture 1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4878" y="133226"/>
            <a:ext cx="1205137" cy="1092658"/>
          </a:xfrm>
          <a:prstGeom prst="rect">
            <a:avLst/>
          </a:prstGeom>
        </p:spPr>
      </p:pic>
      <p:sp>
        <p:nvSpPr>
          <p:cNvPr id="134" name="TextBox 133"/>
          <p:cNvSpPr txBox="1"/>
          <p:nvPr/>
        </p:nvSpPr>
        <p:spPr>
          <a:xfrm>
            <a:off x="2986784" y="1296099"/>
            <a:ext cx="1586106" cy="307777"/>
          </a:xfrm>
          <a:prstGeom prst="rect">
            <a:avLst/>
          </a:prstGeom>
          <a:noFill/>
        </p:spPr>
        <p:txBody>
          <a:bodyPr wrap="square" rtlCol="0">
            <a:spAutoFit/>
          </a:bodyPr>
          <a:lstStyle/>
          <a:p>
            <a:pPr algn="ctr"/>
            <a:r>
              <a:rPr lang="en-PH" sz="1400" b="1" dirty="0">
                <a:solidFill>
                  <a:srgbClr val="463500"/>
                </a:solidFill>
                <a:latin typeface="Cambria" panose="02040503050406030204" pitchFamily="18" charset="0"/>
                <a:ea typeface="Cambria" panose="02040503050406030204" pitchFamily="18" charset="0"/>
              </a:rPr>
              <a:t>ABSTRACT</a:t>
            </a:r>
          </a:p>
        </p:txBody>
      </p:sp>
      <p:sp>
        <p:nvSpPr>
          <p:cNvPr id="135" name="TextBox 134"/>
          <p:cNvSpPr txBox="1"/>
          <p:nvPr/>
        </p:nvSpPr>
        <p:spPr>
          <a:xfrm>
            <a:off x="66937" y="1503870"/>
            <a:ext cx="7425800" cy="1015663"/>
          </a:xfrm>
          <a:prstGeom prst="rect">
            <a:avLst/>
          </a:prstGeom>
          <a:noFill/>
        </p:spPr>
        <p:txBody>
          <a:bodyPr wrap="square" rtlCol="0">
            <a:spAutoFit/>
          </a:bodyPr>
          <a:lstStyle/>
          <a:p>
            <a:pPr algn="ctr"/>
            <a:r>
              <a:rPr lang="en-PH" sz="1000" dirty="0">
                <a:solidFill>
                  <a:srgbClr val="463500"/>
                </a:solidFill>
                <a:latin typeface="Cambria" panose="02040503050406030204" pitchFamily="18" charset="0"/>
                <a:ea typeface="Cambria" panose="02040503050406030204" pitchFamily="18" charset="0"/>
              </a:rPr>
              <a:t>The UPLB Bee Program offers the Intensive Beekeeping Course in which beekeeping experts teach the fundamentals of honey bee rearing, beehive management, and efficient production of honey. The objectives of this study were to provide another way to teach the fundamentals and explore mobile technologies by developing a mobile simulation application. A working mobile simulation application was developed, and was successful in rendering 3D models of beehive elements. Automatic beekeeping simulation was also developed along with the manual beekeeping. A quiz mode was developed to facilitate quizzes about frame types for users. It has simulated both proper and improper seasonal beehive management, and provided interactive quiz sets for users. </a:t>
            </a:r>
          </a:p>
        </p:txBody>
      </p:sp>
      <p:sp>
        <p:nvSpPr>
          <p:cNvPr id="140" name="Rectangle 139"/>
          <p:cNvSpPr/>
          <p:nvPr/>
        </p:nvSpPr>
        <p:spPr>
          <a:xfrm>
            <a:off x="63488" y="2548433"/>
            <a:ext cx="3704400" cy="2495913"/>
          </a:xfrm>
          <a:prstGeom prst="rect">
            <a:avLst/>
          </a:prstGeom>
          <a:solidFill>
            <a:schemeClr val="accent4">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1" name="Rectangle 140"/>
          <p:cNvSpPr/>
          <p:nvPr/>
        </p:nvSpPr>
        <p:spPr>
          <a:xfrm>
            <a:off x="3918169" y="2548434"/>
            <a:ext cx="3578400" cy="5190470"/>
          </a:xfrm>
          <a:prstGeom prst="rect">
            <a:avLst/>
          </a:prstGeom>
          <a:solidFill>
            <a:schemeClr val="accent4">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3" name="TextBox 142"/>
          <p:cNvSpPr txBox="1"/>
          <p:nvPr/>
        </p:nvSpPr>
        <p:spPr>
          <a:xfrm>
            <a:off x="63489" y="2572155"/>
            <a:ext cx="1915130" cy="307777"/>
          </a:xfrm>
          <a:prstGeom prst="rect">
            <a:avLst/>
          </a:prstGeom>
          <a:noFill/>
        </p:spPr>
        <p:txBody>
          <a:bodyPr wrap="square" rtlCol="0">
            <a:spAutoFit/>
          </a:bodyPr>
          <a:lstStyle/>
          <a:p>
            <a:r>
              <a:rPr lang="en-PH" sz="1400" b="1" dirty="0">
                <a:solidFill>
                  <a:schemeClr val="bg1"/>
                </a:solidFill>
                <a:latin typeface="Cambria" panose="02040503050406030204" pitchFamily="18" charset="0"/>
                <a:ea typeface="Cambria" panose="02040503050406030204" pitchFamily="18" charset="0"/>
              </a:rPr>
              <a:t>INTRODUCTION</a:t>
            </a:r>
          </a:p>
        </p:txBody>
      </p:sp>
      <p:sp>
        <p:nvSpPr>
          <p:cNvPr id="144" name="TextBox 143"/>
          <p:cNvSpPr txBox="1"/>
          <p:nvPr/>
        </p:nvSpPr>
        <p:spPr>
          <a:xfrm>
            <a:off x="71235" y="2867724"/>
            <a:ext cx="3688906" cy="923330"/>
          </a:xfrm>
          <a:prstGeom prst="rect">
            <a:avLst/>
          </a:prstGeom>
          <a:noFill/>
        </p:spPr>
        <p:txBody>
          <a:bodyPr wrap="square" rtlCol="0">
            <a:spAutoFit/>
          </a:bodyPr>
          <a:lstStyle/>
          <a:p>
            <a:pPr algn="just"/>
            <a:r>
              <a:rPr lang="en-PH" sz="900" dirty="0">
                <a:solidFill>
                  <a:schemeClr val="bg1"/>
                </a:solidFill>
                <a:latin typeface="Cambria" panose="02040503050406030204" pitchFamily="18" charset="0"/>
                <a:ea typeface="Cambria" panose="02040503050406030204" pitchFamily="18" charset="0"/>
              </a:rPr>
              <a:t>The UPLB Intensive Beekeeping Course in particular uses a combination of lectures, demonstrations, laboratory and field work, and video showing, and maintains the hands-on activities as comprising bulk of the Course. There were attempts in the past to develop a 3D simulation of seasonal beehive management. All of them were developed only for desktop computers.</a:t>
            </a:r>
          </a:p>
        </p:txBody>
      </p:sp>
      <p:grpSp>
        <p:nvGrpSpPr>
          <p:cNvPr id="151" name="Group 150"/>
          <p:cNvGrpSpPr/>
          <p:nvPr/>
        </p:nvGrpSpPr>
        <p:grpSpPr>
          <a:xfrm>
            <a:off x="606567" y="3800196"/>
            <a:ext cx="1234145" cy="1054104"/>
            <a:chOff x="216127" y="4311631"/>
            <a:chExt cx="1554407" cy="1203589"/>
          </a:xfrm>
        </p:grpSpPr>
        <p:pic>
          <p:nvPicPr>
            <p:cNvPr id="146" name="Picture 145"/>
            <p:cNvPicPr>
              <a:picLocks noChangeAspect="1"/>
            </p:cNvPicPr>
            <p:nvPr/>
          </p:nvPicPr>
          <p:blipFill>
            <a:blip r:embed="rId4"/>
            <a:stretch>
              <a:fillRect/>
            </a:stretch>
          </p:blipFill>
          <p:spPr>
            <a:xfrm>
              <a:off x="320997" y="4311631"/>
              <a:ext cx="1297800" cy="1037068"/>
            </a:xfrm>
            <a:prstGeom prst="rect">
              <a:avLst/>
            </a:prstGeom>
          </p:spPr>
        </p:pic>
        <p:sp>
          <p:nvSpPr>
            <p:cNvPr id="148" name="TextBox 147"/>
            <p:cNvSpPr txBox="1"/>
            <p:nvPr/>
          </p:nvSpPr>
          <p:spPr>
            <a:xfrm>
              <a:off x="216127" y="5315165"/>
              <a:ext cx="1554407" cy="200055"/>
            </a:xfrm>
            <a:prstGeom prst="rect">
              <a:avLst/>
            </a:prstGeom>
            <a:noFill/>
          </p:spPr>
          <p:txBody>
            <a:bodyPr wrap="square" rtlCol="0">
              <a:spAutoFit/>
            </a:bodyPr>
            <a:lstStyle/>
            <a:p>
              <a:pPr algn="ctr"/>
              <a:r>
                <a:rPr lang="en-PH" sz="700" dirty="0">
                  <a:solidFill>
                    <a:schemeClr val="bg1"/>
                  </a:solidFill>
                  <a:latin typeface="Cambria" panose="02040503050406030204" pitchFamily="18" charset="0"/>
                  <a:ea typeface="Cambria" panose="02040503050406030204" pitchFamily="18" charset="0"/>
                </a:rPr>
                <a:t>Fig. 1. Serrano’s Simulation Tool</a:t>
              </a:r>
            </a:p>
          </p:txBody>
        </p:sp>
      </p:grpSp>
      <p:grpSp>
        <p:nvGrpSpPr>
          <p:cNvPr id="150" name="Group 149"/>
          <p:cNvGrpSpPr/>
          <p:nvPr/>
        </p:nvGrpSpPr>
        <p:grpSpPr>
          <a:xfrm>
            <a:off x="2106962" y="3792529"/>
            <a:ext cx="1226417" cy="1047094"/>
            <a:chOff x="1836574" y="4319635"/>
            <a:chExt cx="1544673" cy="1195586"/>
          </a:xfrm>
        </p:grpSpPr>
        <p:pic>
          <p:nvPicPr>
            <p:cNvPr id="147" name="Picture 146"/>
            <p:cNvPicPr>
              <a:picLocks noChangeAspect="1"/>
            </p:cNvPicPr>
            <p:nvPr/>
          </p:nvPicPr>
          <p:blipFill>
            <a:blip r:embed="rId5"/>
            <a:stretch>
              <a:fillRect/>
            </a:stretch>
          </p:blipFill>
          <p:spPr>
            <a:xfrm>
              <a:off x="1836574" y="4319635"/>
              <a:ext cx="1544673" cy="1031401"/>
            </a:xfrm>
            <a:prstGeom prst="rect">
              <a:avLst/>
            </a:prstGeom>
          </p:spPr>
        </p:pic>
        <p:sp>
          <p:nvSpPr>
            <p:cNvPr id="149" name="TextBox 148"/>
            <p:cNvSpPr txBox="1"/>
            <p:nvPr/>
          </p:nvSpPr>
          <p:spPr>
            <a:xfrm>
              <a:off x="1855142" y="5315165"/>
              <a:ext cx="1507539" cy="200056"/>
            </a:xfrm>
            <a:prstGeom prst="rect">
              <a:avLst/>
            </a:prstGeom>
            <a:noFill/>
          </p:spPr>
          <p:txBody>
            <a:bodyPr wrap="square" rtlCol="0">
              <a:spAutoFit/>
            </a:bodyPr>
            <a:lstStyle/>
            <a:p>
              <a:pPr algn="ctr"/>
              <a:r>
                <a:rPr lang="en-PH" sz="700" dirty="0">
                  <a:solidFill>
                    <a:schemeClr val="bg1"/>
                  </a:solidFill>
                  <a:latin typeface="Cambria" panose="02040503050406030204" pitchFamily="18" charset="0"/>
                  <a:ea typeface="Cambria" panose="02040503050406030204" pitchFamily="18" charset="0"/>
                </a:rPr>
                <a:t>Fig. 2. </a:t>
              </a:r>
              <a:r>
                <a:rPr lang="en-PH" sz="700" dirty="0" err="1">
                  <a:solidFill>
                    <a:schemeClr val="bg1"/>
                  </a:solidFill>
                  <a:latin typeface="Cambria" panose="02040503050406030204" pitchFamily="18" charset="0"/>
                  <a:ea typeface="Cambria" panose="02040503050406030204" pitchFamily="18" charset="0"/>
                </a:rPr>
                <a:t>Clariño’s</a:t>
              </a:r>
              <a:r>
                <a:rPr lang="en-PH" sz="700" dirty="0">
                  <a:solidFill>
                    <a:schemeClr val="bg1"/>
                  </a:solidFill>
                  <a:latin typeface="Cambria" panose="02040503050406030204" pitchFamily="18" charset="0"/>
                  <a:ea typeface="Cambria" panose="02040503050406030204" pitchFamily="18" charset="0"/>
                </a:rPr>
                <a:t> Simulation Tool</a:t>
              </a:r>
            </a:p>
          </p:txBody>
        </p:sp>
      </p:grpSp>
      <p:sp>
        <p:nvSpPr>
          <p:cNvPr id="154" name="Rectangle 153"/>
          <p:cNvSpPr/>
          <p:nvPr/>
        </p:nvSpPr>
        <p:spPr>
          <a:xfrm>
            <a:off x="63911" y="5125033"/>
            <a:ext cx="3704400" cy="5466768"/>
          </a:xfrm>
          <a:prstGeom prst="rect">
            <a:avLst/>
          </a:prstGeom>
          <a:solidFill>
            <a:schemeClr val="accent4">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55" name="TextBox 154"/>
          <p:cNvSpPr txBox="1"/>
          <p:nvPr/>
        </p:nvSpPr>
        <p:spPr>
          <a:xfrm>
            <a:off x="70346" y="5147137"/>
            <a:ext cx="1915130" cy="307777"/>
          </a:xfrm>
          <a:prstGeom prst="rect">
            <a:avLst/>
          </a:prstGeom>
          <a:noFill/>
        </p:spPr>
        <p:txBody>
          <a:bodyPr wrap="square" rtlCol="0">
            <a:spAutoFit/>
          </a:bodyPr>
          <a:lstStyle/>
          <a:p>
            <a:r>
              <a:rPr lang="en-PH" sz="1400" b="1" dirty="0">
                <a:solidFill>
                  <a:schemeClr val="bg1"/>
                </a:solidFill>
                <a:latin typeface="Cambria" panose="02040503050406030204" pitchFamily="18" charset="0"/>
                <a:ea typeface="Cambria" panose="02040503050406030204" pitchFamily="18" charset="0"/>
              </a:rPr>
              <a:t>METHODOLOGY</a:t>
            </a:r>
          </a:p>
        </p:txBody>
      </p:sp>
      <p:grpSp>
        <p:nvGrpSpPr>
          <p:cNvPr id="188" name="Group 187"/>
          <p:cNvGrpSpPr>
            <a:grpSpLocks noChangeAspect="1"/>
          </p:cNvGrpSpPr>
          <p:nvPr/>
        </p:nvGrpSpPr>
        <p:grpSpPr>
          <a:xfrm>
            <a:off x="703542" y="6326659"/>
            <a:ext cx="2471929" cy="1935816"/>
            <a:chOff x="1598681" y="6446471"/>
            <a:chExt cx="1985821" cy="1555135"/>
          </a:xfrm>
        </p:grpSpPr>
        <p:pic>
          <p:nvPicPr>
            <p:cNvPr id="182" name="Picture 18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98681" y="6446471"/>
              <a:ext cx="1985821" cy="1380279"/>
            </a:xfrm>
            <a:prstGeom prst="rect">
              <a:avLst/>
            </a:prstGeom>
          </p:spPr>
        </p:pic>
        <p:sp>
          <p:nvSpPr>
            <p:cNvPr id="183" name="TextBox 182"/>
            <p:cNvSpPr txBox="1"/>
            <p:nvPr/>
          </p:nvSpPr>
          <p:spPr>
            <a:xfrm>
              <a:off x="1814387" y="7801551"/>
              <a:ext cx="1554407" cy="200055"/>
            </a:xfrm>
            <a:prstGeom prst="rect">
              <a:avLst/>
            </a:prstGeom>
            <a:noFill/>
          </p:spPr>
          <p:txBody>
            <a:bodyPr wrap="square" rtlCol="0">
              <a:spAutoFit/>
            </a:bodyPr>
            <a:lstStyle/>
            <a:p>
              <a:pPr algn="ctr"/>
              <a:r>
                <a:rPr lang="en-PH" sz="700" dirty="0">
                  <a:solidFill>
                    <a:schemeClr val="bg1"/>
                  </a:solidFill>
                  <a:latin typeface="Cambria" panose="02040503050406030204" pitchFamily="18" charset="0"/>
                  <a:ea typeface="Cambria" panose="02040503050406030204" pitchFamily="18" charset="0"/>
                </a:rPr>
                <a:t>Fig. 3. Life cycle of a frame</a:t>
              </a:r>
            </a:p>
          </p:txBody>
        </p:sp>
      </p:grpSp>
      <p:grpSp>
        <p:nvGrpSpPr>
          <p:cNvPr id="187" name="Group 186"/>
          <p:cNvGrpSpPr/>
          <p:nvPr/>
        </p:nvGrpSpPr>
        <p:grpSpPr>
          <a:xfrm>
            <a:off x="133263" y="8239925"/>
            <a:ext cx="3564850" cy="2248297"/>
            <a:chOff x="143311" y="7766891"/>
            <a:chExt cx="3572901" cy="2248297"/>
          </a:xfrm>
        </p:grpSpPr>
        <p:grpSp>
          <p:nvGrpSpPr>
            <p:cNvPr id="156" name="Group 155"/>
            <p:cNvGrpSpPr>
              <a:grpSpLocks noChangeAspect="1"/>
            </p:cNvGrpSpPr>
            <p:nvPr/>
          </p:nvGrpSpPr>
          <p:grpSpPr>
            <a:xfrm>
              <a:off x="143311" y="7766891"/>
              <a:ext cx="3572901" cy="2033264"/>
              <a:chOff x="1417110" y="1321024"/>
              <a:chExt cx="7473725" cy="5227053"/>
            </a:xfrm>
          </p:grpSpPr>
          <p:sp>
            <p:nvSpPr>
              <p:cNvPr id="157" name="Rounded Rectangle 156"/>
              <p:cNvSpPr/>
              <p:nvPr/>
            </p:nvSpPr>
            <p:spPr>
              <a:xfrm>
                <a:off x="2334387" y="1321024"/>
                <a:ext cx="730467" cy="4378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sz="400" b="1" dirty="0">
                    <a:latin typeface="Consolas" panose="020B0609020204030204" pitchFamily="49" charset="0"/>
                  </a:rPr>
                  <a:t>START</a:t>
                </a:r>
                <a:endParaRPr lang="en-PH" sz="500" b="1" dirty="0">
                  <a:latin typeface="Consolas" panose="020B0609020204030204" pitchFamily="49" charset="0"/>
                </a:endParaRPr>
              </a:p>
            </p:txBody>
          </p:sp>
          <p:sp>
            <p:nvSpPr>
              <p:cNvPr id="158" name="Rounded Rectangle 157"/>
              <p:cNvSpPr/>
              <p:nvPr/>
            </p:nvSpPr>
            <p:spPr>
              <a:xfrm>
                <a:off x="8179355" y="5815405"/>
                <a:ext cx="711480" cy="52444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sz="500" b="1" dirty="0">
                    <a:latin typeface="Consolas" panose="020B0609020204030204" pitchFamily="49" charset="0"/>
                  </a:rPr>
                  <a:t>END</a:t>
                </a:r>
              </a:p>
            </p:txBody>
          </p:sp>
          <p:sp>
            <p:nvSpPr>
              <p:cNvPr id="159" name="Rectangle 158"/>
              <p:cNvSpPr/>
              <p:nvPr/>
            </p:nvSpPr>
            <p:spPr>
              <a:xfrm>
                <a:off x="1949047" y="2072219"/>
                <a:ext cx="1501146" cy="6197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sz="500" dirty="0">
                    <a:latin typeface="Consolas" panose="020B0609020204030204" pitchFamily="49" charset="0"/>
                  </a:rPr>
                  <a:t>Make </a:t>
                </a:r>
                <a:r>
                  <a:rPr lang="en-PH" sz="500" b="1" dirty="0">
                    <a:latin typeface="Consolas" panose="020B0609020204030204" pitchFamily="49" charset="0"/>
                  </a:rPr>
                  <a:t>nucleus colony</a:t>
                </a:r>
              </a:p>
            </p:txBody>
          </p:sp>
          <p:sp>
            <p:nvSpPr>
              <p:cNvPr id="160" name="Rectangle 159"/>
              <p:cNvSpPr/>
              <p:nvPr/>
            </p:nvSpPr>
            <p:spPr>
              <a:xfrm>
                <a:off x="2028907" y="3872878"/>
                <a:ext cx="1341426" cy="6046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sz="500" dirty="0">
                    <a:latin typeface="Consolas" panose="020B0609020204030204" pitchFamily="49" charset="0"/>
                  </a:rPr>
                  <a:t>Place </a:t>
                </a:r>
                <a:r>
                  <a:rPr lang="en-PH" sz="500" b="1" dirty="0">
                    <a:latin typeface="Consolas" panose="020B0609020204030204" pitchFamily="49" charset="0"/>
                  </a:rPr>
                  <a:t>Food frame</a:t>
                </a:r>
              </a:p>
            </p:txBody>
          </p:sp>
          <p:sp>
            <p:nvSpPr>
              <p:cNvPr id="161" name="Rectangle 160"/>
              <p:cNvSpPr/>
              <p:nvPr/>
            </p:nvSpPr>
            <p:spPr>
              <a:xfrm>
                <a:off x="1787093" y="3005399"/>
                <a:ext cx="1825054" cy="5546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sz="500" dirty="0">
                    <a:latin typeface="Consolas" panose="020B0609020204030204" pitchFamily="49" charset="0"/>
                  </a:rPr>
                  <a:t>Place </a:t>
                </a:r>
                <a:r>
                  <a:rPr lang="en-PH" sz="500" b="1" dirty="0">
                    <a:latin typeface="Consolas" panose="020B0609020204030204" pitchFamily="49" charset="0"/>
                  </a:rPr>
                  <a:t>Foundation frame</a:t>
                </a:r>
              </a:p>
            </p:txBody>
          </p:sp>
          <p:sp>
            <p:nvSpPr>
              <p:cNvPr id="162" name="Rectangle 161"/>
              <p:cNvSpPr/>
              <p:nvPr/>
            </p:nvSpPr>
            <p:spPr>
              <a:xfrm>
                <a:off x="1620670" y="4790361"/>
                <a:ext cx="2148962" cy="6674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sz="500" dirty="0">
                    <a:latin typeface="Consolas" panose="020B0609020204030204" pitchFamily="49" charset="0"/>
                  </a:rPr>
                  <a:t>Place </a:t>
                </a:r>
                <a:r>
                  <a:rPr lang="en-PH" sz="500" b="1" dirty="0">
                    <a:latin typeface="Consolas" panose="020B0609020204030204" pitchFamily="49" charset="0"/>
                  </a:rPr>
                  <a:t>Brood frames </a:t>
                </a:r>
                <a:r>
                  <a:rPr lang="en-PH" sz="500" dirty="0">
                    <a:latin typeface="Consolas" panose="020B0609020204030204" pitchFamily="49" charset="0"/>
                  </a:rPr>
                  <a:t>in relative center</a:t>
                </a:r>
              </a:p>
            </p:txBody>
          </p:sp>
          <p:sp>
            <p:nvSpPr>
              <p:cNvPr id="163" name="Rectangle 162"/>
              <p:cNvSpPr/>
              <p:nvPr/>
            </p:nvSpPr>
            <p:spPr>
              <a:xfrm>
                <a:off x="1417110" y="5770636"/>
                <a:ext cx="2556081" cy="6139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sz="500" dirty="0">
                    <a:latin typeface="Consolas" panose="020B0609020204030204" pitchFamily="49" charset="0"/>
                  </a:rPr>
                  <a:t>Place new </a:t>
                </a:r>
                <a:r>
                  <a:rPr lang="en-PH" sz="500" b="1" dirty="0">
                    <a:latin typeface="Consolas" panose="020B0609020204030204" pitchFamily="49" charset="0"/>
                  </a:rPr>
                  <a:t>Sticky frames </a:t>
                </a:r>
                <a:r>
                  <a:rPr lang="en-PH" sz="500" dirty="0">
                    <a:latin typeface="Consolas" panose="020B0609020204030204" pitchFamily="49" charset="0"/>
                  </a:rPr>
                  <a:t>in relative center</a:t>
                </a:r>
              </a:p>
            </p:txBody>
          </p:sp>
          <p:sp>
            <p:nvSpPr>
              <p:cNvPr id="164" name="Diamond 163"/>
              <p:cNvSpPr/>
              <p:nvPr/>
            </p:nvSpPr>
            <p:spPr>
              <a:xfrm>
                <a:off x="4329587" y="5607175"/>
                <a:ext cx="1416106" cy="94090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sz="400" dirty="0">
                    <a:latin typeface="Consolas" panose="020B0609020204030204" pitchFamily="49" charset="0"/>
                  </a:rPr>
                  <a:t>Too </a:t>
                </a:r>
                <a:r>
                  <a:rPr lang="en-PH" sz="350" dirty="0">
                    <a:latin typeface="Consolas" panose="020B0609020204030204" pitchFamily="49" charset="0"/>
                  </a:rPr>
                  <a:t>little</a:t>
                </a:r>
                <a:r>
                  <a:rPr lang="en-PH" sz="300" dirty="0">
                    <a:latin typeface="Consolas" panose="020B0609020204030204" pitchFamily="49" charset="0"/>
                  </a:rPr>
                  <a:t> </a:t>
                </a:r>
                <a:r>
                  <a:rPr lang="en-PH" sz="400" dirty="0">
                    <a:latin typeface="Consolas" panose="020B0609020204030204" pitchFamily="49" charset="0"/>
                  </a:rPr>
                  <a:t>food?</a:t>
                </a:r>
              </a:p>
            </p:txBody>
          </p:sp>
          <p:sp>
            <p:nvSpPr>
              <p:cNvPr id="165" name="Diamond 164"/>
              <p:cNvSpPr/>
              <p:nvPr/>
            </p:nvSpPr>
            <p:spPr>
              <a:xfrm>
                <a:off x="6291931" y="5607175"/>
                <a:ext cx="1416106" cy="94090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sz="400" dirty="0">
                    <a:latin typeface="Consolas" panose="020B0609020204030204" pitchFamily="49" charset="0"/>
                  </a:rPr>
                  <a:t>Frames == 10?</a:t>
                </a:r>
              </a:p>
            </p:txBody>
          </p:sp>
          <p:cxnSp>
            <p:nvCxnSpPr>
              <p:cNvPr id="166" name="Straight Arrow Connector 165"/>
              <p:cNvCxnSpPr>
                <a:stCxn id="157" idx="2"/>
                <a:endCxn id="159" idx="0"/>
              </p:cNvCxnSpPr>
              <p:nvPr/>
            </p:nvCxnSpPr>
            <p:spPr>
              <a:xfrm flipH="1">
                <a:off x="2699620" y="1758834"/>
                <a:ext cx="1" cy="313385"/>
              </a:xfrm>
              <a:prstGeom prst="straightConnector1">
                <a:avLst/>
              </a:prstGeom>
              <a:ln w="12700">
                <a:solidFill>
                  <a:schemeClr val="tx1">
                    <a:alpha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59" idx="2"/>
                <a:endCxn id="161" idx="0"/>
              </p:cNvCxnSpPr>
              <p:nvPr/>
            </p:nvCxnSpPr>
            <p:spPr>
              <a:xfrm>
                <a:off x="2699620" y="2692015"/>
                <a:ext cx="0" cy="313384"/>
              </a:xfrm>
              <a:prstGeom prst="straightConnector1">
                <a:avLst/>
              </a:prstGeom>
              <a:ln w="12700">
                <a:solidFill>
                  <a:schemeClr val="tx1">
                    <a:alpha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61" idx="2"/>
                <a:endCxn id="160" idx="0"/>
              </p:cNvCxnSpPr>
              <p:nvPr/>
            </p:nvCxnSpPr>
            <p:spPr>
              <a:xfrm>
                <a:off x="2699620" y="3560074"/>
                <a:ext cx="0" cy="312804"/>
              </a:xfrm>
              <a:prstGeom prst="straightConnector1">
                <a:avLst/>
              </a:prstGeom>
              <a:ln w="12700">
                <a:solidFill>
                  <a:schemeClr val="tx1">
                    <a:alpha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0" idx="2"/>
                <a:endCxn id="162" idx="0"/>
              </p:cNvCxnSpPr>
              <p:nvPr/>
            </p:nvCxnSpPr>
            <p:spPr>
              <a:xfrm flipH="1">
                <a:off x="2695151" y="4477556"/>
                <a:ext cx="4469" cy="312805"/>
              </a:xfrm>
              <a:prstGeom prst="straightConnector1">
                <a:avLst/>
              </a:prstGeom>
              <a:ln w="12700">
                <a:solidFill>
                  <a:schemeClr val="tx1">
                    <a:alpha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62" idx="2"/>
                <a:endCxn id="163" idx="0"/>
              </p:cNvCxnSpPr>
              <p:nvPr/>
            </p:nvCxnSpPr>
            <p:spPr>
              <a:xfrm>
                <a:off x="2695151" y="5457832"/>
                <a:ext cx="0" cy="312804"/>
              </a:xfrm>
              <a:prstGeom prst="straightConnector1">
                <a:avLst/>
              </a:prstGeom>
              <a:ln w="12700">
                <a:solidFill>
                  <a:schemeClr val="tx1">
                    <a:alpha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1" name="Diamond 170"/>
              <p:cNvSpPr/>
              <p:nvPr/>
            </p:nvSpPr>
            <p:spPr>
              <a:xfrm>
                <a:off x="4342170" y="3702305"/>
                <a:ext cx="1416106" cy="94090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sz="400" dirty="0">
                    <a:latin typeface="Consolas" panose="020B0609020204030204" pitchFamily="49" charset="0"/>
                  </a:rPr>
                  <a:t>Frames == 10?</a:t>
                </a:r>
              </a:p>
            </p:txBody>
          </p:sp>
          <p:cxnSp>
            <p:nvCxnSpPr>
              <p:cNvPr id="172" name="Straight Arrow Connector 171"/>
              <p:cNvCxnSpPr>
                <a:stCxn id="164" idx="0"/>
                <a:endCxn id="171" idx="2"/>
              </p:cNvCxnSpPr>
              <p:nvPr/>
            </p:nvCxnSpPr>
            <p:spPr>
              <a:xfrm flipV="1">
                <a:off x="5037640" y="4643207"/>
                <a:ext cx="12583" cy="963968"/>
              </a:xfrm>
              <a:prstGeom prst="straightConnector1">
                <a:avLst/>
              </a:prstGeom>
              <a:ln w="12700">
                <a:solidFill>
                  <a:schemeClr val="tx1">
                    <a:alpha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6971340" y="4246741"/>
                <a:ext cx="412694" cy="590068"/>
              </a:xfrm>
              <a:prstGeom prst="rect">
                <a:avLst/>
              </a:prstGeom>
              <a:noFill/>
            </p:spPr>
            <p:txBody>
              <a:bodyPr wrap="square" rtlCol="0">
                <a:spAutoFit/>
              </a:bodyPr>
              <a:lstStyle/>
              <a:p>
                <a:r>
                  <a:rPr lang="en-PH" sz="800" dirty="0"/>
                  <a:t>N</a:t>
                </a:r>
              </a:p>
            </p:txBody>
          </p:sp>
          <p:cxnSp>
            <p:nvCxnSpPr>
              <p:cNvPr id="174" name="Straight Arrow Connector 173"/>
              <p:cNvCxnSpPr>
                <a:stCxn id="163" idx="3"/>
                <a:endCxn id="164" idx="1"/>
              </p:cNvCxnSpPr>
              <p:nvPr/>
            </p:nvCxnSpPr>
            <p:spPr>
              <a:xfrm>
                <a:off x="3973191" y="6077626"/>
                <a:ext cx="356396" cy="0"/>
              </a:xfrm>
              <a:prstGeom prst="straightConnector1">
                <a:avLst/>
              </a:prstGeom>
              <a:ln w="12700">
                <a:solidFill>
                  <a:schemeClr val="tx1">
                    <a:alpha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64" idx="3"/>
                <a:endCxn id="165" idx="1"/>
              </p:cNvCxnSpPr>
              <p:nvPr/>
            </p:nvCxnSpPr>
            <p:spPr>
              <a:xfrm>
                <a:off x="5745693" y="6077626"/>
                <a:ext cx="546238" cy="0"/>
              </a:xfrm>
              <a:prstGeom prst="straightConnector1">
                <a:avLst/>
              </a:prstGeom>
              <a:ln w="12700">
                <a:solidFill>
                  <a:schemeClr val="tx1">
                    <a:alpha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65" idx="3"/>
                <a:endCxn id="158" idx="1"/>
              </p:cNvCxnSpPr>
              <p:nvPr/>
            </p:nvCxnSpPr>
            <p:spPr>
              <a:xfrm>
                <a:off x="7708037" y="6077626"/>
                <a:ext cx="471318" cy="0"/>
              </a:xfrm>
              <a:prstGeom prst="straightConnector1">
                <a:avLst/>
              </a:prstGeom>
              <a:ln w="12700">
                <a:solidFill>
                  <a:schemeClr val="tx1">
                    <a:alpha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5691613" y="5564285"/>
                <a:ext cx="412694" cy="590068"/>
              </a:xfrm>
              <a:prstGeom prst="rect">
                <a:avLst/>
              </a:prstGeom>
              <a:noFill/>
            </p:spPr>
            <p:txBody>
              <a:bodyPr wrap="square" rtlCol="0">
                <a:spAutoFit/>
              </a:bodyPr>
              <a:lstStyle/>
              <a:p>
                <a:r>
                  <a:rPr lang="en-PH" sz="800" dirty="0"/>
                  <a:t>N</a:t>
                </a:r>
              </a:p>
            </p:txBody>
          </p:sp>
          <p:cxnSp>
            <p:nvCxnSpPr>
              <p:cNvPr id="178" name="Elbow Connector 177"/>
              <p:cNvCxnSpPr>
                <a:stCxn id="165" idx="0"/>
                <a:endCxn id="161" idx="3"/>
              </p:cNvCxnSpPr>
              <p:nvPr/>
            </p:nvCxnSpPr>
            <p:spPr>
              <a:xfrm rot="16200000" flipV="1">
                <a:off x="4143847" y="2751037"/>
                <a:ext cx="2324438" cy="3387837"/>
              </a:xfrm>
              <a:prstGeom prst="bentConnector2">
                <a:avLst/>
              </a:prstGeom>
              <a:ln w="12700">
                <a:solidFill>
                  <a:schemeClr val="tx1">
                    <a:alpha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5041892" y="4957299"/>
                <a:ext cx="412694" cy="590068"/>
              </a:xfrm>
              <a:prstGeom prst="rect">
                <a:avLst/>
              </a:prstGeom>
              <a:noFill/>
            </p:spPr>
            <p:txBody>
              <a:bodyPr wrap="square" rtlCol="0">
                <a:spAutoFit/>
              </a:bodyPr>
              <a:lstStyle/>
              <a:p>
                <a:r>
                  <a:rPr lang="en-PH" sz="800" dirty="0"/>
                  <a:t>Y</a:t>
                </a:r>
              </a:p>
            </p:txBody>
          </p:sp>
          <p:cxnSp>
            <p:nvCxnSpPr>
              <p:cNvPr id="180" name="Straight Arrow Connector 179"/>
              <p:cNvCxnSpPr>
                <a:stCxn id="171" idx="1"/>
                <a:endCxn id="160" idx="3"/>
              </p:cNvCxnSpPr>
              <p:nvPr/>
            </p:nvCxnSpPr>
            <p:spPr>
              <a:xfrm flipH="1">
                <a:off x="3370333" y="4172756"/>
                <a:ext cx="971837" cy="2461"/>
              </a:xfrm>
              <a:prstGeom prst="straightConnector1">
                <a:avLst/>
              </a:prstGeom>
              <a:ln w="12700">
                <a:solidFill>
                  <a:schemeClr val="tx1">
                    <a:alpha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7644361" y="5630677"/>
                <a:ext cx="412694" cy="590068"/>
              </a:xfrm>
              <a:prstGeom prst="rect">
                <a:avLst/>
              </a:prstGeom>
              <a:noFill/>
            </p:spPr>
            <p:txBody>
              <a:bodyPr wrap="square" rtlCol="0">
                <a:spAutoFit/>
              </a:bodyPr>
              <a:lstStyle/>
              <a:p>
                <a:r>
                  <a:rPr lang="en-PH" sz="800" dirty="0"/>
                  <a:t>Y</a:t>
                </a:r>
              </a:p>
            </p:txBody>
          </p:sp>
        </p:grpSp>
        <p:sp>
          <p:nvSpPr>
            <p:cNvPr id="184" name="TextBox 183"/>
            <p:cNvSpPr txBox="1"/>
            <p:nvPr/>
          </p:nvSpPr>
          <p:spPr>
            <a:xfrm>
              <a:off x="745062" y="9815133"/>
              <a:ext cx="2405700" cy="200055"/>
            </a:xfrm>
            <a:prstGeom prst="rect">
              <a:avLst/>
            </a:prstGeom>
            <a:noFill/>
          </p:spPr>
          <p:txBody>
            <a:bodyPr wrap="square" rtlCol="0">
              <a:spAutoFit/>
            </a:bodyPr>
            <a:lstStyle/>
            <a:p>
              <a:pPr algn="ctr"/>
              <a:r>
                <a:rPr lang="en-PH" sz="700" dirty="0">
                  <a:solidFill>
                    <a:schemeClr val="bg1"/>
                  </a:solidFill>
                  <a:latin typeface="Cambria" panose="02040503050406030204" pitchFamily="18" charset="0"/>
                  <a:ea typeface="Cambria" panose="02040503050406030204" pitchFamily="18" charset="0"/>
                </a:rPr>
                <a:t>Fig. 4. Flowchart of proper seasonal beehive management</a:t>
              </a:r>
            </a:p>
          </p:txBody>
        </p:sp>
      </p:grpSp>
      <p:sp>
        <p:nvSpPr>
          <p:cNvPr id="186" name="TextBox 185"/>
          <p:cNvSpPr txBox="1"/>
          <p:nvPr/>
        </p:nvSpPr>
        <p:spPr>
          <a:xfrm>
            <a:off x="70769" y="5414184"/>
            <a:ext cx="3697119" cy="923330"/>
          </a:xfrm>
          <a:prstGeom prst="rect">
            <a:avLst/>
          </a:prstGeom>
          <a:noFill/>
        </p:spPr>
        <p:txBody>
          <a:bodyPr wrap="square" rtlCol="0">
            <a:spAutoFit/>
          </a:bodyPr>
          <a:lstStyle/>
          <a:p>
            <a:pPr algn="just"/>
            <a:r>
              <a:rPr lang="en-PH" sz="900" dirty="0">
                <a:solidFill>
                  <a:schemeClr val="bg1"/>
                </a:solidFill>
                <a:latin typeface="Cambria" panose="02040503050406030204" pitchFamily="18" charset="0"/>
                <a:ea typeface="Cambria" panose="02040503050406030204" pitchFamily="18" charset="0"/>
              </a:rPr>
              <a:t>The elements identified for the simulation are the frames, bees, and boxed hive. The frames are where bees form the honeycombs. The boxed hive is where all the frames will be placed in. The bees are the ones gathering food, feeding the brood, and creating sticky frames. Fig. 3 and Fig. 4 show different stages of a frame and a process flow for proper seasonal beehive management, respectively.</a:t>
            </a:r>
          </a:p>
        </p:txBody>
      </p:sp>
      <p:sp>
        <p:nvSpPr>
          <p:cNvPr id="189" name="TextBox 188"/>
          <p:cNvSpPr txBox="1"/>
          <p:nvPr/>
        </p:nvSpPr>
        <p:spPr>
          <a:xfrm>
            <a:off x="3917746" y="2575678"/>
            <a:ext cx="2600637" cy="307777"/>
          </a:xfrm>
          <a:prstGeom prst="rect">
            <a:avLst/>
          </a:prstGeom>
          <a:noFill/>
        </p:spPr>
        <p:txBody>
          <a:bodyPr wrap="square" rtlCol="0">
            <a:spAutoFit/>
          </a:bodyPr>
          <a:lstStyle/>
          <a:p>
            <a:r>
              <a:rPr lang="en-PH" sz="1400" b="1" dirty="0">
                <a:solidFill>
                  <a:schemeClr val="bg1"/>
                </a:solidFill>
                <a:latin typeface="Cambria" panose="02040503050406030204" pitchFamily="18" charset="0"/>
                <a:ea typeface="Cambria" panose="02040503050406030204" pitchFamily="18" charset="0"/>
              </a:rPr>
              <a:t>RESULTS AND DISCUSSION</a:t>
            </a:r>
          </a:p>
        </p:txBody>
      </p:sp>
      <p:sp>
        <p:nvSpPr>
          <p:cNvPr id="190" name="TextBox 189"/>
          <p:cNvSpPr txBox="1"/>
          <p:nvPr/>
        </p:nvSpPr>
        <p:spPr>
          <a:xfrm>
            <a:off x="3924483" y="2814240"/>
            <a:ext cx="3565479" cy="1061829"/>
          </a:xfrm>
          <a:prstGeom prst="rect">
            <a:avLst/>
          </a:prstGeom>
          <a:noFill/>
        </p:spPr>
        <p:txBody>
          <a:bodyPr wrap="square" rtlCol="0">
            <a:spAutoFit/>
          </a:bodyPr>
          <a:lstStyle/>
          <a:p>
            <a:pPr algn="just"/>
            <a:r>
              <a:rPr lang="en-PH" sz="900" dirty="0">
                <a:solidFill>
                  <a:schemeClr val="bg1"/>
                </a:solidFill>
                <a:latin typeface="Cambria" panose="02040503050406030204" pitchFamily="18" charset="0"/>
                <a:ea typeface="Cambria" panose="02040503050406030204" pitchFamily="18" charset="0"/>
              </a:rPr>
              <a:t>Blender was used in creating the 3D models such as the wired frame and the </a:t>
            </a:r>
            <a:r>
              <a:rPr lang="en-PH" sz="900" dirty="0" err="1">
                <a:solidFill>
                  <a:schemeClr val="bg1"/>
                </a:solidFill>
                <a:latin typeface="Cambria" panose="02040503050406030204" pitchFamily="18" charset="0"/>
                <a:ea typeface="Cambria" panose="02040503050406030204" pitchFamily="18" charset="0"/>
              </a:rPr>
              <a:t>Langstroth</a:t>
            </a:r>
            <a:r>
              <a:rPr lang="en-PH" sz="900" dirty="0">
                <a:solidFill>
                  <a:schemeClr val="bg1"/>
                </a:solidFill>
                <a:latin typeface="Cambria" panose="02040503050406030204" pitchFamily="18" charset="0"/>
                <a:ea typeface="Cambria" panose="02040503050406030204" pitchFamily="18" charset="0"/>
              </a:rPr>
              <a:t> boxed hive, based on the specifications provided by the UPLB Bee Program. The game engine Unity3D was used in developing the simulation app. C# was the programming language used for implementing the simulation logic and other back-end functionalities. Fig. 5, Fig. 6, and Fig. 7 show different interactive modes in the mobile app.</a:t>
            </a:r>
          </a:p>
        </p:txBody>
      </p:sp>
      <p:grpSp>
        <p:nvGrpSpPr>
          <p:cNvPr id="195" name="Group 194"/>
          <p:cNvGrpSpPr>
            <a:grpSpLocks noChangeAspect="1"/>
          </p:cNvGrpSpPr>
          <p:nvPr/>
        </p:nvGrpSpPr>
        <p:grpSpPr>
          <a:xfrm>
            <a:off x="3983634" y="3884163"/>
            <a:ext cx="1656671" cy="1140050"/>
            <a:chOff x="4034151" y="4098963"/>
            <a:chExt cx="1932161" cy="1329630"/>
          </a:xfrm>
        </p:grpSpPr>
        <p:pic>
          <p:nvPicPr>
            <p:cNvPr id="191" name="Picture 190"/>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34151" y="4098963"/>
              <a:ext cx="1932161" cy="917763"/>
            </a:xfrm>
            <a:prstGeom prst="rect">
              <a:avLst/>
            </a:prstGeom>
            <a:noFill/>
            <a:ln>
              <a:noFill/>
            </a:ln>
          </p:spPr>
        </p:pic>
        <p:sp>
          <p:nvSpPr>
            <p:cNvPr id="194" name="TextBox 193"/>
            <p:cNvSpPr txBox="1"/>
            <p:nvPr/>
          </p:nvSpPr>
          <p:spPr>
            <a:xfrm>
              <a:off x="4300734" y="5016726"/>
              <a:ext cx="1398994" cy="411867"/>
            </a:xfrm>
            <a:prstGeom prst="rect">
              <a:avLst/>
            </a:prstGeom>
            <a:noFill/>
          </p:spPr>
          <p:txBody>
            <a:bodyPr wrap="square" rtlCol="0">
              <a:spAutoFit/>
            </a:bodyPr>
            <a:lstStyle/>
            <a:p>
              <a:pPr algn="ctr"/>
              <a:r>
                <a:rPr lang="en-PH" sz="700" dirty="0">
                  <a:solidFill>
                    <a:schemeClr val="bg1"/>
                  </a:solidFill>
                  <a:latin typeface="Cambria" panose="02040503050406030204" pitchFamily="18" charset="0"/>
                  <a:ea typeface="Cambria" panose="02040503050406030204" pitchFamily="18" charset="0"/>
                </a:rPr>
                <a:t>Fig. 5. Use case of Quiz mode</a:t>
              </a:r>
            </a:p>
          </p:txBody>
        </p:sp>
      </p:grpSp>
      <p:grpSp>
        <p:nvGrpSpPr>
          <p:cNvPr id="197" name="Group 196"/>
          <p:cNvGrpSpPr/>
          <p:nvPr/>
        </p:nvGrpSpPr>
        <p:grpSpPr>
          <a:xfrm>
            <a:off x="5666976" y="3887009"/>
            <a:ext cx="1732408" cy="1041004"/>
            <a:chOff x="5622512" y="4095503"/>
            <a:chExt cx="1732408" cy="1041004"/>
          </a:xfrm>
        </p:grpSpPr>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39217" y="4095503"/>
              <a:ext cx="1715703" cy="861501"/>
            </a:xfrm>
            <a:prstGeom prst="rect">
              <a:avLst/>
            </a:prstGeom>
            <a:noFill/>
            <a:ln>
              <a:noFill/>
            </a:ln>
          </p:spPr>
        </p:pic>
        <p:sp>
          <p:nvSpPr>
            <p:cNvPr id="196" name="TextBox 195"/>
            <p:cNvSpPr txBox="1"/>
            <p:nvPr/>
          </p:nvSpPr>
          <p:spPr>
            <a:xfrm>
              <a:off x="5622512" y="4936452"/>
              <a:ext cx="1718999" cy="200055"/>
            </a:xfrm>
            <a:prstGeom prst="rect">
              <a:avLst/>
            </a:prstGeom>
            <a:noFill/>
          </p:spPr>
          <p:txBody>
            <a:bodyPr wrap="square" rtlCol="0">
              <a:spAutoFit/>
            </a:bodyPr>
            <a:lstStyle/>
            <a:p>
              <a:pPr algn="ctr"/>
              <a:r>
                <a:rPr lang="en-PH" sz="700" dirty="0">
                  <a:solidFill>
                    <a:schemeClr val="bg1"/>
                  </a:solidFill>
                  <a:latin typeface="Cambria" panose="02040503050406030204" pitchFamily="18" charset="0"/>
                  <a:ea typeface="Cambria" panose="02040503050406030204" pitchFamily="18" charset="0"/>
                </a:rPr>
                <a:t>Fig. 6.  The Automatic Beekeeping mode</a:t>
              </a:r>
            </a:p>
          </p:txBody>
        </p:sp>
      </p:grpSp>
      <p:grpSp>
        <p:nvGrpSpPr>
          <p:cNvPr id="199" name="Group 198"/>
          <p:cNvGrpSpPr/>
          <p:nvPr/>
        </p:nvGrpSpPr>
        <p:grpSpPr>
          <a:xfrm>
            <a:off x="4790401" y="4996976"/>
            <a:ext cx="1718999" cy="1007952"/>
            <a:chOff x="3938700" y="5213173"/>
            <a:chExt cx="1718999" cy="1007952"/>
          </a:xfrm>
        </p:grpSpPr>
        <p:pic>
          <p:nvPicPr>
            <p:cNvPr id="193" name="Picture 192"/>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97914" y="5213173"/>
              <a:ext cx="1605065" cy="806146"/>
            </a:xfrm>
            <a:prstGeom prst="rect">
              <a:avLst/>
            </a:prstGeom>
            <a:noFill/>
            <a:ln>
              <a:noFill/>
            </a:ln>
          </p:spPr>
        </p:pic>
        <p:sp>
          <p:nvSpPr>
            <p:cNvPr id="198" name="TextBox 197"/>
            <p:cNvSpPr txBox="1"/>
            <p:nvPr/>
          </p:nvSpPr>
          <p:spPr>
            <a:xfrm>
              <a:off x="3938700" y="6021070"/>
              <a:ext cx="1718999" cy="200055"/>
            </a:xfrm>
            <a:prstGeom prst="rect">
              <a:avLst/>
            </a:prstGeom>
            <a:noFill/>
          </p:spPr>
          <p:txBody>
            <a:bodyPr wrap="square" rtlCol="0">
              <a:spAutoFit/>
            </a:bodyPr>
            <a:lstStyle/>
            <a:p>
              <a:pPr algn="ctr"/>
              <a:r>
                <a:rPr lang="en-PH" sz="700" dirty="0">
                  <a:solidFill>
                    <a:schemeClr val="bg1"/>
                  </a:solidFill>
                  <a:latin typeface="Cambria" panose="02040503050406030204" pitchFamily="18" charset="0"/>
                  <a:ea typeface="Cambria" panose="02040503050406030204" pitchFamily="18" charset="0"/>
                </a:rPr>
                <a:t>Fig. 7.  The Manual Beekeeping mode</a:t>
              </a:r>
            </a:p>
          </p:txBody>
        </p:sp>
      </p:grpSp>
      <p:sp>
        <p:nvSpPr>
          <p:cNvPr id="203" name="TextBox 202"/>
          <p:cNvSpPr txBox="1"/>
          <p:nvPr/>
        </p:nvSpPr>
        <p:spPr>
          <a:xfrm>
            <a:off x="3917746" y="6014223"/>
            <a:ext cx="3565479" cy="507831"/>
          </a:xfrm>
          <a:prstGeom prst="rect">
            <a:avLst/>
          </a:prstGeom>
          <a:noFill/>
        </p:spPr>
        <p:txBody>
          <a:bodyPr wrap="square" rtlCol="0">
            <a:spAutoFit/>
          </a:bodyPr>
          <a:lstStyle/>
          <a:p>
            <a:pPr algn="just"/>
            <a:r>
              <a:rPr lang="en-PH" sz="900" dirty="0">
                <a:solidFill>
                  <a:schemeClr val="bg1"/>
                </a:solidFill>
                <a:latin typeface="Cambria" panose="02040503050406030204" pitchFamily="18" charset="0"/>
                <a:ea typeface="Cambria" panose="02040503050406030204" pitchFamily="18" charset="0"/>
              </a:rPr>
              <a:t>The simulation demonstrated proper seasonal beehive management as seen in the graphs in Fig. 8. It also simulated the outcome of improper management as shown in the graphs in Fig. 9.</a:t>
            </a:r>
          </a:p>
        </p:txBody>
      </p:sp>
      <p:grpSp>
        <p:nvGrpSpPr>
          <p:cNvPr id="207" name="Group 206"/>
          <p:cNvGrpSpPr>
            <a:grpSpLocks noChangeAspect="1"/>
          </p:cNvGrpSpPr>
          <p:nvPr/>
        </p:nvGrpSpPr>
        <p:grpSpPr>
          <a:xfrm>
            <a:off x="3990863" y="6575269"/>
            <a:ext cx="1676113" cy="1163635"/>
            <a:chOff x="4163403" y="6836128"/>
            <a:chExt cx="1512514" cy="1050057"/>
          </a:xfrm>
        </p:grpSpPr>
        <p:pic>
          <p:nvPicPr>
            <p:cNvPr id="202" name="Picture 201"/>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63403" y="6836128"/>
              <a:ext cx="1512514" cy="757121"/>
            </a:xfrm>
            <a:prstGeom prst="rect">
              <a:avLst/>
            </a:prstGeom>
            <a:noFill/>
            <a:ln>
              <a:noFill/>
            </a:ln>
          </p:spPr>
        </p:pic>
        <p:sp>
          <p:nvSpPr>
            <p:cNvPr id="204" name="TextBox 203"/>
            <p:cNvSpPr txBox="1"/>
            <p:nvPr/>
          </p:nvSpPr>
          <p:spPr>
            <a:xfrm>
              <a:off x="4163403" y="7578408"/>
              <a:ext cx="1512514" cy="307777"/>
            </a:xfrm>
            <a:prstGeom prst="rect">
              <a:avLst/>
            </a:prstGeom>
            <a:noFill/>
          </p:spPr>
          <p:txBody>
            <a:bodyPr wrap="square" rtlCol="0">
              <a:spAutoFit/>
            </a:bodyPr>
            <a:lstStyle/>
            <a:p>
              <a:pPr algn="ctr"/>
              <a:r>
                <a:rPr lang="en-PH" sz="700" dirty="0">
                  <a:solidFill>
                    <a:schemeClr val="bg1"/>
                  </a:solidFill>
                  <a:latin typeface="Cambria" panose="02040503050406030204" pitchFamily="18" charset="0"/>
                  <a:ea typeface="Cambria" panose="02040503050406030204" pitchFamily="18" charset="0"/>
                </a:rPr>
                <a:t>Fig. 8.  Proper seasonal beehive management</a:t>
              </a:r>
            </a:p>
          </p:txBody>
        </p:sp>
      </p:grpSp>
      <p:grpSp>
        <p:nvGrpSpPr>
          <p:cNvPr id="206" name="Group 205"/>
          <p:cNvGrpSpPr>
            <a:grpSpLocks noChangeAspect="1"/>
          </p:cNvGrpSpPr>
          <p:nvPr/>
        </p:nvGrpSpPr>
        <p:grpSpPr>
          <a:xfrm>
            <a:off x="5716723" y="6556335"/>
            <a:ext cx="1725386" cy="1163635"/>
            <a:chOff x="5817386" y="6912135"/>
            <a:chExt cx="1612686" cy="1087628"/>
          </a:xfrm>
        </p:grpSpPr>
        <p:pic>
          <p:nvPicPr>
            <p:cNvPr id="200" name="Picture 199"/>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17387" y="6912135"/>
              <a:ext cx="1612685" cy="804397"/>
            </a:xfrm>
            <a:prstGeom prst="rect">
              <a:avLst/>
            </a:prstGeom>
            <a:noFill/>
            <a:ln>
              <a:noFill/>
            </a:ln>
          </p:spPr>
        </p:pic>
        <p:sp>
          <p:nvSpPr>
            <p:cNvPr id="205" name="TextBox 204"/>
            <p:cNvSpPr txBox="1"/>
            <p:nvPr/>
          </p:nvSpPr>
          <p:spPr>
            <a:xfrm>
              <a:off x="5817386" y="7691986"/>
              <a:ext cx="1612685" cy="307777"/>
            </a:xfrm>
            <a:prstGeom prst="rect">
              <a:avLst/>
            </a:prstGeom>
            <a:noFill/>
          </p:spPr>
          <p:txBody>
            <a:bodyPr wrap="square" rtlCol="0">
              <a:spAutoFit/>
            </a:bodyPr>
            <a:lstStyle/>
            <a:p>
              <a:pPr algn="ctr"/>
              <a:r>
                <a:rPr lang="en-PH" sz="700" dirty="0">
                  <a:solidFill>
                    <a:schemeClr val="bg1"/>
                  </a:solidFill>
                  <a:latin typeface="Cambria" panose="02040503050406030204" pitchFamily="18" charset="0"/>
                  <a:ea typeface="Cambria" panose="02040503050406030204" pitchFamily="18" charset="0"/>
                </a:rPr>
                <a:t>Fig. 9. Improper seasonal beehive management</a:t>
              </a:r>
            </a:p>
          </p:txBody>
        </p:sp>
      </p:grpSp>
      <p:sp>
        <p:nvSpPr>
          <p:cNvPr id="208" name="Rectangle 207"/>
          <p:cNvSpPr/>
          <p:nvPr/>
        </p:nvSpPr>
        <p:spPr>
          <a:xfrm>
            <a:off x="3918022" y="7823799"/>
            <a:ext cx="3578400" cy="1454382"/>
          </a:xfrm>
          <a:prstGeom prst="rect">
            <a:avLst/>
          </a:prstGeom>
          <a:solidFill>
            <a:schemeClr val="accent4">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9" name="TextBox 208"/>
          <p:cNvSpPr txBox="1"/>
          <p:nvPr/>
        </p:nvSpPr>
        <p:spPr>
          <a:xfrm>
            <a:off x="3917747" y="7826851"/>
            <a:ext cx="1360966" cy="307777"/>
          </a:xfrm>
          <a:prstGeom prst="rect">
            <a:avLst/>
          </a:prstGeom>
          <a:noFill/>
        </p:spPr>
        <p:txBody>
          <a:bodyPr wrap="square" rtlCol="0">
            <a:spAutoFit/>
          </a:bodyPr>
          <a:lstStyle/>
          <a:p>
            <a:r>
              <a:rPr lang="en-PH" sz="1400" b="1" dirty="0">
                <a:solidFill>
                  <a:schemeClr val="bg1"/>
                </a:solidFill>
                <a:latin typeface="Cambria" panose="02040503050406030204" pitchFamily="18" charset="0"/>
                <a:ea typeface="Cambria" panose="02040503050406030204" pitchFamily="18" charset="0"/>
              </a:rPr>
              <a:t>CONCLUSION</a:t>
            </a:r>
          </a:p>
        </p:txBody>
      </p:sp>
      <p:sp>
        <p:nvSpPr>
          <p:cNvPr id="210" name="Rectangle 209"/>
          <p:cNvSpPr/>
          <p:nvPr/>
        </p:nvSpPr>
        <p:spPr>
          <a:xfrm>
            <a:off x="3924483" y="8090614"/>
            <a:ext cx="3540845" cy="1169551"/>
          </a:xfrm>
          <a:prstGeom prst="rect">
            <a:avLst/>
          </a:prstGeom>
        </p:spPr>
        <p:txBody>
          <a:bodyPr wrap="square">
            <a:spAutoFit/>
          </a:bodyPr>
          <a:lstStyle/>
          <a:p>
            <a:r>
              <a:rPr lang="en-PH" sz="1000" dirty="0">
                <a:solidFill>
                  <a:schemeClr val="bg1"/>
                </a:solidFill>
                <a:effectLst/>
                <a:latin typeface="Times New Roman" panose="02020603050405020304" pitchFamily="18" charset="0"/>
                <a:ea typeface="Times New Roman" panose="02020603050405020304" pitchFamily="18" charset="0"/>
              </a:rPr>
              <a:t>The researcher was able to create 3D models of the equipment used for beekeeping. The researcher was successful in developing a working mobile simulation application about proper seasonal beehive management. Multiple scenes were also developed to cater for different purposes of using the mobile simulation app, such as the Quiz, Automatic Beekeeping, and Manual Beekeeping.</a:t>
            </a:r>
            <a:endParaRPr lang="en-PH" sz="900" dirty="0">
              <a:solidFill>
                <a:schemeClr val="bg1"/>
              </a:solidFill>
            </a:endParaRPr>
          </a:p>
        </p:txBody>
      </p:sp>
      <p:sp>
        <p:nvSpPr>
          <p:cNvPr id="211" name="Rectangle 210"/>
          <p:cNvSpPr/>
          <p:nvPr/>
        </p:nvSpPr>
        <p:spPr>
          <a:xfrm>
            <a:off x="3918022" y="9324486"/>
            <a:ext cx="3578400" cy="1267315"/>
          </a:xfrm>
          <a:prstGeom prst="rect">
            <a:avLst/>
          </a:prstGeom>
          <a:solidFill>
            <a:schemeClr val="accent4">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3" name="Rectangle 212"/>
          <p:cNvSpPr/>
          <p:nvPr/>
        </p:nvSpPr>
        <p:spPr>
          <a:xfrm>
            <a:off x="5095670" y="9439425"/>
            <a:ext cx="2288210" cy="1015663"/>
          </a:xfrm>
          <a:prstGeom prst="rect">
            <a:avLst/>
          </a:prstGeom>
        </p:spPr>
        <p:txBody>
          <a:bodyPr wrap="square">
            <a:spAutoFit/>
          </a:bodyPr>
          <a:lstStyle/>
          <a:p>
            <a:pPr algn="just"/>
            <a:r>
              <a:rPr lang="en-PH" sz="1000" b="0" i="0" u="none" strike="noStrike" baseline="0" dirty="0">
                <a:solidFill>
                  <a:schemeClr val="bg1"/>
                </a:solidFill>
                <a:latin typeface="Cambria" panose="02040503050406030204" pitchFamily="18" charset="0"/>
                <a:ea typeface="Cambria" panose="02040503050406030204" pitchFamily="18" charset="0"/>
              </a:rPr>
              <a:t>Albert Dominic Crisostomo is an undergraduate student under the BS Computer Science program of the University of the Philippines Los </a:t>
            </a:r>
            <a:r>
              <a:rPr lang="en-PH" sz="1000" b="0" i="0" u="none" strike="noStrike" baseline="0" dirty="0" err="1">
                <a:solidFill>
                  <a:schemeClr val="bg1"/>
                </a:solidFill>
                <a:latin typeface="Cambria" panose="02040503050406030204" pitchFamily="18" charset="0"/>
                <a:ea typeface="Cambria" panose="02040503050406030204" pitchFamily="18" charset="0"/>
              </a:rPr>
              <a:t>Ba</a:t>
            </a:r>
            <a:r>
              <a:rPr lang="en-PH" sz="1000" dirty="0" err="1">
                <a:solidFill>
                  <a:schemeClr val="bg1"/>
                </a:solidFill>
                <a:latin typeface="Cambria" panose="02040503050406030204" pitchFamily="18" charset="0"/>
                <a:ea typeface="Cambria" panose="02040503050406030204" pitchFamily="18" charset="0"/>
              </a:rPr>
              <a:t>ñ</a:t>
            </a:r>
            <a:r>
              <a:rPr lang="en-PH" sz="1000" b="0" i="0" u="none" strike="noStrike" baseline="0" dirty="0" err="1">
                <a:solidFill>
                  <a:schemeClr val="bg1"/>
                </a:solidFill>
                <a:latin typeface="Cambria" panose="02040503050406030204" pitchFamily="18" charset="0"/>
                <a:ea typeface="Cambria" panose="02040503050406030204" pitchFamily="18" charset="0"/>
              </a:rPr>
              <a:t>os</a:t>
            </a:r>
            <a:r>
              <a:rPr lang="en-PH" sz="1000" b="0" i="0" u="none" strike="noStrike" baseline="0" dirty="0">
                <a:solidFill>
                  <a:schemeClr val="bg1"/>
                </a:solidFill>
                <a:latin typeface="Cambria" panose="02040503050406030204" pitchFamily="18" charset="0"/>
                <a:ea typeface="Cambria" panose="02040503050406030204" pitchFamily="18" charset="0"/>
              </a:rPr>
              <a:t>. He loves playing video games and aspires to be a game developer.</a:t>
            </a:r>
            <a:endParaRPr lang="en-PH" sz="1000" dirty="0">
              <a:solidFill>
                <a:schemeClr val="bg1"/>
              </a:solidFill>
              <a:latin typeface="Cambria" panose="02040503050406030204" pitchFamily="18" charset="0"/>
              <a:ea typeface="Cambria" panose="02040503050406030204" pitchFamily="18" charset="0"/>
            </a:endParaRPr>
          </a:p>
        </p:txBody>
      </p:sp>
      <p:pic>
        <p:nvPicPr>
          <p:cNvPr id="214" name="Picture 213"/>
          <p:cNvPicPr>
            <a:picLocks noChangeAspect="1"/>
          </p:cNvPicPr>
          <p:nvPr/>
        </p:nvPicPr>
        <p:blipFill>
          <a:blip r:embed="rId12" cstate="print">
            <a:extLst>
              <a:ext uri="{28A0092B-C50C-407E-A947-70E740481C1C}">
                <a14:useLocalDpi xmlns:a14="http://schemas.microsoft.com/office/drawing/2010/main" val="0"/>
              </a:ext>
            </a:extLst>
          </a:blip>
          <a:srcRect t="221" b="221"/>
          <a:stretch/>
        </p:blipFill>
        <p:spPr>
          <a:xfrm>
            <a:off x="4066307" y="9455098"/>
            <a:ext cx="940031" cy="955263"/>
          </a:xfrm>
          <a:prstGeom prst="rect">
            <a:avLst/>
          </a:prstGeom>
        </p:spPr>
      </p:pic>
    </p:spTree>
    <p:extLst>
      <p:ext uri="{BB962C8B-B14F-4D97-AF65-F5344CB8AC3E}">
        <p14:creationId xmlns:p14="http://schemas.microsoft.com/office/powerpoint/2010/main" val="32365924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TotalTime>
  <Words>612</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vt:lpstr>
      <vt:lpstr>Consolas</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Aldy Crisostomo</dc:creator>
  <cp:lastModifiedBy>Aldy C</cp:lastModifiedBy>
  <cp:revision>29</cp:revision>
  <dcterms:created xsi:type="dcterms:W3CDTF">2019-06-19T04:25:21Z</dcterms:created>
  <dcterms:modified xsi:type="dcterms:W3CDTF">2022-12-12T04:38:57Z</dcterms:modified>
</cp:coreProperties>
</file>