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1" r:id="rId4"/>
    <p:sldId id="259" r:id="rId5"/>
    <p:sldId id="266" r:id="rId6"/>
    <p:sldId id="264" r:id="rId7"/>
    <p:sldId id="262" r:id="rId8"/>
    <p:sldId id="267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FF"/>
    <a:srgbClr val="00FF00"/>
    <a:srgbClr val="0000FF"/>
    <a:srgbClr val="FF0000"/>
    <a:srgbClr val="292929"/>
    <a:srgbClr val="FFFF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31F0-2AEA-953D-EDED-ED272A26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AC431-6D9F-2F6B-AC73-C575D0673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2735-E023-B015-623B-9C6376BA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8ABD-DD15-5EA4-298E-228F1976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836D-76C6-7FC0-377B-2985A5A2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40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B580-A9A9-5278-59CA-73C1A064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3A5A-E39A-65ED-5AD5-21D1A9E3B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7609-680E-6C6F-76FB-F1FBF64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AC09-BACF-9F26-6264-E9E8840E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D8AF-2EF6-97D9-9A8D-3B343453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9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72FA7-88D7-2D2A-FBDB-47E59D28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05E0D-AAA8-5DE0-5421-257B34779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040C-8E0F-AE29-C730-54424FF8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696F3-07FD-C5ED-0398-BF2A890F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4FF0-9EC2-A7F6-2867-BA71787A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04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227E-A70C-CE75-3B99-47AE87291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EFBE-B1DE-B364-3671-AB6AD43AF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84EE-6D9B-4D56-D585-586BF32D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AD7B-CCE5-7173-9350-945027D8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2ECA-21B4-0F85-FC94-51A2BFB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16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081A-C75C-D87E-2446-3742AC9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8190-297A-0A23-48FA-558ECEED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9A14-5609-C8E8-CE3F-F9F2004B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8F3F-AAAD-0ECF-5C6D-DB3BDE59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849B-F878-96BF-C701-28DD2719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35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8B8B-DB96-2D3F-0260-A4D974C1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05E0-2979-AFA9-CA7F-8C40B1C5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06A0-CE7E-80CD-1BF3-45C5B139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E325-2881-E094-3D81-103FAAC5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D1D45-A94A-69ED-E6EF-5EA5D0B6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33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5702-A3BB-98F4-D4EA-C6546688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3872-FFD9-318B-7E68-A47A8D7AC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A61B-6177-56F9-617C-A78B4C41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7126-8B29-DDA8-29F1-0DF1F29E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1C55-AE2B-985F-37A1-0B5D14F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5406-50FA-3D66-6BAA-6CBE85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42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E6CB-CE21-5630-4A95-54F5913D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30C6B-AE72-3067-1A91-062EFD70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DE12-B84B-19C6-0066-BDAFBE919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8D8A9-0927-2091-1B10-30CF1C23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321A3-0A86-DCC0-509B-1B458DC2E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BA7E5-7EFD-5685-B2CA-1E56D29D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A7A9B-0AF1-A44F-A08B-D8449F74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0DA69-157A-721C-05F6-55E4F694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57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7828-792B-8227-88F4-97983A04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5EDCF-0069-F1C2-9393-ED66B42C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E5E6B-22DD-6904-073A-08556DF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2374E-39EB-7B62-1CFA-EC727B2E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553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8D32A-3503-40E1-F28D-90516B3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D9F83-65CB-40B9-BD3C-17A49111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DD39A-DE05-45E3-C5CD-009BFE7A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727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690E-D55A-D0D7-551B-EC561E7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0F60-D372-0617-3D13-1C1CFAC1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EAAEA-B774-3B0E-EB5D-E0AF3D0B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D4452-389E-FC3B-597E-B5105A9F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A8F1-3F5F-5AFA-F778-D8D03852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37E7-7BE2-7F93-BA69-96EB4FDB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8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5F53-20F5-EB44-0F9B-2B1EBD0A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102F-1626-4F7E-0A61-02A5F26E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9D64-E19A-9457-AEE7-94A0B975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6F0E-ADAD-6B5A-7DBE-7BA7340A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1CF6-6FBE-32D0-9176-0EB7753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890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35C0-D588-3D53-1987-4BA1CF2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ECC62-D483-A79B-E5E1-B33336C34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0DE75-A6FB-E298-48D5-374E2EB7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1CD9-7993-4212-D179-D619C90B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ADBA-BB91-DB94-CB8F-1CF28B08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E6A7-DBEC-1A9A-4E78-0E73607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228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214-0334-7342-50C0-6D30226B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90BE-FBB4-FB3A-3925-B5DCB6928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F7FA-71B7-DCD2-4415-DACDD08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E41D-DCC0-1C3C-DB70-2DFD024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1DFA-6A34-886F-BE74-754DA5F1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378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1E3A6-9AB0-D24D-5AF5-9B4E753B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AE52-C2FC-D0C1-73C6-C03CB637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6505-7E2F-1A11-FE76-92733A23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B4AD-8E4A-91CC-4A4B-73C4F7B1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4C1A-85BD-9169-6BE0-8DABC4E4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2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BEDA-7622-A94D-4506-DB9AAE99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A913D-DCC6-3651-262E-08939BD8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61FD-4A90-9AC7-B11A-3B1852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5C79-7A37-ECB8-74C4-684B99DB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4730-CD45-414C-247F-B676F3BC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64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8F5F-B044-3095-5EA6-20BC0E91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AA3B-427A-66D4-FDF4-1888EDAC4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3ACA1-98D5-9373-3B67-5DA64A8F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6359E-0021-18C8-DD50-5F82378C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F65A6-E231-F9EB-47A3-78E3BB2D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FF11-5B8B-8542-72E4-F69591D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D5B6-DF65-8B3D-A3CB-D34120BA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37C4-E4B0-2BA0-58B1-2EF6512F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D1E43-F758-94F8-63D1-F700E61F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8B6D0-DB54-34DF-7001-E7155698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52442-E9C8-FDAD-0650-67FA42F5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6E9D-67AD-3526-EDAC-E3FADB16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B49F4-CB74-33BF-B176-F8120A82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D22B4-2913-C8BC-ABDA-AF80C524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95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3E00-1E06-4552-418B-891CA264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B9899-5A86-8F36-F8AB-766AD1A6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17292-9216-73B0-E715-0DFF4ADE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86C3-C732-83FA-1CFB-F1A993EE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8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E094E-2A79-87BC-E0C6-77EBCF9B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D1967-6739-05F6-A89F-BB2CD3F8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51F9C-6F36-CE3D-C6BA-08EBAEC8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A851-881E-21E9-95B4-1AE2C6B2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FD92-D3AF-F8AF-D070-FC3D7FE2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B0D0-240F-6C57-6E29-40726037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ACC35-FF57-E65E-8649-5C4E834A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ABC62-3DAF-6E87-BC56-E0E587F4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1B70-CE1E-C59C-7B8B-3CBD8D1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60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442D-ACE5-CD90-8F95-CF6938A2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9F73-21CB-448F-34A2-AFE563C31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9DA49-D8A1-AAC8-9501-8BE06620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5FD9-6232-3854-E6A0-B655CE3D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C16F-9E55-9736-6F53-CBB61F99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55AFF-8A93-02E6-DF0F-A99BF9FF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1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0E9C3-017A-7862-A20D-95FE02D5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199E-E87B-3410-C4A9-0303F583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FF71-353A-9036-A3D9-CD5331600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767C-D42F-4FC7-B962-AC87CB271C8E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4887-9CCA-2DBB-CAF1-9994E320A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7792-2DA3-ABEE-321E-45423A04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9C99-81E1-43DC-8E6E-274C76FB16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11CC6-44E2-CE18-3B29-084EB589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8DC3-F84C-987B-5D4B-1E866A45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B448-AFAE-712A-4778-7082A2C23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F1DE9-CA00-4C91-A01A-912273172927}" type="datetimeFigureOut">
              <a:rPr lang="en-AU" smtClean="0"/>
              <a:t>20/09/2024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1BC9-0643-A745-475A-A4E84C6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E761-7B15-0105-221F-24171AC3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FA54F-8807-4002-B055-D01AD27CE8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27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65AF-D3DB-63D6-ADE8-A22ED61C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3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N3 Spatial Analysis: File Naming Style Guide</a:t>
            </a:r>
          </a:p>
        </p:txBody>
      </p:sp>
      <p:pic>
        <p:nvPicPr>
          <p:cNvPr id="5" name="Content Placeholder 4" descr="A close-up of a logo&#10;&#10;Description automatically generated">
            <a:extLst>
              <a:ext uri="{FF2B5EF4-FFF2-40B4-BE49-F238E27FC236}">
                <a16:creationId xmlns:a16="http://schemas.microsoft.com/office/drawing/2014/main" id="{8E887C8C-88F0-7EB3-5476-23F22362B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682"/>
            <a:ext cx="10515600" cy="367322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F7AF9-8CC9-C81E-747E-FEA1504ECC80}"/>
              </a:ext>
            </a:extLst>
          </p:cNvPr>
          <p:cNvSpPr txBox="1">
            <a:spLocks/>
          </p:cNvSpPr>
          <p:nvPr/>
        </p:nvSpPr>
        <p:spPr>
          <a:xfrm>
            <a:off x="3495015" y="915878"/>
            <a:ext cx="5201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Adam Shand, Healthy Waters Partnership</a:t>
            </a:r>
          </a:p>
        </p:txBody>
      </p:sp>
    </p:spTree>
    <p:extLst>
      <p:ext uri="{BB962C8B-B14F-4D97-AF65-F5344CB8AC3E}">
        <p14:creationId xmlns:p14="http://schemas.microsoft.com/office/powerpoint/2010/main" val="39317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AB0A9-46C4-5500-D1F8-C37D2B19CFB7}"/>
              </a:ext>
            </a:extLst>
          </p:cNvPr>
          <p:cNvSpPr txBox="1"/>
          <p:nvPr/>
        </p:nvSpPr>
        <p:spPr>
          <a:xfrm>
            <a:off x="2922134" y="3090446"/>
            <a:ext cx="367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Dash(-) for spaces within a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6601411" y="3090446"/>
            <a:ext cx="448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Underscore(_) for spaces between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3103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Script Naming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62985-466F-C48D-D5A5-63C9D31198B4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28D3AA-97EC-1429-C0CE-522CC6440530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E2FA0-02C5-96A6-3166-B7062DF29624}"/>
              </a:ext>
            </a:extLst>
          </p:cNvPr>
          <p:cNvSpPr txBox="1"/>
          <p:nvPr/>
        </p:nvSpPr>
        <p:spPr>
          <a:xfrm>
            <a:off x="2230934" y="1168949"/>
            <a:ext cx="766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highlight>
                  <a:srgbClr val="FFFF00"/>
                </a:highlight>
              </a:rPr>
              <a:t>n3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00"/>
                </a:highlight>
              </a:rPr>
              <a:t>climate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FF"/>
                </a:highlight>
              </a:rPr>
              <a:t>air-temperature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FF0000"/>
                </a:highlight>
              </a:rPr>
              <a:t>s1-context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BC26E-1D98-D121-851B-78E6C122140F}"/>
              </a:ext>
            </a:extLst>
          </p:cNvPr>
          <p:cNvSpPr txBox="1"/>
          <p:nvPr/>
        </p:nvSpPr>
        <p:spPr>
          <a:xfrm>
            <a:off x="2966202" y="2323812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00"/>
                </a:highlight>
              </a:rPr>
              <a:t>Broad-theme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14F12-45F9-0C94-4DAB-2E289069790A}"/>
              </a:ext>
            </a:extLst>
          </p:cNvPr>
          <p:cNvSpPr txBox="1"/>
          <p:nvPr/>
        </p:nvSpPr>
        <p:spPr>
          <a:xfrm>
            <a:off x="4869863" y="2323812"/>
            <a:ext cx="280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FF"/>
                </a:highlight>
              </a:rPr>
              <a:t>specific-theme (optional)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5E8EE7-F677-FF9F-9D9F-D59EC591EFAC}"/>
              </a:ext>
            </a:extLst>
          </p:cNvPr>
          <p:cNvSpPr/>
          <p:nvPr/>
        </p:nvSpPr>
        <p:spPr>
          <a:xfrm>
            <a:off x="3670355" y="1689669"/>
            <a:ext cx="45719" cy="72082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71252-B621-57E3-3DF8-87460D493F80}"/>
              </a:ext>
            </a:extLst>
          </p:cNvPr>
          <p:cNvSpPr/>
          <p:nvPr/>
        </p:nvSpPr>
        <p:spPr>
          <a:xfrm>
            <a:off x="5655001" y="1688645"/>
            <a:ext cx="45719" cy="720823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6D458-BBDD-6C4D-F905-7C572F75DD33}"/>
              </a:ext>
            </a:extLst>
          </p:cNvPr>
          <p:cNvSpPr txBox="1"/>
          <p:nvPr/>
        </p:nvSpPr>
        <p:spPr>
          <a:xfrm>
            <a:off x="1491844" y="2323812"/>
            <a:ext cx="157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FFFF00"/>
                </a:highlight>
              </a:rPr>
              <a:t>Who is it for?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A6FF5-B235-D4A5-B8CE-99533C935994}"/>
              </a:ext>
            </a:extLst>
          </p:cNvPr>
          <p:cNvSpPr/>
          <p:nvPr/>
        </p:nvSpPr>
        <p:spPr>
          <a:xfrm>
            <a:off x="2586078" y="1699064"/>
            <a:ext cx="45719" cy="72082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691A9A-CE47-B9C7-C05D-5B54D4681D15}"/>
              </a:ext>
            </a:extLst>
          </p:cNvPr>
          <p:cNvSpPr txBox="1"/>
          <p:nvPr/>
        </p:nvSpPr>
        <p:spPr>
          <a:xfrm>
            <a:off x="8086707" y="2323812"/>
            <a:ext cx="273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FF0000"/>
                </a:highlight>
              </a:rPr>
              <a:t>Order-context (optional)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3F42C-DE7B-8829-99B1-45DAAE6EB8E3}"/>
              </a:ext>
            </a:extLst>
          </p:cNvPr>
          <p:cNvSpPr/>
          <p:nvPr/>
        </p:nvSpPr>
        <p:spPr>
          <a:xfrm>
            <a:off x="8530461" y="1739017"/>
            <a:ext cx="45719" cy="7208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89E29-A48D-5105-0422-D27DEA2B65E2}"/>
              </a:ext>
            </a:extLst>
          </p:cNvPr>
          <p:cNvSpPr txBox="1"/>
          <p:nvPr/>
        </p:nvSpPr>
        <p:spPr>
          <a:xfrm>
            <a:off x="1528629" y="3549626"/>
            <a:ext cx="981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Add script order, if the order of scripts is relevant. If ordered, </a:t>
            </a:r>
            <a:r>
              <a:rPr lang="en-AU" sz="1600" b="1" dirty="0"/>
              <a:t>must</a:t>
            </a:r>
            <a:r>
              <a:rPr lang="en-AU" sz="1600" dirty="0"/>
              <a:t> also include context as to what is happening.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Unordered scripts can still be given context if needed.</a:t>
            </a:r>
          </a:p>
        </p:txBody>
      </p:sp>
    </p:spTree>
    <p:extLst>
      <p:ext uri="{BB962C8B-B14F-4D97-AF65-F5344CB8AC3E}">
        <p14:creationId xmlns:p14="http://schemas.microsoft.com/office/powerpoint/2010/main" val="19878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AB0A9-46C4-5500-D1F8-C37D2B19CFB7}"/>
              </a:ext>
            </a:extLst>
          </p:cNvPr>
          <p:cNvSpPr txBox="1"/>
          <p:nvPr/>
        </p:nvSpPr>
        <p:spPr>
          <a:xfrm>
            <a:off x="2922134" y="3090446"/>
            <a:ext cx="367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Dash(-) for spaces within a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6601411" y="3090446"/>
            <a:ext cx="448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Underscore(_) for spaces between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2024454" y="147633"/>
            <a:ext cx="6362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Top Level Data Folder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69713" y="4779313"/>
            <a:ext cx="113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Exceptions: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28629" y="4779313"/>
            <a:ext cx="9717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Some scripts share data at the ‘broad-theme’: the data folder is named to the lowest common component, i.e.: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The “</a:t>
            </a:r>
            <a:r>
              <a:rPr lang="en-AU" sz="1600" b="1" dirty="0"/>
              <a:t>n3_dem</a:t>
            </a:r>
            <a:r>
              <a:rPr lang="en-AU" sz="1600" dirty="0"/>
              <a:t>_hwp-region.qmd” and,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The “</a:t>
            </a:r>
            <a:r>
              <a:rPr lang="en-AU" sz="1600" b="1" dirty="0"/>
              <a:t>n3_dem</a:t>
            </a:r>
            <a:r>
              <a:rPr lang="en-AU" sz="1600" dirty="0"/>
              <a:t>_hydrology-and-hydrodynamics.qmd” scripts will share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The “</a:t>
            </a:r>
            <a:r>
              <a:rPr lang="en-AU" sz="1600" b="1" dirty="0"/>
              <a:t>n3_dem</a:t>
            </a:r>
            <a:r>
              <a:rPr lang="en-AU" sz="1600" dirty="0"/>
              <a:t>” data folder and </a:t>
            </a:r>
            <a:r>
              <a:rPr lang="en-AU" sz="1600" b="1" dirty="0"/>
              <a:t>not have their own data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Some scripts share data </a:t>
            </a:r>
            <a:r>
              <a:rPr lang="en-AU" sz="1600" b="1" dirty="0"/>
              <a:t>and</a:t>
            </a:r>
            <a:r>
              <a:rPr lang="en-AU" sz="1600" dirty="0"/>
              <a:t> have their own data folder, i.e.: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The “</a:t>
            </a:r>
            <a:r>
              <a:rPr lang="en-AU" sz="1600" b="1" dirty="0"/>
              <a:t>n3_habitat</a:t>
            </a:r>
            <a:r>
              <a:rPr lang="en-AU" sz="1600" dirty="0"/>
              <a:t>_freshwater-wetlands.qmd” script has a “</a:t>
            </a:r>
            <a:r>
              <a:rPr lang="en-AU" sz="1600" b="1" dirty="0"/>
              <a:t>n3_habitat</a:t>
            </a:r>
            <a:r>
              <a:rPr lang="en-AU" sz="1600" dirty="0"/>
              <a:t>” folder that it shares with other </a:t>
            </a:r>
            <a:r>
              <a:rPr lang="en-AU" sz="1600" b="1" dirty="0"/>
              <a:t>n3_habitat </a:t>
            </a:r>
            <a:r>
              <a:rPr lang="en-AU" sz="1600" dirty="0"/>
              <a:t>scripts, as well as its own “</a:t>
            </a:r>
            <a:r>
              <a:rPr lang="en-AU" sz="1600" b="1" dirty="0"/>
              <a:t>n3_habitat_freshwater-wetlands</a:t>
            </a:r>
            <a:r>
              <a:rPr lang="en-AU" sz="1600" dirty="0"/>
              <a:t>” folder.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51CB9-88FB-4C40-F19D-A70D20455FED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6E7EE-DD55-AFF1-9E81-A90EE8BADBEC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AA6E86-1A64-0842-93D7-E0D332E90505}"/>
              </a:ext>
            </a:extLst>
          </p:cNvPr>
          <p:cNvSpPr txBox="1"/>
          <p:nvPr/>
        </p:nvSpPr>
        <p:spPr>
          <a:xfrm>
            <a:off x="274120" y="4166167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Guide: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D74F9-9A26-A9AA-D008-11EBF82DD8FE}"/>
              </a:ext>
            </a:extLst>
          </p:cNvPr>
          <p:cNvSpPr txBox="1"/>
          <p:nvPr/>
        </p:nvSpPr>
        <p:spPr>
          <a:xfrm>
            <a:off x="1491844" y="4166167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Name should be identical to that of the script that uses the data (minus order).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15D77-0687-732D-361B-65A8ACB90991}"/>
              </a:ext>
            </a:extLst>
          </p:cNvPr>
          <p:cNvSpPr txBox="1"/>
          <p:nvPr/>
        </p:nvSpPr>
        <p:spPr>
          <a:xfrm>
            <a:off x="2230934" y="1168949"/>
            <a:ext cx="548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highlight>
                  <a:srgbClr val="FFFF00"/>
                </a:highlight>
              </a:rPr>
              <a:t>n3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00"/>
                </a:highlight>
              </a:rPr>
              <a:t>climate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FF"/>
                </a:highlight>
              </a:rPr>
              <a:t>air-temperature</a:t>
            </a:r>
            <a:endParaRPr lang="en-AU" sz="3600" dirty="0">
              <a:highlight>
                <a:srgbClr val="FF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F353A-1D9D-98F1-05D7-1F436F0D73B0}"/>
              </a:ext>
            </a:extLst>
          </p:cNvPr>
          <p:cNvSpPr txBox="1"/>
          <p:nvPr/>
        </p:nvSpPr>
        <p:spPr>
          <a:xfrm>
            <a:off x="2966202" y="2323812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00"/>
                </a:highlight>
              </a:rPr>
              <a:t>Broad-theme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A2148-969B-570F-317C-302A6EBB90E7}"/>
              </a:ext>
            </a:extLst>
          </p:cNvPr>
          <p:cNvSpPr txBox="1"/>
          <p:nvPr/>
        </p:nvSpPr>
        <p:spPr>
          <a:xfrm>
            <a:off x="4869863" y="2323812"/>
            <a:ext cx="280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FF"/>
                </a:highlight>
              </a:rPr>
              <a:t>specific-theme (optional)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2DA5E-335A-A85A-31F6-0381E9037755}"/>
              </a:ext>
            </a:extLst>
          </p:cNvPr>
          <p:cNvSpPr/>
          <p:nvPr/>
        </p:nvSpPr>
        <p:spPr>
          <a:xfrm>
            <a:off x="3670355" y="1689669"/>
            <a:ext cx="45719" cy="72082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1FD339-2744-3BB5-C501-2AAD4B38728C}"/>
              </a:ext>
            </a:extLst>
          </p:cNvPr>
          <p:cNvSpPr/>
          <p:nvPr/>
        </p:nvSpPr>
        <p:spPr>
          <a:xfrm>
            <a:off x="5655001" y="1688645"/>
            <a:ext cx="45719" cy="720823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8537C-B9D2-60BC-E61C-75715E0AF8FE}"/>
              </a:ext>
            </a:extLst>
          </p:cNvPr>
          <p:cNvSpPr txBox="1"/>
          <p:nvPr/>
        </p:nvSpPr>
        <p:spPr>
          <a:xfrm>
            <a:off x="1491844" y="2323812"/>
            <a:ext cx="157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FFFF00"/>
                </a:highlight>
              </a:rPr>
              <a:t>Who is it for?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C4EB4-0B50-9BB3-4E1B-DBA610E75F36}"/>
              </a:ext>
            </a:extLst>
          </p:cNvPr>
          <p:cNvSpPr/>
          <p:nvPr/>
        </p:nvSpPr>
        <p:spPr>
          <a:xfrm>
            <a:off x="2586078" y="1699064"/>
            <a:ext cx="45719" cy="72082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0F868-4155-E650-332B-8A340E46F8DE}"/>
              </a:ext>
            </a:extLst>
          </p:cNvPr>
          <p:cNvSpPr txBox="1"/>
          <p:nvPr/>
        </p:nvSpPr>
        <p:spPr>
          <a:xfrm>
            <a:off x="1528629" y="3549626"/>
            <a:ext cx="9591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Script order (regardless of if it the script has an order) is not needed.  The data folder name should stop at the</a:t>
            </a:r>
          </a:p>
          <a:p>
            <a:r>
              <a:rPr lang="en-AU" sz="1600" dirty="0"/>
              <a:t>      ‘specific-theme’ level.</a:t>
            </a:r>
          </a:p>
        </p:txBody>
      </p:sp>
    </p:spTree>
    <p:extLst>
      <p:ext uri="{BB962C8B-B14F-4D97-AF65-F5344CB8AC3E}">
        <p14:creationId xmlns:p14="http://schemas.microsoft.com/office/powerpoint/2010/main" val="259542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80DDF-95D1-27F7-3315-B92ECC03CB72}"/>
              </a:ext>
            </a:extLst>
          </p:cNvPr>
          <p:cNvSpPr txBox="1"/>
          <p:nvPr/>
        </p:nvSpPr>
        <p:spPr>
          <a:xfrm>
            <a:off x="1790180" y="1130921"/>
            <a:ext cx="4350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err="1">
                <a:highlight>
                  <a:srgbClr val="008080"/>
                </a:highlight>
              </a:rPr>
              <a:t>sub_level_data_folder</a:t>
            </a:r>
            <a:endParaRPr lang="en-AU" sz="36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AB0A9-46C4-5500-D1F8-C37D2B19CFB7}"/>
              </a:ext>
            </a:extLst>
          </p:cNvPr>
          <p:cNvSpPr txBox="1"/>
          <p:nvPr/>
        </p:nvSpPr>
        <p:spPr>
          <a:xfrm>
            <a:off x="3045494" y="3084307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No Dashes(-)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4787100" y="3084307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Underscore(_) for all spaces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2900189" y="121296"/>
            <a:ext cx="664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Sub Level* Data Folder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96212" y="3827612"/>
            <a:ext cx="1094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Reasoning: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55128" y="3827612"/>
            <a:ext cx="10758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T</a:t>
            </a:r>
            <a:r>
              <a:rPr lang="en-AU" sz="1600" b="0" i="0" dirty="0">
                <a:effectLst/>
                <a:latin typeface="-apple-system"/>
              </a:rPr>
              <a:t>here is a huge variety in what the "essentials" of a dataset are, and trying to create consistent rules of when to use a dash, </a:t>
            </a:r>
          </a:p>
          <a:p>
            <a:r>
              <a:rPr lang="en-AU" sz="1600" b="0" i="0" dirty="0">
                <a:effectLst/>
                <a:latin typeface="-apple-system"/>
              </a:rPr>
              <a:t>and when to use an underscore would be very difficult. It is much easier to only use underscores.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Underscores are also much more commonly used in dataset naming by other groups.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630A-E048-3C25-F891-C5959DDAF790}"/>
              </a:ext>
            </a:extLst>
          </p:cNvPr>
          <p:cNvSpPr txBox="1"/>
          <p:nvPr/>
        </p:nvSpPr>
        <p:spPr>
          <a:xfrm>
            <a:off x="2269970" y="2291724"/>
            <a:ext cx="199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8080"/>
                </a:highlight>
              </a:rPr>
              <a:t>Data folder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D1B9-2BAE-6F09-F3D1-34790555374B}"/>
              </a:ext>
            </a:extLst>
          </p:cNvPr>
          <p:cNvSpPr/>
          <p:nvPr/>
        </p:nvSpPr>
        <p:spPr>
          <a:xfrm>
            <a:off x="3045494" y="1669272"/>
            <a:ext cx="45719" cy="720823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782BC-6492-34CF-6CAA-BB99CA41650D}"/>
              </a:ext>
            </a:extLst>
          </p:cNvPr>
          <p:cNvSpPr txBox="1"/>
          <p:nvPr/>
        </p:nvSpPr>
        <p:spPr>
          <a:xfrm>
            <a:off x="3455692" y="726170"/>
            <a:ext cx="4842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*Every subsequent folder within a “main” (top level) data folder</a:t>
            </a:r>
          </a:p>
        </p:txBody>
      </p:sp>
    </p:spTree>
    <p:extLst>
      <p:ext uri="{BB962C8B-B14F-4D97-AF65-F5344CB8AC3E}">
        <p14:creationId xmlns:p14="http://schemas.microsoft.com/office/powerpoint/2010/main" val="5572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80DDF-95D1-27F7-3315-B92ECC03CB72}"/>
              </a:ext>
            </a:extLst>
          </p:cNvPr>
          <p:cNvSpPr txBox="1"/>
          <p:nvPr/>
        </p:nvSpPr>
        <p:spPr>
          <a:xfrm>
            <a:off x="1790180" y="1130921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err="1">
                <a:highlight>
                  <a:srgbClr val="008080"/>
                </a:highlight>
              </a:rPr>
              <a:t>data_file</a:t>
            </a:r>
            <a:endParaRPr lang="en-AU" sz="36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4787100" y="3084307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Underscore(_) for all spaces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3722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Data File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96212" y="3827612"/>
            <a:ext cx="1094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Reasoning: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55128" y="3827612"/>
            <a:ext cx="10758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T</a:t>
            </a:r>
            <a:r>
              <a:rPr lang="en-AU" sz="1600" b="0" i="0" dirty="0">
                <a:effectLst/>
                <a:latin typeface="-apple-system"/>
              </a:rPr>
              <a:t>here is a huge variety in what the "essentials" of a dataset are, and trying to create consistent rules of when to use a dash, </a:t>
            </a:r>
          </a:p>
          <a:p>
            <a:r>
              <a:rPr lang="en-AU" sz="1600" b="0" i="0" dirty="0">
                <a:effectLst/>
                <a:latin typeface="-apple-system"/>
              </a:rPr>
              <a:t>and when to use an underscore would be very difficult. It is much easier to only use underscores.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Underscores are also much more commonly used in dataset naming by other groups.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630A-E048-3C25-F891-C5959DDAF790}"/>
              </a:ext>
            </a:extLst>
          </p:cNvPr>
          <p:cNvSpPr txBox="1"/>
          <p:nvPr/>
        </p:nvSpPr>
        <p:spPr>
          <a:xfrm>
            <a:off x="2269970" y="2291724"/>
            <a:ext cx="170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8080"/>
                </a:highlight>
              </a:rPr>
              <a:t>Data file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D1B9-2BAE-6F09-F3D1-34790555374B}"/>
              </a:ext>
            </a:extLst>
          </p:cNvPr>
          <p:cNvSpPr/>
          <p:nvPr/>
        </p:nvSpPr>
        <p:spPr>
          <a:xfrm>
            <a:off x="3045494" y="1669272"/>
            <a:ext cx="45719" cy="720823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86BA-3466-E2A5-E4ED-F1BEBFF191C9}"/>
              </a:ext>
            </a:extLst>
          </p:cNvPr>
          <p:cNvSpPr txBox="1"/>
          <p:nvPr/>
        </p:nvSpPr>
        <p:spPr>
          <a:xfrm>
            <a:off x="3045494" y="3084307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No Dashes(-)</a:t>
            </a:r>
          </a:p>
        </p:txBody>
      </p:sp>
    </p:spTree>
    <p:extLst>
      <p:ext uri="{BB962C8B-B14F-4D97-AF65-F5344CB8AC3E}">
        <p14:creationId xmlns:p14="http://schemas.microsoft.com/office/powerpoint/2010/main" val="331571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AB0A9-46C4-5500-D1F8-C37D2B19CFB7}"/>
              </a:ext>
            </a:extLst>
          </p:cNvPr>
          <p:cNvSpPr txBox="1"/>
          <p:nvPr/>
        </p:nvSpPr>
        <p:spPr>
          <a:xfrm>
            <a:off x="2922134" y="3090446"/>
            <a:ext cx="367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Dash(-) for spaces within a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6601411" y="3090446"/>
            <a:ext cx="448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Underscore(_) for spaces between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484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Output Folder Naming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56E60-DB92-701F-0768-0DCD034522F1}"/>
              </a:ext>
            </a:extLst>
          </p:cNvPr>
          <p:cNvSpPr txBox="1"/>
          <p:nvPr/>
        </p:nvSpPr>
        <p:spPr>
          <a:xfrm>
            <a:off x="274120" y="4144275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Guide: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8A119-FAA6-F98A-64D9-956772A9E263}"/>
              </a:ext>
            </a:extLst>
          </p:cNvPr>
          <p:cNvSpPr txBox="1"/>
          <p:nvPr/>
        </p:nvSpPr>
        <p:spPr>
          <a:xfrm>
            <a:off x="1491844" y="4166167"/>
            <a:ext cx="6440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Name should be identical to that of the script that produces the output.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A6835-EE98-5047-934A-FB43DC416393}"/>
              </a:ext>
            </a:extLst>
          </p:cNvPr>
          <p:cNvSpPr txBox="1"/>
          <p:nvPr/>
        </p:nvSpPr>
        <p:spPr>
          <a:xfrm>
            <a:off x="2230934" y="1168949"/>
            <a:ext cx="766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highlight>
                  <a:srgbClr val="FFFF00"/>
                </a:highlight>
              </a:rPr>
              <a:t>n3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00"/>
                </a:highlight>
              </a:rPr>
              <a:t>climate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00FFFF"/>
                </a:highlight>
              </a:rPr>
              <a:t>air-temperature</a:t>
            </a:r>
            <a:r>
              <a:rPr lang="en-AU" sz="3600" dirty="0"/>
              <a:t>_</a:t>
            </a:r>
            <a:r>
              <a:rPr lang="en-AU" sz="3600" dirty="0">
                <a:highlight>
                  <a:srgbClr val="FF0000"/>
                </a:highlight>
              </a:rPr>
              <a:t>s1-context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A8590-35E7-A542-A9DB-2BF0DAB4F02D}"/>
              </a:ext>
            </a:extLst>
          </p:cNvPr>
          <p:cNvSpPr txBox="1"/>
          <p:nvPr/>
        </p:nvSpPr>
        <p:spPr>
          <a:xfrm>
            <a:off x="2966202" y="2323812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00"/>
                </a:highlight>
              </a:rPr>
              <a:t>Broad-theme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4DD01-2D93-B0A7-14A4-3E5399E505EB}"/>
              </a:ext>
            </a:extLst>
          </p:cNvPr>
          <p:cNvSpPr txBox="1"/>
          <p:nvPr/>
        </p:nvSpPr>
        <p:spPr>
          <a:xfrm>
            <a:off x="4869863" y="2323812"/>
            <a:ext cx="280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FFFF"/>
                </a:highlight>
              </a:rPr>
              <a:t>specific-theme (optional)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36A4A-7B24-8CA8-A7E8-BDF922946A18}"/>
              </a:ext>
            </a:extLst>
          </p:cNvPr>
          <p:cNvSpPr/>
          <p:nvPr/>
        </p:nvSpPr>
        <p:spPr>
          <a:xfrm>
            <a:off x="3670355" y="1689669"/>
            <a:ext cx="45719" cy="72082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35E1EA-8EFF-694A-3B1F-807B30A73D20}"/>
              </a:ext>
            </a:extLst>
          </p:cNvPr>
          <p:cNvSpPr/>
          <p:nvPr/>
        </p:nvSpPr>
        <p:spPr>
          <a:xfrm>
            <a:off x="5655001" y="1688645"/>
            <a:ext cx="45719" cy="720823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CDA99-14D3-A4B3-6B0B-14B819E9BF73}"/>
              </a:ext>
            </a:extLst>
          </p:cNvPr>
          <p:cNvSpPr txBox="1"/>
          <p:nvPr/>
        </p:nvSpPr>
        <p:spPr>
          <a:xfrm>
            <a:off x="1491844" y="2323812"/>
            <a:ext cx="157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FFFF00"/>
                </a:highlight>
              </a:rPr>
              <a:t>Who is it for?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40C6B8-FF32-C9DD-0147-6EC0E64CD600}"/>
              </a:ext>
            </a:extLst>
          </p:cNvPr>
          <p:cNvSpPr/>
          <p:nvPr/>
        </p:nvSpPr>
        <p:spPr>
          <a:xfrm>
            <a:off x="2586078" y="1699064"/>
            <a:ext cx="45719" cy="72082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1BCAF-DF62-2CD9-4DAF-FF4D36E2B0D2}"/>
              </a:ext>
            </a:extLst>
          </p:cNvPr>
          <p:cNvSpPr txBox="1"/>
          <p:nvPr/>
        </p:nvSpPr>
        <p:spPr>
          <a:xfrm>
            <a:off x="8086707" y="2323812"/>
            <a:ext cx="187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FF0000"/>
                </a:highlight>
              </a:rPr>
              <a:t>Order (optional)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6A0B7-4CD0-DB0B-4546-1C254EC58419}"/>
              </a:ext>
            </a:extLst>
          </p:cNvPr>
          <p:cNvSpPr/>
          <p:nvPr/>
        </p:nvSpPr>
        <p:spPr>
          <a:xfrm>
            <a:off x="8530461" y="1739017"/>
            <a:ext cx="45719" cy="7208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370BF-20B5-C642-35D3-CD9E6AB4E1FA}"/>
              </a:ext>
            </a:extLst>
          </p:cNvPr>
          <p:cNvSpPr txBox="1"/>
          <p:nvPr/>
        </p:nvSpPr>
        <p:spPr>
          <a:xfrm>
            <a:off x="1528629" y="3549626"/>
            <a:ext cx="981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Add script order, if the order of scripts is relevant. If ordered, </a:t>
            </a:r>
            <a:r>
              <a:rPr lang="en-AU" sz="1600" b="1" dirty="0"/>
              <a:t>must</a:t>
            </a:r>
            <a:r>
              <a:rPr lang="en-AU" sz="1600" dirty="0"/>
              <a:t> also include context as to what is happening.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Unordered scripts can still be given context if needed.</a:t>
            </a:r>
          </a:p>
        </p:txBody>
      </p:sp>
    </p:spTree>
    <p:extLst>
      <p:ext uri="{BB962C8B-B14F-4D97-AF65-F5344CB8AC3E}">
        <p14:creationId xmlns:p14="http://schemas.microsoft.com/office/powerpoint/2010/main" val="28617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80DDF-95D1-27F7-3315-B92ECC03CB72}"/>
              </a:ext>
            </a:extLst>
          </p:cNvPr>
          <p:cNvSpPr txBox="1"/>
          <p:nvPr/>
        </p:nvSpPr>
        <p:spPr>
          <a:xfrm>
            <a:off x="1790180" y="1130921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err="1">
                <a:highlight>
                  <a:srgbClr val="008080"/>
                </a:highlight>
              </a:rPr>
              <a:t>output_file</a:t>
            </a:r>
            <a:endParaRPr lang="en-AU" sz="36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4787100" y="3084307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Underscore(_) for all spaces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4246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Output File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96212" y="3827612"/>
            <a:ext cx="1094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Reasoning: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55128" y="3827612"/>
            <a:ext cx="10758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T</a:t>
            </a:r>
            <a:r>
              <a:rPr lang="en-AU" sz="1600" b="0" i="0" dirty="0">
                <a:effectLst/>
                <a:latin typeface="-apple-system"/>
              </a:rPr>
              <a:t>here is a huge variety in what the "essentials" of a dataset are, and trying to create consistent rules of when to use a dash, </a:t>
            </a:r>
          </a:p>
          <a:p>
            <a:r>
              <a:rPr lang="en-AU" sz="1600" b="0" i="0" dirty="0">
                <a:effectLst/>
                <a:latin typeface="-apple-system"/>
              </a:rPr>
              <a:t>and when to use an underscore would be very difficult. It is much easier to only use underscores.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-apple-system"/>
              </a:rPr>
              <a:t>Underscores are also much more commonly used in dataset naming by other groups.</a:t>
            </a:r>
            <a:endParaRPr lang="en-A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630A-E048-3C25-F891-C5959DDAF790}"/>
              </a:ext>
            </a:extLst>
          </p:cNvPr>
          <p:cNvSpPr txBox="1"/>
          <p:nvPr/>
        </p:nvSpPr>
        <p:spPr>
          <a:xfrm>
            <a:off x="2269970" y="229172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8080"/>
                </a:highlight>
              </a:rPr>
              <a:t>Output file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D1B9-2BAE-6F09-F3D1-34790555374B}"/>
              </a:ext>
            </a:extLst>
          </p:cNvPr>
          <p:cNvSpPr/>
          <p:nvPr/>
        </p:nvSpPr>
        <p:spPr>
          <a:xfrm>
            <a:off x="3045494" y="1669272"/>
            <a:ext cx="45719" cy="720823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D86BA-3466-E2A5-E4ED-F1BEBFF191C9}"/>
              </a:ext>
            </a:extLst>
          </p:cNvPr>
          <p:cNvSpPr txBox="1"/>
          <p:nvPr/>
        </p:nvSpPr>
        <p:spPr>
          <a:xfrm>
            <a:off x="3045494" y="3084307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No Dashes(-)</a:t>
            </a:r>
          </a:p>
        </p:txBody>
      </p:sp>
    </p:spTree>
    <p:extLst>
      <p:ext uri="{BB962C8B-B14F-4D97-AF65-F5344CB8AC3E}">
        <p14:creationId xmlns:p14="http://schemas.microsoft.com/office/powerpoint/2010/main" val="189728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80DDF-95D1-27F7-3315-B92ECC03CB72}"/>
              </a:ext>
            </a:extLst>
          </p:cNvPr>
          <p:cNvSpPr txBox="1"/>
          <p:nvPr/>
        </p:nvSpPr>
        <p:spPr>
          <a:xfrm>
            <a:off x="1790180" y="1130921"/>
            <a:ext cx="449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highlight>
                  <a:srgbClr val="008080"/>
                </a:highlight>
              </a:rPr>
              <a:t>conditional_formatting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79DD4-36F0-A2EA-080C-A762E2A7F15A}"/>
              </a:ext>
            </a:extLst>
          </p:cNvPr>
          <p:cNvSpPr txBox="1"/>
          <p:nvPr/>
        </p:nvSpPr>
        <p:spPr>
          <a:xfrm>
            <a:off x="4787100" y="3084307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Underscore(_) for all spaces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5037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Function Script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96212" y="3827612"/>
            <a:ext cx="1094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Reasoning: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55128" y="3827612"/>
            <a:ext cx="10036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The file name must match the name of the function in the script (this reduces confusion when calling the function).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Internal R naming conventions do not allow dashes(-) for function names inside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Thus, to match, the file name must also must not contain any dashes.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630A-E048-3C25-F891-C5959DDAF790}"/>
              </a:ext>
            </a:extLst>
          </p:cNvPr>
          <p:cNvSpPr txBox="1"/>
          <p:nvPr/>
        </p:nvSpPr>
        <p:spPr>
          <a:xfrm>
            <a:off x="3241611" y="2327307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8080"/>
                </a:highlight>
              </a:rPr>
              <a:t>Function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D1B9-2BAE-6F09-F3D1-34790555374B}"/>
              </a:ext>
            </a:extLst>
          </p:cNvPr>
          <p:cNvSpPr/>
          <p:nvPr/>
        </p:nvSpPr>
        <p:spPr>
          <a:xfrm>
            <a:off x="4017135" y="1704855"/>
            <a:ext cx="45719" cy="720823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A3F72-4891-F39F-8326-5B8472918FFD}"/>
              </a:ext>
            </a:extLst>
          </p:cNvPr>
          <p:cNvSpPr txBox="1"/>
          <p:nvPr/>
        </p:nvSpPr>
        <p:spPr>
          <a:xfrm>
            <a:off x="3045494" y="3084307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No Dashes(-)</a:t>
            </a:r>
          </a:p>
        </p:txBody>
      </p:sp>
    </p:spTree>
    <p:extLst>
      <p:ext uri="{BB962C8B-B14F-4D97-AF65-F5344CB8AC3E}">
        <p14:creationId xmlns:p14="http://schemas.microsoft.com/office/powerpoint/2010/main" val="382378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80DDF-95D1-27F7-3315-B92ECC03CB72}"/>
              </a:ext>
            </a:extLst>
          </p:cNvPr>
          <p:cNvSpPr txBox="1"/>
          <p:nvPr/>
        </p:nvSpPr>
        <p:spPr>
          <a:xfrm>
            <a:off x="1790180" y="1130921"/>
            <a:ext cx="4413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 err="1">
                <a:highlight>
                  <a:srgbClr val="008080"/>
                </a:highlight>
              </a:rPr>
              <a:t>reference_information</a:t>
            </a:r>
            <a:endParaRPr lang="en-AU" sz="3600" dirty="0"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92380-426B-2A2B-E072-0E8EC2451EB8}"/>
              </a:ext>
            </a:extLst>
          </p:cNvPr>
          <p:cNvSpPr txBox="1"/>
          <p:nvPr/>
        </p:nvSpPr>
        <p:spPr>
          <a:xfrm>
            <a:off x="123750" y="1130921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63109-6BCB-FDA1-0ABB-19ED1E41D4BE}"/>
              </a:ext>
            </a:extLst>
          </p:cNvPr>
          <p:cNvSpPr txBox="1"/>
          <p:nvPr/>
        </p:nvSpPr>
        <p:spPr>
          <a:xfrm>
            <a:off x="96082" y="2291724"/>
            <a:ext cx="1480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Component: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30F3C-D0AA-F390-0007-71275779B444}"/>
              </a:ext>
            </a:extLst>
          </p:cNvPr>
          <p:cNvSpPr txBox="1"/>
          <p:nvPr/>
        </p:nvSpPr>
        <p:spPr>
          <a:xfrm>
            <a:off x="274120" y="3090446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Rules: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063D5-CB61-8932-67A8-A88047317CAB}"/>
              </a:ext>
            </a:extLst>
          </p:cNvPr>
          <p:cNvSpPr txBox="1"/>
          <p:nvPr/>
        </p:nvSpPr>
        <p:spPr>
          <a:xfrm>
            <a:off x="1533036" y="3090446"/>
            <a:ext cx="1389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No capitals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369F3-6D5C-7416-2952-171A06F85925}"/>
              </a:ext>
            </a:extLst>
          </p:cNvPr>
          <p:cNvSpPr txBox="1"/>
          <p:nvPr/>
        </p:nvSpPr>
        <p:spPr>
          <a:xfrm>
            <a:off x="3644840" y="120381"/>
            <a:ext cx="4003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Reference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AE144-3B18-DD28-7709-AB03EF8ADAEC}"/>
              </a:ext>
            </a:extLst>
          </p:cNvPr>
          <p:cNvSpPr txBox="1"/>
          <p:nvPr/>
        </p:nvSpPr>
        <p:spPr>
          <a:xfrm>
            <a:off x="296212" y="3827612"/>
            <a:ext cx="1094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Reasoning: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DEB91-B721-473F-D60F-3ABC9AF823C5}"/>
              </a:ext>
            </a:extLst>
          </p:cNvPr>
          <p:cNvSpPr txBox="1"/>
          <p:nvPr/>
        </p:nvSpPr>
        <p:spPr>
          <a:xfrm>
            <a:off x="1555128" y="3827612"/>
            <a:ext cx="8997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This matches how functions and data files are presented, maintaining consistency throughout the 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4630A-E048-3C25-F891-C5959DDAF790}"/>
              </a:ext>
            </a:extLst>
          </p:cNvPr>
          <p:cNvSpPr txBox="1"/>
          <p:nvPr/>
        </p:nvSpPr>
        <p:spPr>
          <a:xfrm>
            <a:off x="3241611" y="2327307"/>
            <a:ext cx="3170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highlight>
                  <a:srgbClr val="008080"/>
                </a:highlight>
              </a:rPr>
              <a:t>Reference information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D1B9-2BAE-6F09-F3D1-34790555374B}"/>
              </a:ext>
            </a:extLst>
          </p:cNvPr>
          <p:cNvSpPr/>
          <p:nvPr/>
        </p:nvSpPr>
        <p:spPr>
          <a:xfrm>
            <a:off x="4017135" y="1704855"/>
            <a:ext cx="45719" cy="720823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808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B58BD-E01F-EB1E-35D6-8ED9DCC976DA}"/>
              </a:ext>
            </a:extLst>
          </p:cNvPr>
          <p:cNvSpPr txBox="1"/>
          <p:nvPr/>
        </p:nvSpPr>
        <p:spPr>
          <a:xfrm>
            <a:off x="4787100" y="3084307"/>
            <a:ext cx="2836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Underscore(_) for all spaces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5B580-BD4F-095B-9049-FC4CC5CB05EB}"/>
              </a:ext>
            </a:extLst>
          </p:cNvPr>
          <p:cNvSpPr txBox="1"/>
          <p:nvPr/>
        </p:nvSpPr>
        <p:spPr>
          <a:xfrm>
            <a:off x="3045494" y="3084307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No Dashes(-)</a:t>
            </a:r>
          </a:p>
        </p:txBody>
      </p:sp>
    </p:spTree>
    <p:extLst>
      <p:ext uri="{BB962C8B-B14F-4D97-AF65-F5344CB8AC3E}">
        <p14:creationId xmlns:p14="http://schemas.microsoft.com/office/powerpoint/2010/main" val="119678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816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N3 Spatial Analysis: File Naming Style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18</cp:revision>
  <dcterms:created xsi:type="dcterms:W3CDTF">2023-05-22T22:53:07Z</dcterms:created>
  <dcterms:modified xsi:type="dcterms:W3CDTF">2024-09-20T03:23:22Z</dcterms:modified>
</cp:coreProperties>
</file>