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7" r:id="rId8"/>
    <p:sldId id="268" r:id="rId9"/>
    <p:sldId id="269" r:id="rId10"/>
    <p:sldId id="270" r:id="rId11"/>
    <p:sldId id="266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2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0" algn="l" defTabSz="9142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9" algn="l" defTabSz="9142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9" algn="l" defTabSz="9142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9" algn="l" defTabSz="9142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8" algn="l" defTabSz="9142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8" algn="l" defTabSz="9142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8" algn="l" defTabSz="9142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3B05-10E7-EDA5-6AA7-447AD0663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56061-B2D0-C0D6-681F-27FBCA1B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A26B-6CC8-FAC5-DF55-7AF7BDD9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E019-8D9B-4DE2-BF21-EC9B84475110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78E15-B10C-B075-C233-FCB649FE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5345C-3F10-60F4-DE57-EC3D1FD3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7195-911C-4AF2-8706-5FDE6AF52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192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E2D2-6EE9-7A30-03D5-52FF6493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F4290-967F-6FB4-AA88-661FF0BAF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B2376-5B90-F086-5E56-1F188B37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E019-8D9B-4DE2-BF21-EC9B84475110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4133-AEBA-3A17-CDC2-5202EC93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A0842-BE84-905C-E7C2-736B3469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7195-911C-4AF2-8706-5FDE6AF52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449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E49A9C-2A00-A941-7D3A-843B0E2A0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FC91A-C662-25B3-07F4-ABD07C830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71CED-94C7-0426-A0B4-77A2E48A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E019-8D9B-4DE2-BF21-EC9B84475110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D008-31DA-D291-1E9A-3E2D6C52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099BD-8589-E9EE-121A-4FAAA290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7195-911C-4AF2-8706-5FDE6AF52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15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290B-5549-79B4-3B35-8F708EBF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A657-257E-F3C3-5B48-AD2DFFE25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8770C-48D8-34A6-EB24-5385603E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E019-8D9B-4DE2-BF21-EC9B84475110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A1A5-9342-640A-51AE-3DD570DB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939AC-9DC9-94F3-E258-E4BC25C8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7195-911C-4AF2-8706-5FDE6AF52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88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D905-E6F7-54E0-9885-8AD99623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5A1D4-D183-1B2F-9DDC-2E19240AF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FEAF1-AA49-FC2E-5976-0EF5BF30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E019-8D9B-4DE2-BF21-EC9B84475110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39B28-E924-3B35-A231-BC558FB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B1BA1-E47B-E86B-93AC-2376BD9E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7195-911C-4AF2-8706-5FDE6AF52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57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0EA5-534F-C973-26F2-BC48E8D0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7ED5-E948-9513-A388-AC56BE4C9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03D79-E03C-23C6-39F8-A7ED420CA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09F8D-3431-ACB1-A077-CE3A37C4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E019-8D9B-4DE2-BF21-EC9B84475110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EF18-F476-D23D-E7FE-D32755EB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F19A7-5494-A2E0-9FC2-1462A392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7195-911C-4AF2-8706-5FDE6AF52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648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16D3-B2B1-5016-8634-EE17F639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CB066-53B0-2E33-C90C-7D3310651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86D1B-DE74-64C6-DA93-71CB5308E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C6F7F-073D-BFE7-42EF-2BE42B9A6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8D41B-0B1D-FFEB-E380-04CA86324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C4FA9-03E6-523B-CA96-EDCCB2AD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E019-8D9B-4DE2-BF21-EC9B84475110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F715B-F7E4-E66F-572E-D2F4658B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10384-F37E-7AD4-BEC2-49ACC57E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7195-911C-4AF2-8706-5FDE6AF52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44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BE93-3FC6-A9DE-F9ED-BA28F245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88CBB-A203-F7E3-78DB-FCD1B66B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E019-8D9B-4DE2-BF21-EC9B84475110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7E345-62A0-EDD9-D5F7-07C6B5BC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B4192-DA85-273F-F68D-E6D627E9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7195-911C-4AF2-8706-5FDE6AF52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94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31093-694E-3028-DC0D-D322DF13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E019-8D9B-4DE2-BF21-EC9B84475110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013CF-0663-BD89-B26C-49BFD21D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11BDE-F00C-687F-99DF-B729BAEA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7195-911C-4AF2-8706-5FDE6AF52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67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64AE-90D7-7E78-F4B8-65AF5027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5E4D-0EAF-86A1-0807-BB638CB4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10158-3F4B-D98C-C183-D88E46D0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F5366-7872-7719-00E3-21142385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E019-8D9B-4DE2-BF21-EC9B84475110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36911-068E-6210-C047-839DFA3E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ECCC5-DBC6-8CFE-4724-A46D9A04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7195-911C-4AF2-8706-5FDE6AF52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695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8602-17F8-F6D3-4301-ECC08090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9635A-D5C1-BA3D-BD29-D41B83E1B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013E8-D90F-EF1F-96ED-D4811EA27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30D19-7AB8-038B-F0E1-154F17A0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E019-8D9B-4DE2-BF21-EC9B84475110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3D75E-8ABA-56B5-692D-F6A9B72F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B726A-BBEF-EB31-1518-FEF46ABE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7195-911C-4AF2-8706-5FDE6AF52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305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EBE66-BE48-86BA-2091-F7FC68A8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5F767-2242-7AC3-744A-153D644F3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DA523-3169-7622-51C1-AF475CD00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2EE019-8D9B-4DE2-BF21-EC9B84475110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1F8CD-C6AF-FF32-3A8D-7898E0FA1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CCE6-FDA8-9589-48F9-1FB70AB57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E37195-911C-4AF2-8706-5FDE6AF52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43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6274E58-9357-D58E-EBBA-793E97CD3844}"/>
              </a:ext>
            </a:extLst>
          </p:cNvPr>
          <p:cNvSpPr txBox="1"/>
          <p:nvPr/>
        </p:nvSpPr>
        <p:spPr>
          <a:xfrm>
            <a:off x="1052807" y="683580"/>
            <a:ext cx="279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Topic. What Scale to use?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D1B842-9BE7-F8B9-5628-4161D5E67652}"/>
              </a:ext>
            </a:extLst>
          </p:cNvPr>
          <p:cNvSpPr txBox="1"/>
          <p:nvPr/>
        </p:nvSpPr>
        <p:spPr>
          <a:xfrm>
            <a:off x="1052810" y="1512449"/>
            <a:ext cx="97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Issue. Min and Max ranges change year-on-year. Thus, hard to compare year-on-year.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59DB1A-48F0-6BD5-0103-BA11ABF1D24B}"/>
              </a:ext>
            </a:extLst>
          </p:cNvPr>
          <p:cNvSpPr txBox="1"/>
          <p:nvPr/>
        </p:nvSpPr>
        <p:spPr>
          <a:xfrm>
            <a:off x="1052809" y="3085276"/>
            <a:ext cx="74786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Options.</a:t>
            </a:r>
          </a:p>
          <a:p>
            <a:pPr marL="342900" indent="-342900">
              <a:buAutoNum type="arabicPeriod"/>
            </a:pPr>
            <a:r>
              <a:rPr lang="en-AU" dirty="0"/>
              <a:t>No change</a:t>
            </a:r>
          </a:p>
          <a:p>
            <a:pPr marL="342900" indent="-342900">
              <a:buAutoNum type="arabicPeriod"/>
            </a:pPr>
            <a:r>
              <a:rPr lang="en-AU" dirty="0"/>
              <a:t>Use min-mean and max-mean from past 30 years (1991 – 2020)</a:t>
            </a:r>
          </a:p>
          <a:p>
            <a:pPr marL="342900" indent="-342900">
              <a:buAutoNum type="arabicPeriod"/>
            </a:pPr>
            <a:r>
              <a:rPr lang="en-AU" dirty="0"/>
              <a:t>Use min-mean and max-mean from all data (1911 – 2023)</a:t>
            </a:r>
          </a:p>
          <a:p>
            <a:pPr marL="342900" indent="-342900">
              <a:buAutoNum type="arabicPeriod"/>
            </a:pPr>
            <a:r>
              <a:rPr lang="en-AU" dirty="0"/>
              <a:t>Use absolute min and absolute max from past 30 years (1991 – 2020)</a:t>
            </a:r>
          </a:p>
          <a:p>
            <a:pPr marL="342900" indent="-342900">
              <a:buAutoNum type="arabicPeriod"/>
            </a:pPr>
            <a:r>
              <a:rPr lang="en-AU" dirty="0"/>
              <a:t>Use absolute min and absolute max from all data (1911 – 2023)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9B9E59-F173-AFAF-E987-CA40995EA814}"/>
              </a:ext>
            </a:extLst>
          </p:cNvPr>
          <p:cNvSpPr txBox="1"/>
          <p:nvPr/>
        </p:nvSpPr>
        <p:spPr>
          <a:xfrm>
            <a:off x="1052807" y="5288498"/>
            <a:ext cx="821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Question. What is the different between “min-mean” and “absolute min” etc.</a:t>
            </a:r>
          </a:p>
          <a:p>
            <a:r>
              <a:rPr lang="en-AU" dirty="0"/>
              <a:t>Answer. Next slides.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13D5A6-D386-8636-8616-69BDB135AE25}"/>
              </a:ext>
            </a:extLst>
          </p:cNvPr>
          <p:cNvSpPr txBox="1"/>
          <p:nvPr/>
        </p:nvSpPr>
        <p:spPr>
          <a:xfrm>
            <a:off x="1052808" y="2256407"/>
            <a:ext cx="601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Solution. Use a fixed scale that doesn’t change each year.</a:t>
            </a:r>
          </a:p>
        </p:txBody>
      </p:sp>
    </p:spTree>
    <p:extLst>
      <p:ext uri="{BB962C8B-B14F-4D97-AF65-F5344CB8AC3E}">
        <p14:creationId xmlns:p14="http://schemas.microsoft.com/office/powerpoint/2010/main" val="109025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53CE5-A7ED-A237-A90D-71E73CF2A43D}"/>
              </a:ext>
            </a:extLst>
          </p:cNvPr>
          <p:cNvSpPr txBox="1"/>
          <p:nvPr/>
        </p:nvSpPr>
        <p:spPr>
          <a:xfrm>
            <a:off x="696559" y="2201664"/>
            <a:ext cx="10798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200" dirty="0"/>
              <a:t>Continuous Vs Binned</a:t>
            </a:r>
          </a:p>
        </p:txBody>
      </p:sp>
    </p:spTree>
    <p:extLst>
      <p:ext uri="{BB962C8B-B14F-4D97-AF65-F5344CB8AC3E}">
        <p14:creationId xmlns:p14="http://schemas.microsoft.com/office/powerpoint/2010/main" val="393260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F31C0211-D1C0-59BD-70C7-CCA8394EC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45" y="1117660"/>
            <a:ext cx="5084486" cy="4622679"/>
          </a:xfrm>
          <a:prstGeom prst="rect">
            <a:avLst/>
          </a:prstGeom>
        </p:spPr>
      </p:pic>
      <p:pic>
        <p:nvPicPr>
          <p:cNvPr id="5" name="Picture 4" descr="A map of the united kingdom&#10;&#10;Description automatically generated">
            <a:extLst>
              <a:ext uri="{FF2B5EF4-FFF2-40B4-BE49-F238E27FC236}">
                <a16:creationId xmlns:a16="http://schemas.microsoft.com/office/drawing/2014/main" id="{FD8F92F2-0930-D52A-CDCA-3F66AF469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17659"/>
            <a:ext cx="5084486" cy="4622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077E84-5583-5F1A-B153-CBF91BEA9E77}"/>
              </a:ext>
            </a:extLst>
          </p:cNvPr>
          <p:cNvSpPr txBox="1"/>
          <p:nvPr/>
        </p:nvSpPr>
        <p:spPr>
          <a:xfrm>
            <a:off x="496534" y="304800"/>
            <a:ext cx="10798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When looking at current year, mostly an aesthetic choice.</a:t>
            </a:r>
          </a:p>
        </p:txBody>
      </p:sp>
    </p:spTree>
    <p:extLst>
      <p:ext uri="{BB962C8B-B14F-4D97-AF65-F5344CB8AC3E}">
        <p14:creationId xmlns:p14="http://schemas.microsoft.com/office/powerpoint/2010/main" val="174560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077E84-5583-5F1A-B153-CBF91BEA9E77}"/>
              </a:ext>
            </a:extLst>
          </p:cNvPr>
          <p:cNvSpPr txBox="1"/>
          <p:nvPr/>
        </p:nvSpPr>
        <p:spPr>
          <a:xfrm>
            <a:off x="496534" y="304800"/>
            <a:ext cx="1079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When looking at 30-year, or all data, binned is easier to distinguish differences.</a:t>
            </a:r>
          </a:p>
        </p:txBody>
      </p:sp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DAC757DE-FA34-B2B9-EC86-F36BC3461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4" y="1117659"/>
            <a:ext cx="5084486" cy="4622679"/>
          </a:xfrm>
          <a:prstGeom prst="rect">
            <a:avLst/>
          </a:prstGeom>
        </p:spPr>
      </p:pic>
      <p:pic>
        <p:nvPicPr>
          <p:cNvPr id="8" name="Picture 7" descr="A map of the united states&#10;&#10;Description automatically generated">
            <a:extLst>
              <a:ext uri="{FF2B5EF4-FFF2-40B4-BE49-F238E27FC236}">
                <a16:creationId xmlns:a16="http://schemas.microsoft.com/office/drawing/2014/main" id="{CF1323B2-0818-5290-CC5C-EEF8AC194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30" y="1117659"/>
            <a:ext cx="5084486" cy="462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7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077E84-5583-5F1A-B153-CBF91BEA9E77}"/>
              </a:ext>
            </a:extLst>
          </p:cNvPr>
          <p:cNvSpPr txBox="1"/>
          <p:nvPr/>
        </p:nvSpPr>
        <p:spPr>
          <a:xfrm>
            <a:off x="325084" y="314325"/>
            <a:ext cx="10798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/>
              <a:t>Particularly for the Anomaly Maps.</a:t>
            </a:r>
          </a:p>
        </p:txBody>
      </p:sp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2BB963F2-369F-9666-9CA4-EAC96DF83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4" y="1117659"/>
            <a:ext cx="5084486" cy="4622679"/>
          </a:xfrm>
          <a:prstGeom prst="rect">
            <a:avLst/>
          </a:prstGeom>
        </p:spPr>
      </p:pic>
      <p:pic>
        <p:nvPicPr>
          <p:cNvPr id="7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7159C863-8A1F-E33D-310D-D8B49BF0D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5" y="1117658"/>
            <a:ext cx="5084486" cy="462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7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53CE5-A7ED-A237-A90D-71E73CF2A43D}"/>
              </a:ext>
            </a:extLst>
          </p:cNvPr>
          <p:cNvSpPr txBox="1"/>
          <p:nvPr/>
        </p:nvSpPr>
        <p:spPr>
          <a:xfrm>
            <a:off x="696559" y="2228671"/>
            <a:ext cx="10798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200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296015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53CE5-A7ED-A237-A90D-71E73CF2A43D}"/>
              </a:ext>
            </a:extLst>
          </p:cNvPr>
          <p:cNvSpPr txBox="1"/>
          <p:nvPr/>
        </p:nvSpPr>
        <p:spPr>
          <a:xfrm>
            <a:off x="629884" y="2038171"/>
            <a:ext cx="107988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Don’t change the legend.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visual should be the important part.</a:t>
            </a:r>
          </a:p>
          <a:p>
            <a:pPr marL="91431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A “washed out” map is of no use.</a:t>
            </a:r>
          </a:p>
          <a:p>
            <a:pPr marL="91431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A scale that encompasses the extreme highs and lows of the past 30 or 100 years is of no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map is not for exact values.</a:t>
            </a:r>
          </a:p>
          <a:p>
            <a:pPr marL="91431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Exact values are provided in the tables.</a:t>
            </a:r>
          </a:p>
        </p:txBody>
      </p:sp>
    </p:spTree>
    <p:extLst>
      <p:ext uri="{BB962C8B-B14F-4D97-AF65-F5344CB8AC3E}">
        <p14:creationId xmlns:p14="http://schemas.microsoft.com/office/powerpoint/2010/main" val="263253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53CE5-A7ED-A237-A90D-71E73CF2A43D}"/>
              </a:ext>
            </a:extLst>
          </p:cNvPr>
          <p:cNvSpPr txBox="1"/>
          <p:nvPr/>
        </p:nvSpPr>
        <p:spPr>
          <a:xfrm>
            <a:off x="990664" y="2610036"/>
            <a:ext cx="10798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/>
              <a:t>How is Annual Data Calculated?</a:t>
            </a:r>
          </a:p>
        </p:txBody>
      </p:sp>
    </p:spTree>
    <p:extLst>
      <p:ext uri="{BB962C8B-B14F-4D97-AF65-F5344CB8AC3E}">
        <p14:creationId xmlns:p14="http://schemas.microsoft.com/office/powerpoint/2010/main" val="263156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E2196F-0C42-2511-293A-BDEFEB3AAACA}"/>
              </a:ext>
            </a:extLst>
          </p:cNvPr>
          <p:cNvGraphicFramePr>
            <a:graphicFrameLocks noGrp="1"/>
          </p:cNvGraphicFramePr>
          <p:nvPr/>
        </p:nvGraphicFramePr>
        <p:xfrm>
          <a:off x="3244451" y="1021507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333115516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3581904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58928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1044999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240340467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06021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6585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9961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57192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6295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4040F4-541C-11AF-7B9A-DB362D9D9E33}"/>
              </a:ext>
            </a:extLst>
          </p:cNvPr>
          <p:cNvGraphicFramePr>
            <a:graphicFrameLocks noGrp="1"/>
          </p:cNvGraphicFramePr>
          <p:nvPr/>
        </p:nvGraphicFramePr>
        <p:xfrm>
          <a:off x="6530668" y="1021507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68">
                  <a:extLst>
                    <a:ext uri="{9D8B030D-6E8A-4147-A177-3AD203B41FA5}">
                      <a16:colId xmlns:a16="http://schemas.microsoft.com/office/drawing/2014/main" val="3331155161"/>
                    </a:ext>
                  </a:extLst>
                </a:gridCol>
                <a:gridCol w="580532">
                  <a:extLst>
                    <a:ext uri="{9D8B030D-6E8A-4147-A177-3AD203B41FA5}">
                      <a16:colId xmlns:a16="http://schemas.microsoft.com/office/drawing/2014/main" val="13581904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58928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1044999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240340467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06021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6585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9961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57192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629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916BF8-F311-9751-4E51-E94BD75770E3}"/>
              </a:ext>
            </a:extLst>
          </p:cNvPr>
          <p:cNvSpPr txBox="1"/>
          <p:nvPr/>
        </p:nvSpPr>
        <p:spPr>
          <a:xfrm>
            <a:off x="7289711" y="419016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DEB201-C5D5-58E0-65AC-DADC83BD463B}"/>
              </a:ext>
            </a:extLst>
          </p:cNvPr>
          <p:cNvSpPr txBox="1"/>
          <p:nvPr/>
        </p:nvSpPr>
        <p:spPr>
          <a:xfrm>
            <a:off x="3912095" y="419016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530B1-CED0-6EAA-2A10-A273D5A6E9C0}"/>
              </a:ext>
            </a:extLst>
          </p:cNvPr>
          <p:cNvSpPr txBox="1"/>
          <p:nvPr/>
        </p:nvSpPr>
        <p:spPr>
          <a:xfrm>
            <a:off x="534479" y="419016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Aug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FFA16-9933-59AE-2968-8B7FD5149AAA}"/>
              </a:ext>
            </a:extLst>
          </p:cNvPr>
          <p:cNvSpPr txBox="1"/>
          <p:nvPr/>
        </p:nvSpPr>
        <p:spPr>
          <a:xfrm>
            <a:off x="534479" y="2276842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79B8FB-C5BE-C481-29D0-117B7DD90F84}"/>
              </a:ext>
            </a:extLst>
          </p:cNvPr>
          <p:cNvSpPr txBox="1"/>
          <p:nvPr/>
        </p:nvSpPr>
        <p:spPr>
          <a:xfrm>
            <a:off x="6886052" y="4451348"/>
            <a:ext cx="1544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Min:	0</a:t>
            </a:r>
          </a:p>
          <a:p>
            <a:r>
              <a:rPr lang="en-AU" dirty="0"/>
              <a:t>Max:	5</a:t>
            </a:r>
          </a:p>
          <a:p>
            <a:r>
              <a:rPr lang="en-AU" dirty="0"/>
              <a:t>Mean: 	2.9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7B2338-F13F-A141-BECA-B3E4C6B43294}"/>
              </a:ext>
            </a:extLst>
          </p:cNvPr>
          <p:cNvSpPr txBox="1"/>
          <p:nvPr/>
        </p:nvSpPr>
        <p:spPr>
          <a:xfrm>
            <a:off x="3912094" y="4451348"/>
            <a:ext cx="1544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Min:	1</a:t>
            </a:r>
          </a:p>
          <a:p>
            <a:r>
              <a:rPr lang="en-AU" dirty="0"/>
              <a:t>Max:	6</a:t>
            </a:r>
          </a:p>
          <a:p>
            <a:r>
              <a:rPr lang="en-AU" dirty="0"/>
              <a:t>Mean: 	3.5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74E58-9357-D58E-EBBA-793E97CD3844}"/>
              </a:ext>
            </a:extLst>
          </p:cNvPr>
          <p:cNvSpPr txBox="1"/>
          <p:nvPr/>
        </p:nvSpPr>
        <p:spPr>
          <a:xfrm>
            <a:off x="10667327" y="419016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Annual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6EC0D7-31E6-4E32-68CE-4BAD5586A765}"/>
              </a:ext>
            </a:extLst>
          </p:cNvPr>
          <p:cNvSpPr txBox="1"/>
          <p:nvPr/>
        </p:nvSpPr>
        <p:spPr>
          <a:xfrm>
            <a:off x="10385334" y="4451348"/>
            <a:ext cx="1544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Min:	1</a:t>
            </a:r>
          </a:p>
          <a:p>
            <a:r>
              <a:rPr lang="en-AU" dirty="0"/>
              <a:t>Max:	11</a:t>
            </a:r>
          </a:p>
          <a:p>
            <a:r>
              <a:rPr lang="en-AU" dirty="0"/>
              <a:t>Mean: 	6.4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18E2A3-350E-F713-7E65-D93DBD62B46D}"/>
              </a:ext>
            </a:extLst>
          </p:cNvPr>
          <p:cNvCxnSpPr/>
          <p:nvPr/>
        </p:nvCxnSpPr>
        <p:spPr>
          <a:xfrm>
            <a:off x="1207363" y="4625266"/>
            <a:ext cx="24679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13CCB1-54ED-43EB-6402-710625B55AC6}"/>
              </a:ext>
            </a:extLst>
          </p:cNvPr>
          <p:cNvCxnSpPr/>
          <p:nvPr/>
        </p:nvCxnSpPr>
        <p:spPr>
          <a:xfrm>
            <a:off x="1207363" y="4913012"/>
            <a:ext cx="24679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9C23F9-28D9-FA3C-54AC-27DB40F32FB0}"/>
              </a:ext>
            </a:extLst>
          </p:cNvPr>
          <p:cNvCxnSpPr/>
          <p:nvPr/>
        </p:nvCxnSpPr>
        <p:spPr>
          <a:xfrm>
            <a:off x="1207363" y="5216332"/>
            <a:ext cx="24679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lus Sign 24">
            <a:extLst>
              <a:ext uri="{FF2B5EF4-FFF2-40B4-BE49-F238E27FC236}">
                <a16:creationId xmlns:a16="http://schemas.microsoft.com/office/drawing/2014/main" id="{57BF1A45-470A-BEEE-5F30-8C0CE579B38A}"/>
              </a:ext>
            </a:extLst>
          </p:cNvPr>
          <p:cNvSpPr/>
          <p:nvPr/>
        </p:nvSpPr>
        <p:spPr>
          <a:xfrm>
            <a:off x="970626" y="4535266"/>
            <a:ext cx="180000" cy="180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D0615B27-C2BC-0907-A701-F5296D2E096D}"/>
              </a:ext>
            </a:extLst>
          </p:cNvPr>
          <p:cNvSpPr/>
          <p:nvPr/>
        </p:nvSpPr>
        <p:spPr>
          <a:xfrm>
            <a:off x="970626" y="4823012"/>
            <a:ext cx="180000" cy="180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C7220D22-0FB8-BF29-DA54-C8C9426407DC}"/>
              </a:ext>
            </a:extLst>
          </p:cNvPr>
          <p:cNvSpPr/>
          <p:nvPr/>
        </p:nvSpPr>
        <p:spPr>
          <a:xfrm>
            <a:off x="970626" y="5126332"/>
            <a:ext cx="180000" cy="180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30E825-834C-2F63-062F-DE4DF0ACE6F7}"/>
              </a:ext>
            </a:extLst>
          </p:cNvPr>
          <p:cNvCxnSpPr>
            <a:cxnSpLocks/>
          </p:cNvCxnSpPr>
          <p:nvPr/>
        </p:nvCxnSpPr>
        <p:spPr>
          <a:xfrm>
            <a:off x="5542688" y="4625266"/>
            <a:ext cx="13433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D78C69-9059-9710-0AF3-53990D6B04D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542689" y="4913013"/>
            <a:ext cx="1343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26AA5D-4EC6-3F63-7196-58A428C0198D}"/>
              </a:ext>
            </a:extLst>
          </p:cNvPr>
          <p:cNvCxnSpPr>
            <a:cxnSpLocks/>
          </p:cNvCxnSpPr>
          <p:nvPr/>
        </p:nvCxnSpPr>
        <p:spPr>
          <a:xfrm>
            <a:off x="5542688" y="5216332"/>
            <a:ext cx="13433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Plus Sign 30">
            <a:extLst>
              <a:ext uri="{FF2B5EF4-FFF2-40B4-BE49-F238E27FC236}">
                <a16:creationId xmlns:a16="http://schemas.microsoft.com/office/drawing/2014/main" id="{257164A4-25FB-2A89-2871-B8D34931621B}"/>
              </a:ext>
            </a:extLst>
          </p:cNvPr>
          <p:cNvSpPr/>
          <p:nvPr/>
        </p:nvSpPr>
        <p:spPr>
          <a:xfrm>
            <a:off x="5305951" y="4535266"/>
            <a:ext cx="180000" cy="180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C2BBB0BC-86EE-51D3-97F5-72B79DFC3890}"/>
              </a:ext>
            </a:extLst>
          </p:cNvPr>
          <p:cNvSpPr/>
          <p:nvPr/>
        </p:nvSpPr>
        <p:spPr>
          <a:xfrm>
            <a:off x="5305951" y="4823012"/>
            <a:ext cx="180000" cy="180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E74A9519-B125-8322-6D70-B5471F35B8FE}"/>
              </a:ext>
            </a:extLst>
          </p:cNvPr>
          <p:cNvSpPr/>
          <p:nvPr/>
        </p:nvSpPr>
        <p:spPr>
          <a:xfrm>
            <a:off x="5305951" y="5126332"/>
            <a:ext cx="180000" cy="180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ACC7AC-47DB-7AC0-527E-72CF1E500934}"/>
              </a:ext>
            </a:extLst>
          </p:cNvPr>
          <p:cNvCxnSpPr>
            <a:cxnSpLocks/>
          </p:cNvCxnSpPr>
          <p:nvPr/>
        </p:nvCxnSpPr>
        <p:spPr>
          <a:xfrm>
            <a:off x="8738987" y="4625266"/>
            <a:ext cx="13433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949E394-F4A2-5AB0-224F-BA47FFCAB4EC}"/>
              </a:ext>
            </a:extLst>
          </p:cNvPr>
          <p:cNvCxnSpPr>
            <a:cxnSpLocks/>
          </p:cNvCxnSpPr>
          <p:nvPr/>
        </p:nvCxnSpPr>
        <p:spPr>
          <a:xfrm>
            <a:off x="8738987" y="4913012"/>
            <a:ext cx="13433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3A3E06-9017-D6C6-2134-0CA56F8F9D95}"/>
              </a:ext>
            </a:extLst>
          </p:cNvPr>
          <p:cNvCxnSpPr>
            <a:cxnSpLocks/>
          </p:cNvCxnSpPr>
          <p:nvPr/>
        </p:nvCxnSpPr>
        <p:spPr>
          <a:xfrm>
            <a:off x="8738987" y="5216332"/>
            <a:ext cx="13433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Plus Sign 39">
            <a:extLst>
              <a:ext uri="{FF2B5EF4-FFF2-40B4-BE49-F238E27FC236}">
                <a16:creationId xmlns:a16="http://schemas.microsoft.com/office/drawing/2014/main" id="{BDABDB74-0B79-6AEB-37D1-3CAB3EA9243B}"/>
              </a:ext>
            </a:extLst>
          </p:cNvPr>
          <p:cNvSpPr/>
          <p:nvPr/>
        </p:nvSpPr>
        <p:spPr>
          <a:xfrm>
            <a:off x="8502250" y="4535266"/>
            <a:ext cx="180000" cy="180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Plus Sign 40">
            <a:extLst>
              <a:ext uri="{FF2B5EF4-FFF2-40B4-BE49-F238E27FC236}">
                <a16:creationId xmlns:a16="http://schemas.microsoft.com/office/drawing/2014/main" id="{E54A6957-21F2-1B7A-4559-BF2C9E68B5C5}"/>
              </a:ext>
            </a:extLst>
          </p:cNvPr>
          <p:cNvSpPr/>
          <p:nvPr/>
        </p:nvSpPr>
        <p:spPr>
          <a:xfrm>
            <a:off x="8502250" y="4823012"/>
            <a:ext cx="180000" cy="180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Plus Sign 41">
            <a:extLst>
              <a:ext uri="{FF2B5EF4-FFF2-40B4-BE49-F238E27FC236}">
                <a16:creationId xmlns:a16="http://schemas.microsoft.com/office/drawing/2014/main" id="{24D0D7E5-529B-FA6C-E10D-E411E8619F4F}"/>
              </a:ext>
            </a:extLst>
          </p:cNvPr>
          <p:cNvSpPr/>
          <p:nvPr/>
        </p:nvSpPr>
        <p:spPr>
          <a:xfrm>
            <a:off x="8502250" y="5126332"/>
            <a:ext cx="180000" cy="180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0AFE82-F04C-E2B9-824E-63C5D8499C06}"/>
              </a:ext>
            </a:extLst>
          </p:cNvPr>
          <p:cNvSpPr txBox="1"/>
          <p:nvPr/>
        </p:nvSpPr>
        <p:spPr>
          <a:xfrm>
            <a:off x="7375589" y="4019403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4F656-6B13-E49C-6C76-FD5F3AC1CF4D}"/>
              </a:ext>
            </a:extLst>
          </p:cNvPr>
          <p:cNvSpPr txBox="1"/>
          <p:nvPr/>
        </p:nvSpPr>
        <p:spPr>
          <a:xfrm>
            <a:off x="3997973" y="4019403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A9A86-FC2C-ADCE-55B1-3A832A7A5333}"/>
              </a:ext>
            </a:extLst>
          </p:cNvPr>
          <p:cNvSpPr txBox="1"/>
          <p:nvPr/>
        </p:nvSpPr>
        <p:spPr>
          <a:xfrm>
            <a:off x="620357" y="3997621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Aug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36D9B-1036-1396-B21E-4BCE08842048}"/>
              </a:ext>
            </a:extLst>
          </p:cNvPr>
          <p:cNvSpPr txBox="1"/>
          <p:nvPr/>
        </p:nvSpPr>
        <p:spPr>
          <a:xfrm>
            <a:off x="10553027" y="4019403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Annual</a:t>
            </a:r>
          </a:p>
        </p:txBody>
      </p:sp>
    </p:spTree>
    <p:extLst>
      <p:ext uri="{BB962C8B-B14F-4D97-AF65-F5344CB8AC3E}">
        <p14:creationId xmlns:p14="http://schemas.microsoft.com/office/powerpoint/2010/main" val="144607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53CE5-A7ED-A237-A90D-71E73CF2A43D}"/>
              </a:ext>
            </a:extLst>
          </p:cNvPr>
          <p:cNvSpPr txBox="1"/>
          <p:nvPr/>
        </p:nvSpPr>
        <p:spPr>
          <a:xfrm>
            <a:off x="696559" y="2201664"/>
            <a:ext cx="10798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How are “min-mean”, “absolute min”, etc. calculated?</a:t>
            </a:r>
          </a:p>
        </p:txBody>
      </p:sp>
    </p:spTree>
    <p:extLst>
      <p:ext uri="{BB962C8B-B14F-4D97-AF65-F5344CB8AC3E}">
        <p14:creationId xmlns:p14="http://schemas.microsoft.com/office/powerpoint/2010/main" val="346117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6274E58-9357-D58E-EBBA-793E97CD3844}"/>
              </a:ext>
            </a:extLst>
          </p:cNvPr>
          <p:cNvSpPr txBox="1"/>
          <p:nvPr/>
        </p:nvSpPr>
        <p:spPr>
          <a:xfrm>
            <a:off x="6096002" y="587691"/>
            <a:ext cx="214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Annual, Fyear: 2023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6EC0D7-31E6-4E32-68CE-4BAD5586A765}"/>
              </a:ext>
            </a:extLst>
          </p:cNvPr>
          <p:cNvSpPr txBox="1"/>
          <p:nvPr/>
        </p:nvSpPr>
        <p:spPr>
          <a:xfrm>
            <a:off x="6297567" y="1246509"/>
            <a:ext cx="1544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Min:	1</a:t>
            </a:r>
          </a:p>
          <a:p>
            <a:r>
              <a:rPr lang="en-AU" dirty="0"/>
              <a:t>Max:	11</a:t>
            </a:r>
          </a:p>
          <a:p>
            <a:r>
              <a:rPr lang="en-AU" dirty="0"/>
              <a:t>Mean: 	6.4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8F2B6B-F3F8-02C0-4990-57A27FF862FE}"/>
              </a:ext>
            </a:extLst>
          </p:cNvPr>
          <p:cNvSpPr txBox="1"/>
          <p:nvPr/>
        </p:nvSpPr>
        <p:spPr>
          <a:xfrm>
            <a:off x="3638367" y="587691"/>
            <a:ext cx="214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Annual, Fyear: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8551E-396E-ACA7-2D79-73F4D06EDB28}"/>
              </a:ext>
            </a:extLst>
          </p:cNvPr>
          <p:cNvSpPr txBox="1"/>
          <p:nvPr/>
        </p:nvSpPr>
        <p:spPr>
          <a:xfrm>
            <a:off x="3839932" y="1246509"/>
            <a:ext cx="1544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Min:	2</a:t>
            </a:r>
          </a:p>
          <a:p>
            <a:r>
              <a:rPr lang="en-AU" dirty="0"/>
              <a:t>Max:	16</a:t>
            </a:r>
          </a:p>
          <a:p>
            <a:r>
              <a:rPr lang="en-AU" dirty="0"/>
              <a:t>Mean: 	7.9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6F4E4-5936-50D8-8BC8-F45AD4A82271}"/>
              </a:ext>
            </a:extLst>
          </p:cNvPr>
          <p:cNvSpPr txBox="1"/>
          <p:nvPr/>
        </p:nvSpPr>
        <p:spPr>
          <a:xfrm>
            <a:off x="1180732" y="587691"/>
            <a:ext cx="214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Annual, Fyear: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1CB87-F2E0-809E-8162-FE2B922616AC}"/>
              </a:ext>
            </a:extLst>
          </p:cNvPr>
          <p:cNvSpPr txBox="1"/>
          <p:nvPr/>
        </p:nvSpPr>
        <p:spPr>
          <a:xfrm>
            <a:off x="1382297" y="1246509"/>
            <a:ext cx="1544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Min:	…</a:t>
            </a:r>
          </a:p>
          <a:p>
            <a:r>
              <a:rPr lang="en-AU" dirty="0"/>
              <a:t>Max:	…</a:t>
            </a:r>
          </a:p>
          <a:p>
            <a:r>
              <a:rPr lang="en-AU" dirty="0"/>
              <a:t>Mean: 	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0494D-CF04-B613-D44E-52921246F039}"/>
              </a:ext>
            </a:extLst>
          </p:cNvPr>
          <p:cNvSpPr txBox="1"/>
          <p:nvPr/>
        </p:nvSpPr>
        <p:spPr>
          <a:xfrm>
            <a:off x="3903555" y="3105835"/>
            <a:ext cx="257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30-year Climate Normal (1991 – 2020)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6C3C9-8318-5946-D890-201171C3E6D0}"/>
              </a:ext>
            </a:extLst>
          </p:cNvPr>
          <p:cNvSpPr txBox="1"/>
          <p:nvPr/>
        </p:nvSpPr>
        <p:spPr>
          <a:xfrm>
            <a:off x="3980831" y="3893533"/>
            <a:ext cx="2783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Min:	1</a:t>
            </a:r>
          </a:p>
          <a:p>
            <a:r>
              <a:rPr lang="en-AU" dirty="0"/>
              <a:t>Min Mean:	6.4</a:t>
            </a:r>
          </a:p>
          <a:p>
            <a:r>
              <a:rPr lang="en-AU" dirty="0"/>
              <a:t>Max Mean:	7.9</a:t>
            </a:r>
          </a:p>
          <a:p>
            <a:r>
              <a:rPr lang="en-AU" dirty="0"/>
              <a:t>Absolute Max:	16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E9B85C-F006-EA01-016C-EA8A83424FDE}"/>
              </a:ext>
            </a:extLst>
          </p:cNvPr>
          <p:cNvCxnSpPr/>
          <p:nvPr/>
        </p:nvCxnSpPr>
        <p:spPr>
          <a:xfrm flipH="1">
            <a:off x="6019062" y="1518082"/>
            <a:ext cx="1367161" cy="2459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B1B178-95CF-473D-3423-0B644BCCBEF8}"/>
              </a:ext>
            </a:extLst>
          </p:cNvPr>
          <p:cNvCxnSpPr>
            <a:cxnSpLocks/>
          </p:cNvCxnSpPr>
          <p:nvPr/>
        </p:nvCxnSpPr>
        <p:spPr>
          <a:xfrm>
            <a:off x="4864965" y="1802167"/>
            <a:ext cx="1029473" cy="3071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3730EC-13C4-E53C-E9AD-D064E7117E4A}"/>
              </a:ext>
            </a:extLst>
          </p:cNvPr>
          <p:cNvCxnSpPr/>
          <p:nvPr/>
        </p:nvCxnSpPr>
        <p:spPr>
          <a:xfrm flipH="1">
            <a:off x="6287548" y="2086254"/>
            <a:ext cx="992311" cy="2192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337D04-21A8-546F-A192-C1A068B991E9}"/>
              </a:ext>
            </a:extLst>
          </p:cNvPr>
          <p:cNvCxnSpPr>
            <a:cxnSpLocks/>
          </p:cNvCxnSpPr>
          <p:nvPr/>
        </p:nvCxnSpPr>
        <p:spPr>
          <a:xfrm>
            <a:off x="5215803" y="2086252"/>
            <a:ext cx="678635" cy="2452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5815FE-CA08-FFA9-45EA-F8C8CBBE5370}"/>
              </a:ext>
            </a:extLst>
          </p:cNvPr>
          <p:cNvSpPr txBox="1"/>
          <p:nvPr/>
        </p:nvSpPr>
        <p:spPr>
          <a:xfrm>
            <a:off x="789712" y="3105834"/>
            <a:ext cx="25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All Data (1911 – 2023)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9B860E-49EF-065D-3B7C-F5D403588109}"/>
              </a:ext>
            </a:extLst>
          </p:cNvPr>
          <p:cNvSpPr txBox="1"/>
          <p:nvPr/>
        </p:nvSpPr>
        <p:spPr>
          <a:xfrm>
            <a:off x="866988" y="3893533"/>
            <a:ext cx="2783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Min:	…</a:t>
            </a:r>
          </a:p>
          <a:p>
            <a:r>
              <a:rPr lang="en-AU" dirty="0"/>
              <a:t>Min Mean:	…</a:t>
            </a:r>
          </a:p>
          <a:p>
            <a:r>
              <a:rPr lang="en-AU" dirty="0"/>
              <a:t>Max Mean:	…</a:t>
            </a:r>
          </a:p>
          <a:p>
            <a:r>
              <a:rPr lang="en-AU" dirty="0"/>
              <a:t>Absolute Max:	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B8FB4A-D2D2-90BB-D5CC-94BCB52393EE}"/>
              </a:ext>
            </a:extLst>
          </p:cNvPr>
          <p:cNvSpPr txBox="1"/>
          <p:nvPr/>
        </p:nvSpPr>
        <p:spPr>
          <a:xfrm>
            <a:off x="7842282" y="3105834"/>
            <a:ext cx="302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Current Fyear (2023)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D5F603-FD31-DE83-891C-F1B47AC56267}"/>
              </a:ext>
            </a:extLst>
          </p:cNvPr>
          <p:cNvSpPr txBox="1"/>
          <p:nvPr/>
        </p:nvSpPr>
        <p:spPr>
          <a:xfrm>
            <a:off x="7919558" y="3893533"/>
            <a:ext cx="2783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Min:	1</a:t>
            </a:r>
          </a:p>
          <a:p>
            <a:r>
              <a:rPr lang="en-AU" dirty="0"/>
              <a:t>Min Mean:	6.4</a:t>
            </a:r>
          </a:p>
          <a:p>
            <a:r>
              <a:rPr lang="en-AU" dirty="0"/>
              <a:t>Max Mean:	6.4</a:t>
            </a:r>
          </a:p>
          <a:p>
            <a:r>
              <a:rPr lang="en-AU" dirty="0"/>
              <a:t>Absolute Max:	11</a:t>
            </a:r>
          </a:p>
        </p:txBody>
      </p:sp>
    </p:spTree>
    <p:extLst>
      <p:ext uri="{BB962C8B-B14F-4D97-AF65-F5344CB8AC3E}">
        <p14:creationId xmlns:p14="http://schemas.microsoft.com/office/powerpoint/2010/main" val="149495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53CE5-A7ED-A237-A90D-71E73CF2A43D}"/>
              </a:ext>
            </a:extLst>
          </p:cNvPr>
          <p:cNvSpPr txBox="1"/>
          <p:nvPr/>
        </p:nvSpPr>
        <p:spPr>
          <a:xfrm>
            <a:off x="696559" y="2201664"/>
            <a:ext cx="10798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200" dirty="0"/>
              <a:t>Visualise Each Option</a:t>
            </a:r>
          </a:p>
        </p:txBody>
      </p:sp>
    </p:spTree>
    <p:extLst>
      <p:ext uri="{BB962C8B-B14F-4D97-AF65-F5344CB8AC3E}">
        <p14:creationId xmlns:p14="http://schemas.microsoft.com/office/powerpoint/2010/main" val="347854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map of the united states&#10;&#10;Description automatically generated">
            <a:extLst>
              <a:ext uri="{FF2B5EF4-FFF2-40B4-BE49-F238E27FC236}">
                <a16:creationId xmlns:a16="http://schemas.microsoft.com/office/drawing/2014/main" id="{CAEF28B3-13EF-F9F6-E3F8-118EB3F78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908" y="20833"/>
            <a:ext cx="2463926" cy="2240136"/>
          </a:xfrm>
          <a:prstGeom prst="rect">
            <a:avLst/>
          </a:prstGeom>
        </p:spPr>
      </p:pic>
      <p:pic>
        <p:nvPicPr>
          <p:cNvPr id="22" name="Picture 21" descr="A map of the united states&#10;&#10;Description automatically generated">
            <a:extLst>
              <a:ext uri="{FF2B5EF4-FFF2-40B4-BE49-F238E27FC236}">
                <a16:creationId xmlns:a16="http://schemas.microsoft.com/office/drawing/2014/main" id="{93B5D14D-2E9F-A73D-397E-F814F717E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073" y="2241026"/>
            <a:ext cx="2463926" cy="2240136"/>
          </a:xfrm>
          <a:prstGeom prst="rect">
            <a:avLst/>
          </a:prstGeom>
        </p:spPr>
      </p:pic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F14B9522-39EF-9454-B45C-B92134377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25" y="1783"/>
            <a:ext cx="2463925" cy="2240135"/>
          </a:xfrm>
          <a:prstGeom prst="rect">
            <a:avLst/>
          </a:prstGeom>
        </p:spPr>
      </p:pic>
      <p:pic>
        <p:nvPicPr>
          <p:cNvPr id="13" name="Picture 12" descr="A map of the united states&#10;&#10;Description automatically generated">
            <a:extLst>
              <a:ext uri="{FF2B5EF4-FFF2-40B4-BE49-F238E27FC236}">
                <a16:creationId xmlns:a16="http://schemas.microsoft.com/office/drawing/2014/main" id="{93DEE4A2-CDE1-53B5-000F-36ECBE17F4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0" y="2194983"/>
            <a:ext cx="2463926" cy="2240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E04F27-A9E8-F812-B928-94DDAA55D896}"/>
              </a:ext>
            </a:extLst>
          </p:cNvPr>
          <p:cNvSpPr txBox="1"/>
          <p:nvPr/>
        </p:nvSpPr>
        <p:spPr>
          <a:xfrm>
            <a:off x="6385" y="6360"/>
            <a:ext cx="2170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30-year, </a:t>
            </a:r>
          </a:p>
          <a:p>
            <a:r>
              <a:rPr lang="en-AU" sz="2000" dirty="0"/>
              <a:t>Absolute: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E8478D-83EB-B52A-ADAF-92738DD89621}"/>
              </a:ext>
            </a:extLst>
          </p:cNvPr>
          <p:cNvSpPr txBox="1"/>
          <p:nvPr/>
        </p:nvSpPr>
        <p:spPr>
          <a:xfrm>
            <a:off x="6343197" y="2476099"/>
            <a:ext cx="191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All, Mean: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9F77CA-CEB2-CBB8-BFD6-FAAEED979F7F}"/>
              </a:ext>
            </a:extLst>
          </p:cNvPr>
          <p:cNvSpPr txBox="1"/>
          <p:nvPr/>
        </p:nvSpPr>
        <p:spPr>
          <a:xfrm>
            <a:off x="1965981" y="5355513"/>
            <a:ext cx="191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Current Year: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D46C4-A7B3-4975-9833-B2D7628E2C1E}"/>
              </a:ext>
            </a:extLst>
          </p:cNvPr>
          <p:cNvSpPr txBox="1"/>
          <p:nvPr/>
        </p:nvSpPr>
        <p:spPr>
          <a:xfrm>
            <a:off x="0" y="2537916"/>
            <a:ext cx="1893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30-year, </a:t>
            </a:r>
          </a:p>
          <a:p>
            <a:r>
              <a:rPr lang="en-AU" sz="2000" dirty="0"/>
              <a:t>Mean: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D60B1-9F5D-ED7E-D345-4EBB60ACB1EE}"/>
              </a:ext>
            </a:extLst>
          </p:cNvPr>
          <p:cNvSpPr txBox="1"/>
          <p:nvPr/>
        </p:nvSpPr>
        <p:spPr>
          <a:xfrm>
            <a:off x="6343198" y="142384"/>
            <a:ext cx="1913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All, </a:t>
            </a:r>
          </a:p>
          <a:p>
            <a:r>
              <a:rPr lang="en-AU" sz="2000" dirty="0"/>
              <a:t>Absolute:</a:t>
            </a:r>
          </a:p>
        </p:txBody>
      </p:sp>
      <p:pic>
        <p:nvPicPr>
          <p:cNvPr id="24" name="Picture 23" descr="A map of the united states&#10;&#10;Description automatically generated">
            <a:extLst>
              <a:ext uri="{FF2B5EF4-FFF2-40B4-BE49-F238E27FC236}">
                <a16:creationId xmlns:a16="http://schemas.microsoft.com/office/drawing/2014/main" id="{A58C20A9-A1C1-F394-0D68-CD7FEB3DEE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35" y="4461218"/>
            <a:ext cx="2463927" cy="2240137"/>
          </a:xfrm>
          <a:prstGeom prst="rect">
            <a:avLst/>
          </a:prstGeom>
        </p:spPr>
      </p:pic>
      <p:pic>
        <p:nvPicPr>
          <p:cNvPr id="26" name="Picture 25" descr="A map of the united states&#10;&#10;Description automatically generated">
            <a:extLst>
              <a:ext uri="{FF2B5EF4-FFF2-40B4-BE49-F238E27FC236}">
                <a16:creationId xmlns:a16="http://schemas.microsoft.com/office/drawing/2014/main" id="{12D73BBE-52CE-B0C7-77BE-3929D7EF10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62" y="4461218"/>
            <a:ext cx="2463925" cy="2240135"/>
          </a:xfrm>
          <a:prstGeom prst="rect">
            <a:avLst/>
          </a:prstGeom>
        </p:spPr>
      </p:pic>
      <p:pic>
        <p:nvPicPr>
          <p:cNvPr id="28" name="Picture 27" descr="A map of the united states&#10;&#10;Description automatically generated">
            <a:extLst>
              <a:ext uri="{FF2B5EF4-FFF2-40B4-BE49-F238E27FC236}">
                <a16:creationId xmlns:a16="http://schemas.microsoft.com/office/drawing/2014/main" id="{9D32399C-0CEE-E39E-4615-00BFAB1B77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669" y="20834"/>
            <a:ext cx="2463925" cy="2240135"/>
          </a:xfrm>
          <a:prstGeom prst="rect">
            <a:avLst/>
          </a:prstGeom>
        </p:spPr>
      </p:pic>
      <p:pic>
        <p:nvPicPr>
          <p:cNvPr id="30" name="Picture 29" descr="A map of the united states&#10;&#10;Description automatically generated">
            <a:extLst>
              <a:ext uri="{FF2B5EF4-FFF2-40B4-BE49-F238E27FC236}">
                <a16:creationId xmlns:a16="http://schemas.microsoft.com/office/drawing/2014/main" id="{5B8B4702-2275-25F5-841E-1CACFED1AB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74" y="20833"/>
            <a:ext cx="2463925" cy="22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6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the country&#10;&#10;Description automatically generated">
            <a:extLst>
              <a:ext uri="{FF2B5EF4-FFF2-40B4-BE49-F238E27FC236}">
                <a16:creationId xmlns:a16="http://schemas.microsoft.com/office/drawing/2014/main" id="{4580958F-139E-292F-E05A-6E255BDC2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02" y="20834"/>
            <a:ext cx="2463925" cy="2240135"/>
          </a:xfrm>
          <a:prstGeom prst="rect">
            <a:avLst/>
          </a:prstGeom>
        </p:spPr>
      </p:pic>
      <p:pic>
        <p:nvPicPr>
          <p:cNvPr id="13" name="Picture 12" descr="A map of the country&#10;&#10;Description automatically generated">
            <a:extLst>
              <a:ext uri="{FF2B5EF4-FFF2-40B4-BE49-F238E27FC236}">
                <a16:creationId xmlns:a16="http://schemas.microsoft.com/office/drawing/2014/main" id="{90A9B908-65BB-A7F7-5B3A-F36C1852C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7" y="2258890"/>
            <a:ext cx="2463926" cy="2240136"/>
          </a:xfrm>
          <a:prstGeom prst="rect">
            <a:avLst/>
          </a:prstGeom>
        </p:spPr>
      </p:pic>
      <p:pic>
        <p:nvPicPr>
          <p:cNvPr id="18" name="Picture 17" descr="A map of the country&#10;&#10;Description automatically generated">
            <a:extLst>
              <a:ext uri="{FF2B5EF4-FFF2-40B4-BE49-F238E27FC236}">
                <a16:creationId xmlns:a16="http://schemas.microsoft.com/office/drawing/2014/main" id="{C3F28E7D-82AD-B54F-9321-72AE89CAD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740" y="20832"/>
            <a:ext cx="2463927" cy="2240137"/>
          </a:xfrm>
          <a:prstGeom prst="rect">
            <a:avLst/>
          </a:prstGeom>
        </p:spPr>
      </p:pic>
      <p:pic>
        <p:nvPicPr>
          <p:cNvPr id="22" name="Picture 21" descr="A map of the country&#10;&#10;Description automatically generated">
            <a:extLst>
              <a:ext uri="{FF2B5EF4-FFF2-40B4-BE49-F238E27FC236}">
                <a16:creationId xmlns:a16="http://schemas.microsoft.com/office/drawing/2014/main" id="{774F251E-44B9-F6A5-AE35-ECAB9C47B1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406" y="2255038"/>
            <a:ext cx="2463926" cy="2240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E04F27-A9E8-F812-B928-94DDAA55D896}"/>
              </a:ext>
            </a:extLst>
          </p:cNvPr>
          <p:cNvSpPr txBox="1"/>
          <p:nvPr/>
        </p:nvSpPr>
        <p:spPr>
          <a:xfrm>
            <a:off x="6385" y="6360"/>
            <a:ext cx="2170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30-year, </a:t>
            </a:r>
          </a:p>
          <a:p>
            <a:r>
              <a:rPr lang="en-AU" sz="2000" dirty="0"/>
              <a:t>Absolute: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E8478D-83EB-B52A-ADAF-92738DD89621}"/>
              </a:ext>
            </a:extLst>
          </p:cNvPr>
          <p:cNvSpPr txBox="1"/>
          <p:nvPr/>
        </p:nvSpPr>
        <p:spPr>
          <a:xfrm>
            <a:off x="6343197" y="2476099"/>
            <a:ext cx="191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All, Mean: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9F77CA-CEB2-CBB8-BFD6-FAAEED979F7F}"/>
              </a:ext>
            </a:extLst>
          </p:cNvPr>
          <p:cNvSpPr txBox="1"/>
          <p:nvPr/>
        </p:nvSpPr>
        <p:spPr>
          <a:xfrm>
            <a:off x="1965981" y="5355513"/>
            <a:ext cx="191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Current Year: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D46C4-A7B3-4975-9833-B2D7628E2C1E}"/>
              </a:ext>
            </a:extLst>
          </p:cNvPr>
          <p:cNvSpPr txBox="1"/>
          <p:nvPr/>
        </p:nvSpPr>
        <p:spPr>
          <a:xfrm>
            <a:off x="0" y="2537916"/>
            <a:ext cx="1893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30-year, </a:t>
            </a:r>
          </a:p>
          <a:p>
            <a:r>
              <a:rPr lang="en-AU" sz="2000" dirty="0"/>
              <a:t>Mean: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D60B1-9F5D-ED7E-D345-4EBB60ACB1EE}"/>
              </a:ext>
            </a:extLst>
          </p:cNvPr>
          <p:cNvSpPr txBox="1"/>
          <p:nvPr/>
        </p:nvSpPr>
        <p:spPr>
          <a:xfrm>
            <a:off x="6343198" y="142384"/>
            <a:ext cx="1913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All, </a:t>
            </a:r>
          </a:p>
          <a:p>
            <a:r>
              <a:rPr lang="en-AU" sz="2000" dirty="0"/>
              <a:t>Absolute:</a:t>
            </a:r>
          </a:p>
        </p:txBody>
      </p:sp>
      <p:pic>
        <p:nvPicPr>
          <p:cNvPr id="24" name="Picture 23" descr="A map of the country&#10;&#10;Description automatically generated">
            <a:extLst>
              <a:ext uri="{FF2B5EF4-FFF2-40B4-BE49-F238E27FC236}">
                <a16:creationId xmlns:a16="http://schemas.microsoft.com/office/drawing/2014/main" id="{4D6A7D1C-29A5-0181-81E3-1E95950CA7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39" y="4435500"/>
            <a:ext cx="2463925" cy="2240135"/>
          </a:xfrm>
          <a:prstGeom prst="rect">
            <a:avLst/>
          </a:prstGeom>
        </p:spPr>
      </p:pic>
      <p:pic>
        <p:nvPicPr>
          <p:cNvPr id="28" name="Picture 27" descr="A map of the country&#10;&#10;Description automatically generated">
            <a:extLst>
              <a:ext uri="{FF2B5EF4-FFF2-40B4-BE49-F238E27FC236}">
                <a16:creationId xmlns:a16="http://schemas.microsoft.com/office/drawing/2014/main" id="{4EDBC35E-843E-E026-B42A-884DCD2922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98" y="4429570"/>
            <a:ext cx="2463925" cy="2240135"/>
          </a:xfrm>
          <a:prstGeom prst="rect">
            <a:avLst/>
          </a:prstGeom>
        </p:spPr>
      </p:pic>
      <p:pic>
        <p:nvPicPr>
          <p:cNvPr id="30" name="Picture 29" descr="A map of the country&#10;&#10;Description automatically generated">
            <a:extLst>
              <a:ext uri="{FF2B5EF4-FFF2-40B4-BE49-F238E27FC236}">
                <a16:creationId xmlns:a16="http://schemas.microsoft.com/office/drawing/2014/main" id="{7156D541-69E2-615D-EAC3-717A545A23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667" y="14903"/>
            <a:ext cx="2463925" cy="2240135"/>
          </a:xfrm>
          <a:prstGeom prst="rect">
            <a:avLst/>
          </a:prstGeom>
        </p:spPr>
      </p:pic>
      <p:pic>
        <p:nvPicPr>
          <p:cNvPr id="32" name="Picture 31" descr="A map of the country&#10;&#10;Description automatically generated">
            <a:extLst>
              <a:ext uri="{FF2B5EF4-FFF2-40B4-BE49-F238E27FC236}">
                <a16:creationId xmlns:a16="http://schemas.microsoft.com/office/drawing/2014/main" id="{2D17C7E8-3CD8-8DA8-FBC0-40D3B63010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727" y="14903"/>
            <a:ext cx="2463925" cy="22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7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north and south america&#10;&#10;Description automatically generated">
            <a:extLst>
              <a:ext uri="{FF2B5EF4-FFF2-40B4-BE49-F238E27FC236}">
                <a16:creationId xmlns:a16="http://schemas.microsoft.com/office/drawing/2014/main" id="{BDEB2D54-AE84-2F30-6CBD-C4E16CA20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5" y="23083"/>
            <a:ext cx="2463925" cy="2240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E04F27-A9E8-F812-B928-94DDAA55D896}"/>
              </a:ext>
            </a:extLst>
          </p:cNvPr>
          <p:cNvSpPr txBox="1"/>
          <p:nvPr/>
        </p:nvSpPr>
        <p:spPr>
          <a:xfrm>
            <a:off x="6385" y="6360"/>
            <a:ext cx="2170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30-year, </a:t>
            </a:r>
          </a:p>
          <a:p>
            <a:r>
              <a:rPr lang="en-AU" sz="2000" dirty="0"/>
              <a:t>Absolute:</a:t>
            </a:r>
          </a:p>
        </p:txBody>
      </p:sp>
      <p:pic>
        <p:nvPicPr>
          <p:cNvPr id="11" name="Picture 10" descr="A map of the united states&#10;&#10;Description automatically generated">
            <a:extLst>
              <a:ext uri="{FF2B5EF4-FFF2-40B4-BE49-F238E27FC236}">
                <a16:creationId xmlns:a16="http://schemas.microsoft.com/office/drawing/2014/main" id="{60ECA65A-CCFD-64FD-64B3-20C5A2E61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26" y="2265467"/>
            <a:ext cx="2463925" cy="2240135"/>
          </a:xfrm>
          <a:prstGeom prst="rect">
            <a:avLst/>
          </a:prstGeom>
        </p:spPr>
      </p:pic>
      <p:pic>
        <p:nvPicPr>
          <p:cNvPr id="14" name="Picture 13" descr="A map of the north and south america&#10;&#10;Description automatically generated">
            <a:extLst>
              <a:ext uri="{FF2B5EF4-FFF2-40B4-BE49-F238E27FC236}">
                <a16:creationId xmlns:a16="http://schemas.microsoft.com/office/drawing/2014/main" id="{E9C744A7-D766-F8CF-E409-9D57F58DD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075" y="20834"/>
            <a:ext cx="2463925" cy="2240135"/>
          </a:xfrm>
          <a:prstGeom prst="rect">
            <a:avLst/>
          </a:prstGeom>
        </p:spPr>
      </p:pic>
      <p:pic>
        <p:nvPicPr>
          <p:cNvPr id="16" name="Picture 15" descr="A map of the region&#10;&#10;Description automatically generated">
            <a:extLst>
              <a:ext uri="{FF2B5EF4-FFF2-40B4-BE49-F238E27FC236}">
                <a16:creationId xmlns:a16="http://schemas.microsoft.com/office/drawing/2014/main" id="{2A08016E-9986-B25A-C3EB-DA78BFB37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742" y="2241918"/>
            <a:ext cx="2463925" cy="22401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E8478D-83EB-B52A-ADAF-92738DD89621}"/>
              </a:ext>
            </a:extLst>
          </p:cNvPr>
          <p:cNvSpPr txBox="1"/>
          <p:nvPr/>
        </p:nvSpPr>
        <p:spPr>
          <a:xfrm>
            <a:off x="6343197" y="2476099"/>
            <a:ext cx="191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All, Mean:</a:t>
            </a:r>
          </a:p>
        </p:txBody>
      </p:sp>
      <p:pic>
        <p:nvPicPr>
          <p:cNvPr id="19" name="Picture 18" descr="A map of the united states&#10;&#10;Description automatically generated">
            <a:extLst>
              <a:ext uri="{FF2B5EF4-FFF2-40B4-BE49-F238E27FC236}">
                <a16:creationId xmlns:a16="http://schemas.microsoft.com/office/drawing/2014/main" id="{936D117C-9610-123A-BE65-BB494AAC09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2" y="4435501"/>
            <a:ext cx="2463925" cy="2240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D9F77CA-CEB2-CBB8-BFD6-FAAEED979F7F}"/>
              </a:ext>
            </a:extLst>
          </p:cNvPr>
          <p:cNvSpPr txBox="1"/>
          <p:nvPr/>
        </p:nvSpPr>
        <p:spPr>
          <a:xfrm>
            <a:off x="1965981" y="5355513"/>
            <a:ext cx="191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Current Year:</a:t>
            </a:r>
          </a:p>
        </p:txBody>
      </p:sp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E88D0053-4E35-F659-B3F6-F405AC1ED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197" y="4461219"/>
            <a:ext cx="2463926" cy="2240136"/>
          </a:xfrm>
          <a:prstGeom prst="rect">
            <a:avLst/>
          </a:prstGeom>
        </p:spPr>
      </p:pic>
      <p:pic>
        <p:nvPicPr>
          <p:cNvPr id="6" name="Picture 5" descr="A map of the state of northern italy&#10;&#10;Description automatically generated with medium confidence">
            <a:extLst>
              <a:ext uri="{FF2B5EF4-FFF2-40B4-BE49-F238E27FC236}">
                <a16:creationId xmlns:a16="http://schemas.microsoft.com/office/drawing/2014/main" id="{90D47BC9-A09F-0E71-4D4C-952B75811A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000" y="20834"/>
            <a:ext cx="2463925" cy="2240135"/>
          </a:xfrm>
          <a:prstGeom prst="rect">
            <a:avLst/>
          </a:prstGeom>
        </p:spPr>
      </p:pic>
      <p:pic>
        <p:nvPicPr>
          <p:cNvPr id="10" name="Picture 9" descr="A map of the state of northern australia&#10;&#10;Description automatically generated">
            <a:extLst>
              <a:ext uri="{FF2B5EF4-FFF2-40B4-BE49-F238E27FC236}">
                <a16:creationId xmlns:a16="http://schemas.microsoft.com/office/drawing/2014/main" id="{A813C817-784B-955A-9E78-409573C9CF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94" y="20834"/>
            <a:ext cx="2463925" cy="2240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3D46C4-A7B3-4975-9833-B2D7628E2C1E}"/>
              </a:ext>
            </a:extLst>
          </p:cNvPr>
          <p:cNvSpPr txBox="1"/>
          <p:nvPr/>
        </p:nvSpPr>
        <p:spPr>
          <a:xfrm>
            <a:off x="0" y="2537916"/>
            <a:ext cx="1893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30-year, </a:t>
            </a:r>
          </a:p>
          <a:p>
            <a:r>
              <a:rPr lang="en-AU" sz="2000" dirty="0"/>
              <a:t>Mean: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D60B1-9F5D-ED7E-D345-4EBB60ACB1EE}"/>
              </a:ext>
            </a:extLst>
          </p:cNvPr>
          <p:cNvSpPr txBox="1"/>
          <p:nvPr/>
        </p:nvSpPr>
        <p:spPr>
          <a:xfrm>
            <a:off x="6343198" y="142384"/>
            <a:ext cx="1913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All, </a:t>
            </a:r>
          </a:p>
          <a:p>
            <a:r>
              <a:rPr lang="en-AU" sz="2000" dirty="0"/>
              <a:t>Absolute:</a:t>
            </a:r>
          </a:p>
        </p:txBody>
      </p:sp>
    </p:spTree>
    <p:extLst>
      <p:ext uri="{BB962C8B-B14F-4D97-AF65-F5344CB8AC3E}">
        <p14:creationId xmlns:p14="http://schemas.microsoft.com/office/powerpoint/2010/main" val="167771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518</Words>
  <Application>Microsoft Office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2</cp:revision>
  <dcterms:created xsi:type="dcterms:W3CDTF">2024-04-28T04:40:11Z</dcterms:created>
  <dcterms:modified xsi:type="dcterms:W3CDTF">2024-04-28T11:13:27Z</dcterms:modified>
</cp:coreProperties>
</file>