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1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227E-A70C-CE75-3B99-47AE87291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EFBE-B1DE-B364-3671-AB6AD43AF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84EE-6D9B-4D56-D585-586BF32D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AD7B-CCE5-7173-9350-945027D8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2ECA-21B4-0F85-FC94-51A2BFB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214-0334-7342-50C0-6D30226B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90BE-FBB4-FB3A-3925-B5DCB6928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F7FA-71B7-DCD2-4415-DACDD08F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E41D-DCC0-1C3C-DB70-2DFD024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1DFA-6A34-886F-BE74-754DA5F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12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1E3A6-9AB0-D24D-5AF5-9B4E753B4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AE52-C2FC-D0C1-73C6-C03CB637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6505-7E2F-1A11-FE76-92733A23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B4AD-8E4A-91CC-4A4B-73C4F7B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4C1A-85BD-9169-6BE0-8DABC4E4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1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081A-C75C-D87E-2446-3742AC90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8190-297A-0A23-48FA-558ECEED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9A14-5609-C8E8-CE3F-F9F2004B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8F3F-AAAD-0ECF-5C6D-DB3BDE59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849B-F878-96BF-C701-28DD2719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09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8B8B-DB96-2D3F-0260-A4D974C1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05E0-2979-AFA9-CA7F-8C40B1C5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06A0-CE7E-80CD-1BF3-45C5B139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E325-2881-E094-3D81-103FAAC5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1D45-A94A-69ED-E6EF-5EA5D0B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9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5702-A3BB-98F4-D4EA-C6546688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3872-FFD9-318B-7E68-A47A8D7AC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A61B-6177-56F9-617C-A78B4C41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7126-8B29-DDA8-29F1-0DF1F29E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1C55-AE2B-985F-37A1-0B5D14FA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5406-50FA-3D66-6BAA-6CBE85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8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E6CB-CE21-5630-4A95-54F5913D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0C6B-AE72-3067-1A91-062EFD70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DE12-B84B-19C6-0066-BDAFBE91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8D8A9-0927-2091-1B10-30CF1C23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321A3-0A86-DCC0-509B-1B458DC2E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BA7E5-7EFD-5685-B2CA-1E56D29D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A7A9B-0AF1-A44F-A08B-D8449F74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0DA69-157A-721C-05F6-55E4F69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0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828-792B-8227-88F4-97983A04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5EDCF-0069-F1C2-9393-ED66B42C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E5E6B-22DD-6904-073A-08556DF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2374E-39EB-7B62-1CFA-EC727B2E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81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8D32A-3503-40E1-F28D-90516B3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D9F83-65CB-40B9-BD3C-17A49111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DD39A-DE05-45E3-C5CD-009BFE7A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690E-D55A-D0D7-551B-EC561E7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0F60-D372-0617-3D13-1C1CFAC1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EAAEA-B774-3B0E-EB5D-E0AF3D0B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D4452-389E-FC3B-597E-B5105A9F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A8F1-3F5F-5AFA-F778-D8D03852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37E7-7BE2-7F93-BA69-96EB4FDB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3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35C0-D588-3D53-1987-4BA1CF22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ECC62-D483-A79B-E5E1-B33336C34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0DE75-A6FB-E298-48D5-374E2EB7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1CD9-7993-4212-D179-D619C90B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ADBA-BB91-DB94-CB8F-1CF28B08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E6A7-DBEC-1A9A-4E78-0E73607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57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11CC6-44E2-CE18-3B29-084EB589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8DC3-F84C-987B-5D4B-1E866A45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B448-AFAE-712A-4778-7082A2C23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F1DE9-CA00-4C91-A01A-912273172927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1BC9-0643-A745-475A-A4E84C6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E761-7B15-0105-221F-24171AC3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92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65AF-D3DB-63D6-ADE8-A22ED61C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N3 Spatial Analysis: Spatial Naming Style Guide</a:t>
            </a:r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8E887C8C-88F0-7EB3-5476-23F22362B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682"/>
            <a:ext cx="10515600" cy="36732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F7AF9-8CC9-C81E-747E-FEA1504ECC80}"/>
              </a:ext>
            </a:extLst>
          </p:cNvPr>
          <p:cNvSpPr txBox="1">
            <a:spLocks/>
          </p:cNvSpPr>
          <p:nvPr/>
        </p:nvSpPr>
        <p:spPr>
          <a:xfrm>
            <a:off x="3495015" y="915878"/>
            <a:ext cx="5201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000" dirty="0"/>
              <a:t>Adam Shand, Healthy Waters Partnership</a:t>
            </a:r>
          </a:p>
        </p:txBody>
      </p:sp>
    </p:spTree>
    <p:extLst>
      <p:ext uri="{BB962C8B-B14F-4D97-AF65-F5344CB8AC3E}">
        <p14:creationId xmlns:p14="http://schemas.microsoft.com/office/powerpoint/2010/main" val="393179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/>
              <a:t>Watercourse</a:t>
            </a:r>
            <a:r>
              <a:rPr lang="en-AU" sz="4800" dirty="0"/>
              <a:t>/</a:t>
            </a:r>
            <a:r>
              <a:rPr lang="en-AU" sz="4800" dirty="0">
                <a:latin typeface="Aptos Light" panose="020B0004020202020204" pitchFamily="34" charset="0"/>
              </a:rPr>
              <a:t>Geographic Area</a:t>
            </a:r>
            <a:endParaRPr lang="en-AU" sz="4800" dirty="0">
              <a:latin typeface="Aptos Ligh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09" y="1302548"/>
            <a:ext cx="64279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watercourse is the fourth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the land equivalent of a geographic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Its spatial outline is not used within the repository and is used sparingly within the Healthy Waters Partnership technical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watercourses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Blacks Weir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Gleesons Weir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Aplins Weir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400" dirty="0"/>
              <a:t>(all within the Lower Ross Sub-Basin)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13001-9DAC-1618-9948-3DCE5E0F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34" y="1302548"/>
            <a:ext cx="4509421" cy="48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ptos Light" panose="020B0004020202020204" pitchFamily="34" charset="0"/>
              </a:rPr>
              <a:t>Watercourse/</a:t>
            </a:r>
            <a:r>
              <a:rPr lang="en-AU" sz="4800" b="1" dirty="0"/>
              <a:t>Geographic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0" y="1302548"/>
            <a:ext cx="69349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geographic area is the fourth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the marine equivalent of a watercourse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Geographic areas are used exclusively by the Healthy Waters Partnership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Geographic areas do have a spatial footprint and are used to determine Water Quality 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geographic areas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Cleveland Bay Enclosed Coastal Inside Port Zone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Cleveland Bay Enclosed Coastal Outside Port Zone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39EAF-48E8-619D-21F7-C707BEFE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34" y="1302548"/>
            <a:ext cx="4509421" cy="48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Site</a:t>
            </a:r>
            <a:endParaRPr lang="en-AU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1" y="1302548"/>
            <a:ext cx="6398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site is the lowest spatial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site is a singular point, a singular sampling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Sites are universal across all partnerships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Sites inherit all above classifications, i.e. each site will have an associated region, basin/zone, sub basin/sub zone,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sites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RR07 (HWP)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Holborn Island (MWI)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BUR2 (WT)</a:t>
            </a:r>
          </a:p>
          <a:p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4B462-15EB-F2B6-0D8C-027F33A4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08" y="350611"/>
            <a:ext cx="5485582" cy="61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4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Environment</a:t>
            </a:r>
            <a:endParaRPr lang="en-AU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0" y="1302548"/>
            <a:ext cx="6934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An environment is a separate spatial classification and pertains to watertypes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An environment can be combined with any other spatial classification (although some combinations make more sense than others)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environments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Freshwater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Estuarine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Marine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environment combinations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Black Freshwater Basin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Cleveland Bay Inshore Marine 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54A42-4897-F200-B81D-CCEFF0D3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78" y="417840"/>
            <a:ext cx="4967512" cy="60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042FC-5144-E3B6-847B-7E9D29CF0D7E}"/>
              </a:ext>
            </a:extLst>
          </p:cNvPr>
          <p:cNvSpPr txBox="1"/>
          <p:nvPr/>
        </p:nvSpPr>
        <p:spPr>
          <a:xfrm>
            <a:off x="167499" y="894367"/>
            <a:ext cx="5392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Wet Tropics and MWI only use some levels of spatial classifications. When a level is not used, the previous level is repeated. I.e.:</a:t>
            </a:r>
          </a:p>
          <a:p>
            <a:endParaRPr lang="en-AU" sz="1400" dirty="0"/>
          </a:p>
          <a:p>
            <a:r>
              <a:rPr lang="en-AU" sz="1400" dirty="0"/>
              <a:t>Region:		Wet Tropics</a:t>
            </a:r>
          </a:p>
          <a:p>
            <a:r>
              <a:rPr lang="en-AU" sz="1400" dirty="0"/>
              <a:t>Basin:		Daintree</a:t>
            </a:r>
          </a:p>
          <a:p>
            <a:r>
              <a:rPr lang="en-AU" sz="1400" dirty="0"/>
              <a:t>Sub-Basin:		Daintree</a:t>
            </a:r>
          </a:p>
          <a:p>
            <a:r>
              <a:rPr lang="en-AU" sz="1400" dirty="0"/>
              <a:t>Watercourse:	Daintree	</a:t>
            </a:r>
          </a:p>
          <a:p>
            <a:r>
              <a:rPr lang="en-AU" sz="1400" dirty="0"/>
              <a:t>Site:		XYZ</a:t>
            </a:r>
          </a:p>
          <a:p>
            <a:endParaRPr lang="en-AU" sz="1400" dirty="0"/>
          </a:p>
          <a:p>
            <a:r>
              <a:rPr lang="en-AU" sz="1400" dirty="0"/>
              <a:t>Although there is no new information, all levels of classification are required as both the HWP and WT/MWI spatial information is processed together. Thus, all columns must be present for all three datasets to be able to be used together.</a:t>
            </a:r>
          </a:p>
          <a:p>
            <a:endParaRPr lang="en-AU" sz="1400" dirty="0"/>
          </a:p>
          <a:p>
            <a:r>
              <a:rPr lang="en-AU" sz="1400" dirty="0"/>
              <a:t>HWP uses all levels of spatial classifications. So, repeats are only needed in some specific scenarios,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Halifax Bay Zone has no geographic areas within it, so each geographic area is simply a repeat of the sub-zone above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Upper Ross Sub Basin has no distinct watercourses within it, so the watercourse is equal to the sub basin.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E6346-2F1D-E50B-CFDA-16691F2F14E3}"/>
              </a:ext>
            </a:extLst>
          </p:cNvPr>
          <p:cNvSpPr txBox="1"/>
          <p:nvPr/>
        </p:nvSpPr>
        <p:spPr>
          <a:xfrm>
            <a:off x="6277090" y="863643"/>
            <a:ext cx="53928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The exact style used for naming is still being develop, however as a guide: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Environment can be inserted almost anywhere: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Black Basin Freshwater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Black Freshwater Basin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“Zone” is only included if the zone is not a proper noun: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Cleveland Bay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Northern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Capitalization should always be used when writing text (i.e. with methods and technical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Use the term “area” as a generic term to refer to all/any spatial classification without being specific. E.g.: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“There are three </a:t>
            </a:r>
            <a:r>
              <a:rPr lang="en-AU" sz="1400" u="sng" dirty="0"/>
              <a:t>areas</a:t>
            </a:r>
            <a:r>
              <a:rPr lang="en-AU" sz="1400" dirty="0"/>
              <a:t>: the Black Basin, the Cleveland Bay Inshore Marine Environment, and the Upper Ross Sub-Basin.”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4C1C4-7A0E-0B0E-AA85-CA5BA3AFB4A6}"/>
              </a:ext>
            </a:extLst>
          </p:cNvPr>
          <p:cNvSpPr txBox="1"/>
          <p:nvPr/>
        </p:nvSpPr>
        <p:spPr>
          <a:xfrm>
            <a:off x="167499" y="155757"/>
            <a:ext cx="135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Tips</a:t>
            </a:r>
            <a:endParaRPr lang="en-AU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2A55A-D5CA-5B79-8593-96D9679BF87E}"/>
              </a:ext>
            </a:extLst>
          </p:cNvPr>
          <p:cNvSpPr txBox="1"/>
          <p:nvPr/>
        </p:nvSpPr>
        <p:spPr>
          <a:xfrm>
            <a:off x="6277090" y="186481"/>
            <a:ext cx="412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Naming Style</a:t>
            </a:r>
          </a:p>
        </p:txBody>
      </p:sp>
    </p:spTree>
    <p:extLst>
      <p:ext uri="{BB962C8B-B14F-4D97-AF65-F5344CB8AC3E}">
        <p14:creationId xmlns:p14="http://schemas.microsoft.com/office/powerpoint/2010/main" val="100341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351577" y="2151727"/>
            <a:ext cx="114888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This slide deck explains the spatial classifications used in the Northern Three Spatial Analysis repository.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An overview can be found on P3-4.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Definitions on P5-13.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And a naming/phrasing style guide on P14.</a:t>
            </a:r>
          </a:p>
        </p:txBody>
      </p:sp>
    </p:spTree>
    <p:extLst>
      <p:ext uri="{BB962C8B-B14F-4D97-AF65-F5344CB8AC3E}">
        <p14:creationId xmlns:p14="http://schemas.microsoft.com/office/powerpoint/2010/main" val="103344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4888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There are nine levels of classification used in the Northern Three Spatial Analysis repository that have specific definitions and names. These are (in descending order):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Basin/Zone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Sub-Basin/Sub-Zone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Watercourse/Geographic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 dirty="0"/>
          </a:p>
          <a:p>
            <a:r>
              <a:rPr lang="en-AU" sz="3200" dirty="0"/>
              <a:t>Plus, the wildcard classification (i.e. cannot be assigned in descending order):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88541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These nine levels of classification are used throughout the Northern Three repository and must adhere to rigid definitions. Quick examples are as follows: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B4E213-618D-A42A-D7DA-FEDCDCBDE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47171"/>
              </p:ext>
            </p:extLst>
          </p:nvPr>
        </p:nvGraphicFramePr>
        <p:xfrm>
          <a:off x="153910" y="2402664"/>
          <a:ext cx="11606540" cy="3056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616">
                  <a:extLst>
                    <a:ext uri="{9D8B030D-6E8A-4147-A177-3AD203B41FA5}">
                      <a16:colId xmlns:a16="http://schemas.microsoft.com/office/drawing/2014/main" val="3323167849"/>
                    </a:ext>
                  </a:extLst>
                </a:gridCol>
                <a:gridCol w="1832125">
                  <a:extLst>
                    <a:ext uri="{9D8B030D-6E8A-4147-A177-3AD203B41FA5}">
                      <a16:colId xmlns:a16="http://schemas.microsoft.com/office/drawing/2014/main" val="923336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3819136"/>
                    </a:ext>
                  </a:extLst>
                </a:gridCol>
                <a:gridCol w="3195873">
                  <a:extLst>
                    <a:ext uri="{9D8B030D-6E8A-4147-A177-3AD203B41FA5}">
                      <a16:colId xmlns:a16="http://schemas.microsoft.com/office/drawing/2014/main" val="2712311744"/>
                    </a:ext>
                  </a:extLst>
                </a:gridCol>
                <a:gridCol w="4173646">
                  <a:extLst>
                    <a:ext uri="{9D8B030D-6E8A-4147-A177-3AD203B41FA5}">
                      <a16:colId xmlns:a16="http://schemas.microsoft.com/office/drawing/2014/main" val="3789220081"/>
                    </a:ext>
                  </a:extLst>
                </a:gridCol>
              </a:tblGrid>
              <a:tr h="422017">
                <a:tc>
                  <a:txBody>
                    <a:bodyPr/>
                    <a:lstStyle/>
                    <a:p>
                      <a:r>
                        <a:rPr lang="en-AU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57788"/>
                  </a:ext>
                </a:extLst>
              </a:tr>
              <a:tr h="434567">
                <a:tc>
                  <a:txBody>
                    <a:bodyPr/>
                    <a:lstStyle/>
                    <a:p>
                      <a:r>
                        <a:rPr lang="en-AU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Dry Tropics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Dry Tropics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8052"/>
                  </a:ext>
                </a:extLst>
              </a:tr>
              <a:tr h="425512">
                <a:tc>
                  <a:txBody>
                    <a:bodyPr/>
                    <a:lstStyle/>
                    <a:p>
                      <a:r>
                        <a:rPr lang="en-AU" dirty="0"/>
                        <a:t>Basin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Cleveland Bay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12176"/>
                  </a:ext>
                </a:extLst>
              </a:tr>
              <a:tr h="461726">
                <a:tc>
                  <a:txBody>
                    <a:bodyPr/>
                    <a:lstStyle/>
                    <a:p>
                      <a:r>
                        <a:rPr lang="en-AU" dirty="0"/>
                        <a:t>Sub-Basin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Bohle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Sub-Zone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Enclosed Coastal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72506"/>
                  </a:ext>
                </a:extLst>
              </a:tr>
              <a:tr h="443620">
                <a:tc>
                  <a:txBody>
                    <a:bodyPr/>
                    <a:lstStyle/>
                    <a:p>
                      <a:r>
                        <a:rPr lang="en-AU" dirty="0"/>
                        <a:t>Watercourse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Louisa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Geographic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Enclosed Coastal (Inside Port Zone)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16556"/>
                  </a:ext>
                </a:extLst>
              </a:tr>
              <a:tr h="434567">
                <a:tc>
                  <a:txBody>
                    <a:bodyPr/>
                    <a:lstStyle/>
                    <a:p>
                      <a:r>
                        <a:rPr lang="en-AU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LOU6.0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RR07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6276"/>
                  </a:ext>
                </a:extLst>
              </a:tr>
              <a:tr h="434567">
                <a:tc>
                  <a:txBody>
                    <a:bodyPr/>
                    <a:lstStyle/>
                    <a:p>
                      <a:r>
                        <a:rPr lang="en-AU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Freshwater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Inshore Marine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1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0" y="1302548"/>
            <a:ext cx="7251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region is the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equal to the entire reporting area of a partnership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region can contain multiples of any other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regions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Dry Tropics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Wet Tropics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Mackay Whitsunday Isaac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Burdekin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19F31-7065-FF97-EE68-01713674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943" y="115756"/>
            <a:ext cx="5515057" cy="66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/>
              <a:t>Basin</a:t>
            </a:r>
            <a:r>
              <a:rPr lang="en-AU" sz="4800" dirty="0"/>
              <a:t>/</a:t>
            </a:r>
            <a:r>
              <a:rPr lang="en-AU" sz="4800" dirty="0">
                <a:latin typeface="Aptos Light" panose="020F0502020204030204" pitchFamily="34" charset="0"/>
              </a:rPr>
              <a:t>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1" y="1302548"/>
            <a:ext cx="7269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basin is the second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equal to the term “basin” as defined by the EPP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the land equivalent of a 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basins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Ross Basin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Daintree Basin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Proserpine Basin</a:t>
            </a:r>
          </a:p>
          <a:p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195BF-B841-087B-1D7D-EB20A068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543" y="191895"/>
            <a:ext cx="5003546" cy="64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ptos Light" panose="020B0004020202020204" pitchFamily="34" charset="0"/>
              </a:rPr>
              <a:t>Basin/</a:t>
            </a:r>
            <a:r>
              <a:rPr lang="en-AU" sz="4800" b="1" dirty="0"/>
              <a:t>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0" y="1302548"/>
            <a:ext cx="6599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zone is the second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the marine equivalent of a basin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does not have a defined meaning outside of the Northern Three partnership, it was created out of necessity.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zones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Cleveland Bay (HWP)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Southern Zone (MWI)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Palm Island Zone (WT)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Offshore Zone (per region)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D1CC1-D93D-C6A0-D0D5-B961A698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543" y="191895"/>
            <a:ext cx="5003546" cy="64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4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/>
              <a:t>Sub-Basin</a:t>
            </a:r>
            <a:r>
              <a:rPr lang="en-AU" sz="4800" dirty="0"/>
              <a:t>/</a:t>
            </a:r>
            <a:r>
              <a:rPr lang="en-AU" sz="4800" dirty="0">
                <a:latin typeface="Aptos Light" panose="020B0004020202020204" pitchFamily="34" charset="0"/>
              </a:rPr>
              <a:t>Sub-</a:t>
            </a:r>
            <a:r>
              <a:rPr lang="en-AU" sz="4800" dirty="0">
                <a:latin typeface="Aptos Light" panose="020F0502020204030204" pitchFamily="34" charset="0"/>
              </a:rPr>
              <a:t>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0" y="1302548"/>
            <a:ext cx="659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sub-basin is the third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equal to the term “sub-basin” as defined by the EPP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the land equivalent of a sub-zone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Sub-basins are used exclusively by the Healthy Waters Partnership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sub-basins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Alligator Creek Sub Basin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Crystal Creek Sub Basin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FE8A4-BC15-1B2F-0799-A190B4661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11" y="606896"/>
            <a:ext cx="4757802" cy="56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A340-45B2-B2D9-D6DB-20D381504CD3}"/>
              </a:ext>
            </a:extLst>
          </p:cNvPr>
          <p:cNvSpPr txBox="1"/>
          <p:nvPr/>
        </p:nvSpPr>
        <p:spPr>
          <a:xfrm>
            <a:off x="153910" y="382795"/>
            <a:ext cx="1129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ptos Light" panose="020B0004020202020204" pitchFamily="34" charset="0"/>
              </a:rPr>
              <a:t>Sub-Basin/</a:t>
            </a:r>
            <a:r>
              <a:rPr lang="en-AU" sz="4800" b="1" dirty="0"/>
              <a:t>Sub-Zone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9CEC-4235-048C-CAB6-85F9786DE36E}"/>
              </a:ext>
            </a:extLst>
          </p:cNvPr>
          <p:cNvSpPr txBox="1"/>
          <p:nvPr/>
        </p:nvSpPr>
        <p:spPr>
          <a:xfrm>
            <a:off x="153911" y="1302548"/>
            <a:ext cx="6925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 sub-zone is the third largest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is the marine equivalent of a sub-basin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 does not have a defined meaning outside of the Northern Three partnership, it was created out of necessity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Sub-ones are used exclusively by the Healthy Waters Partnership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Examples of sub-zones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Cleveland Bay Enclosed Coastal Sub Zone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Halifax Bay Open Coastal Sub Zone</a:t>
            </a:r>
          </a:p>
          <a:p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C48DB-2E1E-DE1C-F1E8-D89F2F0E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11" y="606896"/>
            <a:ext cx="4757802" cy="56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987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Light</vt:lpstr>
      <vt:lpstr>Arial</vt:lpstr>
      <vt:lpstr>Office Theme</vt:lpstr>
      <vt:lpstr>N3 Spatial Analysis: Spatial Naming Style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5</cp:revision>
  <dcterms:created xsi:type="dcterms:W3CDTF">2024-05-21T00:38:17Z</dcterms:created>
  <dcterms:modified xsi:type="dcterms:W3CDTF">2024-07-21T23:31:37Z</dcterms:modified>
</cp:coreProperties>
</file>