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4715827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45" autoAdjust="0"/>
  </p:normalViewPr>
  <p:slideViewPr>
    <p:cSldViewPr snapToGrid="0">
      <p:cViewPr varScale="1">
        <p:scale>
          <a:sx n="25" d="100"/>
          <a:sy n="25" d="100"/>
        </p:scale>
        <p:origin x="60" y="76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C6ED-DFD8-48E7-B417-BFB9B0EEA380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12775" y="1143000"/>
            <a:ext cx="808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1AC9B-FCB1-41A0-AED9-1E2C6CA17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14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00210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1pPr>
    <a:lvl2pPr marL="950105" algn="l" defTabSz="1900210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2pPr>
    <a:lvl3pPr marL="1900210" algn="l" defTabSz="1900210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3pPr>
    <a:lvl4pPr marL="2850318" algn="l" defTabSz="1900210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4pPr>
    <a:lvl5pPr marL="3800421" algn="l" defTabSz="1900210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5pPr>
    <a:lvl6pPr marL="4750528" algn="l" defTabSz="1900210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6pPr>
    <a:lvl7pPr marL="5700631" algn="l" defTabSz="1900210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7pPr>
    <a:lvl8pPr marL="6650738" algn="l" defTabSz="1900210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8pPr>
    <a:lvl9pPr marL="7600843" algn="l" defTabSz="1900210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12775" y="1143000"/>
            <a:ext cx="8083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1AC9B-FCB1-41A0-AED9-1E2C6CA176C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90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4785" y="2945943"/>
            <a:ext cx="35368706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4785" y="9454516"/>
            <a:ext cx="35368706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2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89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747641" y="958369"/>
            <a:ext cx="1016850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2131" y="958369"/>
            <a:ext cx="2991603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1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74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570" y="4487668"/>
            <a:ext cx="40674012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570" y="12046280"/>
            <a:ext cx="40674012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7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2131" y="4791843"/>
            <a:ext cx="20042267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73877" y="4791843"/>
            <a:ext cx="20042267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85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274" y="958370"/>
            <a:ext cx="4067401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8276" y="4412664"/>
            <a:ext cx="19950159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8276" y="6575242"/>
            <a:ext cx="19950159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73877" y="4412664"/>
            <a:ext cx="20048409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73877" y="6575242"/>
            <a:ext cx="20048409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31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53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276" y="1200044"/>
            <a:ext cx="15209770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8409" y="2591763"/>
            <a:ext cx="2387387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8276" y="5400199"/>
            <a:ext cx="15209770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7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276" y="1200044"/>
            <a:ext cx="15209770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48409" y="2591763"/>
            <a:ext cx="2387387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8276" y="5400199"/>
            <a:ext cx="15209770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8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2132" y="958370"/>
            <a:ext cx="4067401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132" y="4791843"/>
            <a:ext cx="4067401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2131" y="16683949"/>
            <a:ext cx="106106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813AEC-791B-4D94-B4DD-2019065E0303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179" y="16683949"/>
            <a:ext cx="1591591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305532" y="16683949"/>
            <a:ext cx="106106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44EE7-E203-4F51-8376-E747F6226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08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Rectangle 937">
            <a:extLst>
              <a:ext uri="{FF2B5EF4-FFF2-40B4-BE49-F238E27FC236}">
                <a16:creationId xmlns:a16="http://schemas.microsoft.com/office/drawing/2014/main" id="{19412964-684D-B895-E588-31921BAAAE96}"/>
              </a:ext>
            </a:extLst>
          </p:cNvPr>
          <p:cNvSpPr/>
          <p:nvPr/>
        </p:nvSpPr>
        <p:spPr>
          <a:xfrm>
            <a:off x="35795314" y="1412528"/>
            <a:ext cx="5904639" cy="14513505"/>
          </a:xfrm>
          <a:prstGeom prst="rect">
            <a:avLst/>
          </a:prstGeom>
          <a:pattFill prst="pct30">
            <a:fgClr>
              <a:srgbClr val="156082"/>
            </a:fgClr>
            <a:bgClr>
              <a:schemeClr val="bg2"/>
            </a:bgClr>
          </a:patt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E675E49F-AEC5-2190-02EC-215B4550A764}"/>
              </a:ext>
            </a:extLst>
          </p:cNvPr>
          <p:cNvSpPr/>
          <p:nvPr/>
        </p:nvSpPr>
        <p:spPr>
          <a:xfrm>
            <a:off x="22180923" y="1396063"/>
            <a:ext cx="13618879" cy="14456855"/>
          </a:xfrm>
          <a:prstGeom prst="rect">
            <a:avLst/>
          </a:prstGeom>
          <a:pattFill prst="pct25">
            <a:fgClr>
              <a:srgbClr val="156082"/>
            </a:fgClr>
            <a:bgClr>
              <a:schemeClr val="bg2"/>
            </a:bgClr>
          </a:patt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738DFA14-F287-B29C-238D-F9CF06627F4C}"/>
              </a:ext>
            </a:extLst>
          </p:cNvPr>
          <p:cNvSpPr/>
          <p:nvPr/>
        </p:nvSpPr>
        <p:spPr>
          <a:xfrm>
            <a:off x="24602788" y="9601590"/>
            <a:ext cx="1834398" cy="1371548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CEEC3C96-42AE-92F4-B634-39975CF353BE}"/>
              </a:ext>
            </a:extLst>
          </p:cNvPr>
          <p:cNvSpPr/>
          <p:nvPr/>
        </p:nvSpPr>
        <p:spPr>
          <a:xfrm>
            <a:off x="3889855" y="1396063"/>
            <a:ext cx="14519719" cy="14442129"/>
          </a:xfrm>
          <a:prstGeom prst="rect">
            <a:avLst/>
          </a:prstGeom>
          <a:pattFill prst="pct5">
            <a:fgClr>
              <a:srgbClr val="156082"/>
            </a:fgClr>
            <a:bgClr>
              <a:schemeClr val="bg1"/>
            </a:bgClr>
          </a:patt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78399572-2E4F-CC31-8D9B-A06A2B388B93}"/>
              </a:ext>
            </a:extLst>
          </p:cNvPr>
          <p:cNvSpPr/>
          <p:nvPr/>
        </p:nvSpPr>
        <p:spPr>
          <a:xfrm>
            <a:off x="1" y="7213600"/>
            <a:ext cx="11154032" cy="3753920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6FCDFF54-9554-2316-DE16-7F83802D075B}"/>
              </a:ext>
            </a:extLst>
          </p:cNvPr>
          <p:cNvSpPr/>
          <p:nvPr/>
        </p:nvSpPr>
        <p:spPr>
          <a:xfrm>
            <a:off x="18403355" y="1381339"/>
            <a:ext cx="3755079" cy="14456854"/>
          </a:xfrm>
          <a:prstGeom prst="rect">
            <a:avLst/>
          </a:prstGeom>
          <a:pattFill prst="pct10">
            <a:fgClr>
              <a:srgbClr val="156082"/>
            </a:fgClr>
            <a:bgClr>
              <a:schemeClr val="bg1"/>
            </a:bgClr>
          </a:patt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6F872F89-1BAB-120D-5E79-EBE71E2C3AC0}"/>
              </a:ext>
            </a:extLst>
          </p:cNvPr>
          <p:cNvSpPr/>
          <p:nvPr/>
        </p:nvSpPr>
        <p:spPr>
          <a:xfrm>
            <a:off x="41700938" y="1412530"/>
            <a:ext cx="5457335" cy="14513504"/>
          </a:xfrm>
          <a:prstGeom prst="rect">
            <a:avLst/>
          </a:prstGeom>
          <a:pattFill prst="pct50">
            <a:fgClr>
              <a:srgbClr val="156082"/>
            </a:fgClr>
            <a:bgClr>
              <a:schemeClr val="bg2">
                <a:lumMod val="90000"/>
              </a:schemeClr>
            </a:bgClr>
          </a:patt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C2A1C699-8B8E-338E-6995-5D233425CA9D}"/>
              </a:ext>
            </a:extLst>
          </p:cNvPr>
          <p:cNvSpPr/>
          <p:nvPr/>
        </p:nvSpPr>
        <p:spPr>
          <a:xfrm>
            <a:off x="-243839" y="13748139"/>
            <a:ext cx="47402114" cy="209005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C749EE45-2E1F-2A47-0C25-70D9E85116F2}"/>
              </a:ext>
            </a:extLst>
          </p:cNvPr>
          <p:cNvSpPr/>
          <p:nvPr/>
        </p:nvSpPr>
        <p:spPr>
          <a:xfrm>
            <a:off x="-213359" y="10971281"/>
            <a:ext cx="47689007" cy="2776305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55A6248C-656F-DE5C-D7C0-91F78ECE1072}"/>
              </a:ext>
            </a:extLst>
          </p:cNvPr>
          <p:cNvSpPr/>
          <p:nvPr/>
        </p:nvSpPr>
        <p:spPr>
          <a:xfrm>
            <a:off x="-87313" y="1412530"/>
            <a:ext cx="47245588" cy="9543962"/>
          </a:xfrm>
          <a:prstGeom prst="rect">
            <a:avLst/>
          </a:prstGeom>
          <a:solidFill>
            <a:srgbClr val="156082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29868-7D7E-A64B-3548-BB8605354F0F}"/>
              </a:ext>
            </a:extLst>
          </p:cNvPr>
          <p:cNvSpPr txBox="1"/>
          <p:nvPr/>
        </p:nvSpPr>
        <p:spPr>
          <a:xfrm>
            <a:off x="8156976" y="1617640"/>
            <a:ext cx="1987466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Sample 1</a:t>
            </a:r>
          </a:p>
          <a:p>
            <a:pPr algn="ctr"/>
            <a:r>
              <a:rPr lang="en-AU" sz="800" dirty="0"/>
              <a:t>(e.g. A.Weir, 12/07/22, DIN = 0.005)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446BE-214E-795E-8AF9-7EC04CEF0177}"/>
              </a:ext>
            </a:extLst>
          </p:cNvPr>
          <p:cNvSpPr txBox="1"/>
          <p:nvPr/>
        </p:nvSpPr>
        <p:spPr>
          <a:xfrm>
            <a:off x="10830680" y="3508055"/>
            <a:ext cx="2063115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Site 1/Code 1</a:t>
            </a:r>
          </a:p>
          <a:p>
            <a:pPr algn="ctr"/>
            <a:r>
              <a:rPr lang="en-AU" sz="800" dirty="0"/>
              <a:t>(e.g. A.Weir)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76A36-2F25-0EEB-5D29-88958FFA271A}"/>
              </a:ext>
            </a:extLst>
          </p:cNvPr>
          <p:cNvSpPr txBox="1"/>
          <p:nvPr/>
        </p:nvSpPr>
        <p:spPr>
          <a:xfrm>
            <a:off x="11781282" y="4588567"/>
            <a:ext cx="2502412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Watercourse Raw Data</a:t>
            </a:r>
          </a:p>
          <a:p>
            <a:pPr algn="ctr"/>
            <a:r>
              <a:rPr lang="en-AU" sz="800" dirty="0"/>
              <a:t>(e.g. Aplins Weir)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2A4477B-8F67-9FE6-2B1D-DFB7B3E5318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9833682" y="1479498"/>
            <a:ext cx="1345585" cy="27115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47DBEAA-A61F-1AF4-CC0E-21B3143257F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12179521" y="3735601"/>
            <a:ext cx="535682" cy="11702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023DE0-F93A-2B12-1F69-2CA3CD106951}"/>
              </a:ext>
            </a:extLst>
          </p:cNvPr>
          <p:cNvSpPr txBox="1"/>
          <p:nvPr/>
        </p:nvSpPr>
        <p:spPr>
          <a:xfrm>
            <a:off x="11303596" y="5878976"/>
            <a:ext cx="3457784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Watercourse Monthly Median</a:t>
            </a:r>
            <a:endParaRPr lang="en-AU" sz="400" dirty="0"/>
          </a:p>
          <a:p>
            <a:pPr algn="ctr"/>
            <a:r>
              <a:rPr lang="en-AU" sz="800" dirty="0"/>
              <a:t>(Watercourse: e.g. Aplins Weir) (Indicator: e.g. DIN)</a:t>
            </a:r>
            <a:endParaRPr lang="en-AU" sz="9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E1A5097-51B3-DC5B-D8A6-6EC714F101C5}"/>
              </a:ext>
            </a:extLst>
          </p:cNvPr>
          <p:cNvCxnSpPr>
            <a:cxnSpLocks/>
            <a:stCxn id="11" idx="2"/>
            <a:endCxn id="353" idx="0"/>
          </p:cNvCxnSpPr>
          <p:nvPr/>
        </p:nvCxnSpPr>
        <p:spPr>
          <a:xfrm rot="16200000" flipH="1">
            <a:off x="12956025" y="5209860"/>
            <a:ext cx="156368" cy="3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33608BF-F64D-5916-5C4D-1B03649D1697}"/>
              </a:ext>
            </a:extLst>
          </p:cNvPr>
          <p:cNvCxnSpPr>
            <a:cxnSpLocks/>
            <a:stCxn id="38" idx="2"/>
            <a:endCxn id="352" idx="0"/>
          </p:cNvCxnSpPr>
          <p:nvPr/>
        </p:nvCxnSpPr>
        <p:spPr>
          <a:xfrm rot="16200000" flipH="1">
            <a:off x="12942856" y="6513439"/>
            <a:ext cx="182709" cy="3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315372-C11F-58ED-013F-83847B9637F5}"/>
              </a:ext>
            </a:extLst>
          </p:cNvPr>
          <p:cNvSpPr txBox="1"/>
          <p:nvPr/>
        </p:nvSpPr>
        <p:spPr>
          <a:xfrm>
            <a:off x="10464135" y="1617641"/>
            <a:ext cx="2003366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Sample 2</a:t>
            </a:r>
          </a:p>
          <a:p>
            <a:pPr algn="ctr"/>
            <a:r>
              <a:rPr lang="en-AU" sz="800" dirty="0"/>
              <a:t>(e.g. A.Weir, 15/12/22, DIN = 0.12)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F62229-28ED-BEC8-A392-E38F387D91E0}"/>
              </a:ext>
            </a:extLst>
          </p:cNvPr>
          <p:cNvSpPr txBox="1"/>
          <p:nvPr/>
        </p:nvSpPr>
        <p:spPr>
          <a:xfrm>
            <a:off x="14968807" y="1617638"/>
            <a:ext cx="1987466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Sample 4</a:t>
            </a:r>
          </a:p>
          <a:p>
            <a:pPr algn="ctr"/>
            <a:r>
              <a:rPr lang="en-AU" sz="800" dirty="0"/>
              <a:t>(e.g. A.Weir, 25/05/23, DIN = 0.02)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8A42E7-7AB0-7348-FD85-CFA357A68577}"/>
              </a:ext>
            </a:extLst>
          </p:cNvPr>
          <p:cNvSpPr txBox="1"/>
          <p:nvPr/>
        </p:nvSpPr>
        <p:spPr>
          <a:xfrm>
            <a:off x="12726519" y="1617639"/>
            <a:ext cx="2003366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Sample 3</a:t>
            </a:r>
          </a:p>
          <a:p>
            <a:pPr algn="ctr"/>
            <a:r>
              <a:rPr lang="en-AU" sz="800" dirty="0"/>
              <a:t>(e.g. A.Weir, 3/02/23, DIN = 0.35)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5B2DFAA-FAFA-FFAA-733A-A7A774BEBFA3}"/>
              </a:ext>
            </a:extLst>
          </p:cNvPr>
          <p:cNvCxnSpPr>
            <a:cxnSpLocks/>
            <a:stCxn id="50" idx="2"/>
            <a:endCxn id="7" idx="0"/>
          </p:cNvCxnSpPr>
          <p:nvPr/>
        </p:nvCxnSpPr>
        <p:spPr>
          <a:xfrm rot="16200000" flipH="1">
            <a:off x="10991235" y="2637054"/>
            <a:ext cx="1345584" cy="3964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961F120-C89F-FCFC-CCB4-B94DAF47B793}"/>
              </a:ext>
            </a:extLst>
          </p:cNvPr>
          <p:cNvCxnSpPr>
            <a:cxnSpLocks/>
            <a:stCxn id="52" idx="2"/>
            <a:endCxn id="7" idx="0"/>
          </p:cNvCxnSpPr>
          <p:nvPr/>
        </p:nvCxnSpPr>
        <p:spPr>
          <a:xfrm rot="5400000">
            <a:off x="12122427" y="1902281"/>
            <a:ext cx="1345586" cy="18659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77553CF-91D0-7558-A8B1-75C7416EADFC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 rot="5400000">
            <a:off x="13239597" y="785111"/>
            <a:ext cx="1345587" cy="4100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CDE9B63-23F4-295B-EE68-2CADDA0E9411}"/>
              </a:ext>
            </a:extLst>
          </p:cNvPr>
          <p:cNvSpPr txBox="1"/>
          <p:nvPr/>
        </p:nvSpPr>
        <p:spPr>
          <a:xfrm>
            <a:off x="16251367" y="3501982"/>
            <a:ext cx="2063115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Site 2/Code 2</a:t>
            </a:r>
          </a:p>
          <a:p>
            <a:pPr algn="ctr"/>
            <a:r>
              <a:rPr lang="en-AU" sz="800" dirty="0"/>
              <a:t>(e.g. CLMP)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02C2527-7440-77E5-00BF-A71FBDC3BABA}"/>
              </a:ext>
            </a:extLst>
          </p:cNvPr>
          <p:cNvCxnSpPr>
            <a:cxnSpLocks/>
            <a:stCxn id="69" idx="2"/>
            <a:endCxn id="11" idx="0"/>
          </p:cNvCxnSpPr>
          <p:nvPr/>
        </p:nvCxnSpPr>
        <p:spPr>
          <a:xfrm rot="5400000">
            <a:off x="14886830" y="2192471"/>
            <a:ext cx="541755" cy="42504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5774B5B-3CED-8803-9CBC-FB8EE095F612}"/>
              </a:ext>
            </a:extLst>
          </p:cNvPr>
          <p:cNvSpPr txBox="1"/>
          <p:nvPr/>
        </p:nvSpPr>
        <p:spPr>
          <a:xfrm>
            <a:off x="11731975" y="8965581"/>
            <a:ext cx="2539053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(Watercourse : e.g. Aplins Weir) (Indicator: e.g. DIN)</a:t>
            </a:r>
            <a:endParaRPr lang="en-AU" sz="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02BA54-48E0-808B-A64A-D062ACE59C6C}"/>
              </a:ext>
            </a:extLst>
          </p:cNvPr>
          <p:cNvSpPr txBox="1"/>
          <p:nvPr/>
        </p:nvSpPr>
        <p:spPr>
          <a:xfrm>
            <a:off x="23932800" y="8954225"/>
            <a:ext cx="3252521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(Watercourse: e.g. Aplins Weir) (Indicator Category: e.g. Nutrients)</a:t>
            </a:r>
            <a:endParaRPr lang="en-AU" sz="1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8C885F0-8B1A-D6A1-286F-E77A37502691}"/>
              </a:ext>
            </a:extLst>
          </p:cNvPr>
          <p:cNvCxnSpPr>
            <a:cxnSpLocks/>
            <a:stCxn id="402" idx="2"/>
            <a:endCxn id="306" idx="0"/>
          </p:cNvCxnSpPr>
          <p:nvPr/>
        </p:nvCxnSpPr>
        <p:spPr>
          <a:xfrm rot="16200000" flipH="1">
            <a:off x="12909485" y="8018356"/>
            <a:ext cx="249453" cy="3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C4811CB-1C03-C499-0F47-B81BF37AE5A4}"/>
              </a:ext>
            </a:extLst>
          </p:cNvPr>
          <p:cNvCxnSpPr>
            <a:cxnSpLocks/>
            <a:stCxn id="95" idx="2"/>
            <a:endCxn id="320" idx="2"/>
          </p:cNvCxnSpPr>
          <p:nvPr/>
        </p:nvCxnSpPr>
        <p:spPr>
          <a:xfrm rot="5400000" flipH="1" flipV="1">
            <a:off x="17901331" y="4507882"/>
            <a:ext cx="102700" cy="9902358"/>
          </a:xfrm>
          <a:prstGeom prst="bentConnector3">
            <a:avLst>
              <a:gd name="adj1" fmla="val -2225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EC58F3A-ACFD-659E-D984-637F2A5FB00B}"/>
              </a:ext>
            </a:extLst>
          </p:cNvPr>
          <p:cNvSpPr txBox="1"/>
          <p:nvPr/>
        </p:nvSpPr>
        <p:spPr>
          <a:xfrm>
            <a:off x="11731149" y="11943087"/>
            <a:ext cx="2539053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(Sub Basin: e.g. Lower Ross) (Indicator: e.g. DIN)</a:t>
            </a:r>
            <a:endParaRPr lang="en-AU" sz="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78D50B-0BC3-F9AD-E962-5E152E0F7DAE}"/>
              </a:ext>
            </a:extLst>
          </p:cNvPr>
          <p:cNvSpPr txBox="1"/>
          <p:nvPr/>
        </p:nvSpPr>
        <p:spPr>
          <a:xfrm>
            <a:off x="11778538" y="14534806"/>
            <a:ext cx="2510312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(Basin: e.g. Ross Basin) (Indicator: e.g. DIN)</a:t>
            </a:r>
            <a:endParaRPr lang="en-AU" sz="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6335C2-6E4E-C121-E9BC-3F1F0E06CDD1}"/>
              </a:ext>
            </a:extLst>
          </p:cNvPr>
          <p:cNvSpPr txBox="1"/>
          <p:nvPr/>
        </p:nvSpPr>
        <p:spPr>
          <a:xfrm>
            <a:off x="27687364" y="11968937"/>
            <a:ext cx="2510312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(Sub Basin) (Indicator Category) (e.g. Nutrients)</a:t>
            </a:r>
            <a:endParaRPr lang="en-AU" sz="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F200B0A-4A2E-6704-560B-F0ED3630AE0E}"/>
              </a:ext>
            </a:extLst>
          </p:cNvPr>
          <p:cNvSpPr txBox="1"/>
          <p:nvPr/>
        </p:nvSpPr>
        <p:spPr>
          <a:xfrm>
            <a:off x="27494017" y="14484868"/>
            <a:ext cx="2904961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(Basin: e.g. Ross Basin) (Indicator Category: e.g. Nutrients)</a:t>
            </a:r>
            <a:endParaRPr lang="en-AU" sz="1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2618253-2868-B099-B131-D7CBAF8A1C8D}"/>
              </a:ext>
            </a:extLst>
          </p:cNvPr>
          <p:cNvCxnSpPr>
            <a:cxnSpLocks/>
            <a:stCxn id="95" idx="2"/>
            <a:endCxn id="566" idx="0"/>
          </p:cNvCxnSpPr>
          <p:nvPr/>
        </p:nvCxnSpPr>
        <p:spPr>
          <a:xfrm rot="5400000">
            <a:off x="12209828" y="10300013"/>
            <a:ext cx="1581277" cy="2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09A9368-2356-BC47-A06F-AE29D25687AD}"/>
              </a:ext>
            </a:extLst>
          </p:cNvPr>
          <p:cNvCxnSpPr>
            <a:cxnSpLocks/>
            <a:stCxn id="191" idx="2"/>
            <a:endCxn id="565" idx="1"/>
          </p:cNvCxnSpPr>
          <p:nvPr/>
        </p:nvCxnSpPr>
        <p:spPr>
          <a:xfrm rot="16200000" flipH="1">
            <a:off x="7041606" y="8705374"/>
            <a:ext cx="4569810" cy="6176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9DA98E8-8142-2418-36A3-052EE0C4FBA3}"/>
              </a:ext>
            </a:extLst>
          </p:cNvPr>
          <p:cNvSpPr txBox="1"/>
          <p:nvPr/>
        </p:nvSpPr>
        <p:spPr>
          <a:xfrm>
            <a:off x="31490318" y="16098016"/>
            <a:ext cx="383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Weighted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242256-05DF-3C6F-37D5-9CC89AEF0081}"/>
              </a:ext>
            </a:extLst>
          </p:cNvPr>
          <p:cNvSpPr txBox="1"/>
          <p:nvPr/>
        </p:nvSpPr>
        <p:spPr>
          <a:xfrm>
            <a:off x="27125367" y="16173455"/>
            <a:ext cx="3839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Un-Weighted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D979AFB-C9CB-1795-74FB-318E5093A174}"/>
              </a:ext>
            </a:extLst>
          </p:cNvPr>
          <p:cNvSpPr txBox="1"/>
          <p:nvPr/>
        </p:nvSpPr>
        <p:spPr>
          <a:xfrm>
            <a:off x="-261619" y="4199376"/>
            <a:ext cx="4619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Watercourse: Aplins Weir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18A494-9A97-3A52-0056-2D3CC3ABF25A}"/>
              </a:ext>
            </a:extLst>
          </p:cNvPr>
          <p:cNvSpPr txBox="1"/>
          <p:nvPr/>
        </p:nvSpPr>
        <p:spPr>
          <a:xfrm>
            <a:off x="30704" y="11497536"/>
            <a:ext cx="369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Sub Basin: Lower Ross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A6E820E-02AD-80E0-0900-0241696E72D0}"/>
              </a:ext>
            </a:extLst>
          </p:cNvPr>
          <p:cNvSpPr txBox="1"/>
          <p:nvPr/>
        </p:nvSpPr>
        <p:spPr>
          <a:xfrm>
            <a:off x="-25427" y="14119307"/>
            <a:ext cx="390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Basin: Ross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7EDC276-A9A5-20C7-4B67-16B09FD9CBA1}"/>
              </a:ext>
            </a:extLst>
          </p:cNvPr>
          <p:cNvSpPr txBox="1"/>
          <p:nvPr/>
        </p:nvSpPr>
        <p:spPr>
          <a:xfrm>
            <a:off x="11026823" y="130109"/>
            <a:ext cx="3969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Indicator: DIN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00D180F-26A5-8558-9BE5-0C092F9DAB93}"/>
              </a:ext>
            </a:extLst>
          </p:cNvPr>
          <p:cNvSpPr txBox="1"/>
          <p:nvPr/>
        </p:nvSpPr>
        <p:spPr>
          <a:xfrm>
            <a:off x="25054123" y="225701"/>
            <a:ext cx="7877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Indicator Category: Nutrients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B6872C-F634-CFC8-D95D-7EA86C755B08}"/>
              </a:ext>
            </a:extLst>
          </p:cNvPr>
          <p:cNvSpPr txBox="1"/>
          <p:nvPr/>
        </p:nvSpPr>
        <p:spPr>
          <a:xfrm>
            <a:off x="42169527" y="359468"/>
            <a:ext cx="251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Index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71BB7DD-339F-6E85-D333-FBE43A57417D}"/>
              </a:ext>
            </a:extLst>
          </p:cNvPr>
          <p:cNvSpPr txBox="1"/>
          <p:nvPr/>
        </p:nvSpPr>
        <p:spPr>
          <a:xfrm>
            <a:off x="32923074" y="11975655"/>
            <a:ext cx="2510312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(Sub Basin) (Indicator Category) (e.g. Nutrients)</a:t>
            </a:r>
            <a:endParaRPr lang="en-AU" sz="100" dirty="0"/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79B0F4B0-670E-2292-17A9-57D65DF3049E}"/>
              </a:ext>
            </a:extLst>
          </p:cNvPr>
          <p:cNvCxnSpPr>
            <a:cxnSpLocks/>
            <a:stCxn id="107" idx="3"/>
            <a:endCxn id="428" idx="1"/>
          </p:cNvCxnSpPr>
          <p:nvPr/>
        </p:nvCxnSpPr>
        <p:spPr>
          <a:xfrm>
            <a:off x="30197676" y="12241352"/>
            <a:ext cx="300836" cy="90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6E9BF6FA-60A0-A359-E23F-BAC83D09944F}"/>
              </a:ext>
            </a:extLst>
          </p:cNvPr>
          <p:cNvCxnSpPr>
            <a:cxnSpLocks/>
            <a:stCxn id="167" idx="2"/>
            <a:endCxn id="482" idx="0"/>
          </p:cNvCxnSpPr>
          <p:nvPr/>
        </p:nvCxnSpPr>
        <p:spPr>
          <a:xfrm rot="5400000">
            <a:off x="33472069" y="13224708"/>
            <a:ext cx="1410385" cy="19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0ED25BCD-C18E-9121-60E3-BB7E2F6FB90C}"/>
              </a:ext>
            </a:extLst>
          </p:cNvPr>
          <p:cNvSpPr txBox="1"/>
          <p:nvPr/>
        </p:nvSpPr>
        <p:spPr>
          <a:xfrm>
            <a:off x="18645306" y="8947814"/>
            <a:ext cx="2640122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(Watercourse: e.g. Aplins Weir) (Indicator: e.g. Other)</a:t>
            </a:r>
            <a:endParaRPr lang="en-AU" sz="100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BD57FF29-B784-C7FD-725A-072AF33055D4}"/>
              </a:ext>
            </a:extLst>
          </p:cNvPr>
          <p:cNvCxnSpPr>
            <a:cxnSpLocks/>
            <a:stCxn id="182" idx="3"/>
            <a:endCxn id="320" idx="1"/>
          </p:cNvCxnSpPr>
          <p:nvPr/>
        </p:nvCxnSpPr>
        <p:spPr>
          <a:xfrm>
            <a:off x="21285428" y="9220229"/>
            <a:ext cx="1001096" cy="2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F00E1E37-626D-5207-84EA-145FF22E3553}"/>
              </a:ext>
            </a:extLst>
          </p:cNvPr>
          <p:cNvSpPr txBox="1"/>
          <p:nvPr/>
        </p:nvSpPr>
        <p:spPr>
          <a:xfrm>
            <a:off x="8119108" y="8963862"/>
            <a:ext cx="2760364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(Watercourse: e.g. Gleesons Weir) (Indicator: e.g. DIN)</a:t>
            </a:r>
            <a:endParaRPr lang="en-AU" sz="1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32DA7CB-8806-5F74-DD85-BB24ED0B1861}"/>
              </a:ext>
            </a:extLst>
          </p:cNvPr>
          <p:cNvSpPr txBox="1"/>
          <p:nvPr/>
        </p:nvSpPr>
        <p:spPr>
          <a:xfrm>
            <a:off x="4805389" y="8963862"/>
            <a:ext cx="2865799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(Watercourse: e.g. Bohle Mid-Field) (Indicator: e.g. DIN)</a:t>
            </a:r>
            <a:endParaRPr lang="en-AU" sz="100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F36A1973-B3BB-3725-E64C-C72E35D516A6}"/>
              </a:ext>
            </a:extLst>
          </p:cNvPr>
          <p:cNvCxnSpPr>
            <a:cxnSpLocks/>
            <a:stCxn id="187" idx="2"/>
            <a:endCxn id="566" idx="1"/>
          </p:cNvCxnSpPr>
          <p:nvPr/>
        </p:nvCxnSpPr>
        <p:spPr>
          <a:xfrm rot="16200000" flipH="1">
            <a:off x="10056861" y="8951121"/>
            <a:ext cx="1767662" cy="28828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796A562-D6A6-54CC-D89C-096964B82F1D}"/>
              </a:ext>
            </a:extLst>
          </p:cNvPr>
          <p:cNvSpPr txBox="1"/>
          <p:nvPr/>
        </p:nvSpPr>
        <p:spPr>
          <a:xfrm>
            <a:off x="19316762" y="7447984"/>
            <a:ext cx="1298263" cy="369332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</a:t>
            </a:r>
            <a:endParaRPr lang="en-AU" sz="400" dirty="0"/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3E18AE84-6BFE-8F4A-D620-44097233AE23}"/>
              </a:ext>
            </a:extLst>
          </p:cNvPr>
          <p:cNvCxnSpPr>
            <a:cxnSpLocks/>
            <a:stCxn id="227" idx="2"/>
            <a:endCxn id="769" idx="0"/>
          </p:cNvCxnSpPr>
          <p:nvPr/>
        </p:nvCxnSpPr>
        <p:spPr>
          <a:xfrm rot="5400000">
            <a:off x="19746452" y="8036758"/>
            <a:ext cx="43888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74A68972-928E-AF01-6139-319D5136D2B9}"/>
              </a:ext>
            </a:extLst>
          </p:cNvPr>
          <p:cNvSpPr txBox="1"/>
          <p:nvPr/>
        </p:nvSpPr>
        <p:spPr>
          <a:xfrm>
            <a:off x="8848824" y="7447984"/>
            <a:ext cx="1298263" cy="369332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</a:t>
            </a:r>
            <a:endParaRPr lang="en-AU" sz="4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9E656DA-A0F2-810D-EA1A-4102E9EEA225}"/>
              </a:ext>
            </a:extLst>
          </p:cNvPr>
          <p:cNvSpPr txBox="1"/>
          <p:nvPr/>
        </p:nvSpPr>
        <p:spPr>
          <a:xfrm>
            <a:off x="5588175" y="7438271"/>
            <a:ext cx="1298263" cy="369332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</a:t>
            </a:r>
            <a:endParaRPr lang="en-AU" sz="400" dirty="0"/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3A1B5B9-D650-C99D-0575-5BA634988C26}"/>
              </a:ext>
            </a:extLst>
          </p:cNvPr>
          <p:cNvCxnSpPr>
            <a:cxnSpLocks/>
            <a:stCxn id="231" idx="2"/>
            <a:endCxn id="749" idx="0"/>
          </p:cNvCxnSpPr>
          <p:nvPr/>
        </p:nvCxnSpPr>
        <p:spPr>
          <a:xfrm rot="16200000" flipH="1">
            <a:off x="9334663" y="7980608"/>
            <a:ext cx="327489" cy="9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77AF98B0-5B85-AD68-71E0-88148982C3F0}"/>
              </a:ext>
            </a:extLst>
          </p:cNvPr>
          <p:cNvCxnSpPr>
            <a:cxnSpLocks/>
            <a:stCxn id="232" idx="2"/>
            <a:endCxn id="757" idx="0"/>
          </p:cNvCxnSpPr>
          <p:nvPr/>
        </p:nvCxnSpPr>
        <p:spPr>
          <a:xfrm rot="5400000">
            <a:off x="6074952" y="7969090"/>
            <a:ext cx="323842" cy="8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11E753A-BB7B-B190-1CF1-E4AA04B2836B}"/>
              </a:ext>
            </a:extLst>
          </p:cNvPr>
          <p:cNvSpPr txBox="1"/>
          <p:nvPr/>
        </p:nvSpPr>
        <p:spPr>
          <a:xfrm>
            <a:off x="11567456" y="8144805"/>
            <a:ext cx="2936952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Standardisation</a:t>
            </a:r>
            <a:endParaRPr lang="en-AU" sz="400" dirty="0"/>
          </a:p>
        </p:txBody>
      </p: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6C3BA40A-3AD9-8BF6-BDF0-A1A101DDB0AA}"/>
              </a:ext>
            </a:extLst>
          </p:cNvPr>
          <p:cNvCxnSpPr>
            <a:cxnSpLocks/>
            <a:stCxn id="306" idx="2"/>
          </p:cNvCxnSpPr>
          <p:nvPr/>
        </p:nvCxnSpPr>
        <p:spPr>
          <a:xfrm rot="5400000">
            <a:off x="12800684" y="8749384"/>
            <a:ext cx="470494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D4476C07-8262-A872-778D-5DAF6CBF9940}"/>
              </a:ext>
            </a:extLst>
          </p:cNvPr>
          <p:cNvSpPr txBox="1"/>
          <p:nvPr/>
        </p:nvSpPr>
        <p:spPr>
          <a:xfrm>
            <a:off x="22286524" y="9038379"/>
            <a:ext cx="1234671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Mean</a:t>
            </a:r>
            <a:endParaRPr lang="en-AU" sz="400" dirty="0"/>
          </a:p>
        </p:txBody>
      </p: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C2B6B198-0F9E-38D9-B4F1-AA6C39F12666}"/>
              </a:ext>
            </a:extLst>
          </p:cNvPr>
          <p:cNvCxnSpPr>
            <a:cxnSpLocks/>
            <a:stCxn id="320" idx="3"/>
            <a:endCxn id="97" idx="1"/>
          </p:cNvCxnSpPr>
          <p:nvPr/>
        </p:nvCxnSpPr>
        <p:spPr>
          <a:xfrm>
            <a:off x="23521195" y="9223045"/>
            <a:ext cx="411605" cy="35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4A4112CA-3195-D459-AF0D-E51A33959526}"/>
              </a:ext>
            </a:extLst>
          </p:cNvPr>
          <p:cNvSpPr txBox="1"/>
          <p:nvPr/>
        </p:nvSpPr>
        <p:spPr>
          <a:xfrm>
            <a:off x="11567454" y="6606515"/>
            <a:ext cx="2936952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Annual Median</a:t>
            </a:r>
            <a:endParaRPr lang="en-AU" sz="4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DFE25855-254E-3095-1C0A-3C263B3B8487}"/>
              </a:ext>
            </a:extLst>
          </p:cNvPr>
          <p:cNvSpPr txBox="1"/>
          <p:nvPr/>
        </p:nvSpPr>
        <p:spPr>
          <a:xfrm>
            <a:off x="11567454" y="5289765"/>
            <a:ext cx="2936952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Monthly Median</a:t>
            </a:r>
            <a:endParaRPr lang="en-AU" sz="400" dirty="0"/>
          </a:p>
        </p:txBody>
      </p: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F4AA12DE-6CCE-79A9-A6D6-1D07BDB362CF}"/>
              </a:ext>
            </a:extLst>
          </p:cNvPr>
          <p:cNvCxnSpPr>
            <a:cxnSpLocks/>
            <a:stCxn id="353" idx="2"/>
            <a:endCxn id="38" idx="0"/>
          </p:cNvCxnSpPr>
          <p:nvPr/>
        </p:nvCxnSpPr>
        <p:spPr>
          <a:xfrm rot="5400000">
            <a:off x="12924271" y="5767315"/>
            <a:ext cx="219879" cy="3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3A2F4AAC-D1BA-521D-8012-C112606074FE}"/>
              </a:ext>
            </a:extLst>
          </p:cNvPr>
          <p:cNvCxnSpPr>
            <a:cxnSpLocks/>
            <a:stCxn id="352" idx="2"/>
            <a:endCxn id="402" idx="0"/>
          </p:cNvCxnSpPr>
          <p:nvPr/>
        </p:nvCxnSpPr>
        <p:spPr>
          <a:xfrm rot="5400000">
            <a:off x="12846873" y="7161463"/>
            <a:ext cx="374675" cy="3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BE567D47-1501-983E-7F97-47A4B7AB77D9}"/>
              </a:ext>
            </a:extLst>
          </p:cNvPr>
          <p:cNvSpPr txBox="1"/>
          <p:nvPr/>
        </p:nvSpPr>
        <p:spPr>
          <a:xfrm>
            <a:off x="28327644" y="11155946"/>
            <a:ext cx="1234671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Mean</a:t>
            </a:r>
            <a:endParaRPr lang="en-AU" sz="400" dirty="0"/>
          </a:p>
        </p:txBody>
      </p: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E8A70620-EC16-5F8B-48C4-986EFA1B5D97}"/>
              </a:ext>
            </a:extLst>
          </p:cNvPr>
          <p:cNvCxnSpPr>
            <a:cxnSpLocks/>
            <a:stCxn id="97" idx="3"/>
            <a:endCxn id="383" idx="0"/>
          </p:cNvCxnSpPr>
          <p:nvPr/>
        </p:nvCxnSpPr>
        <p:spPr>
          <a:xfrm>
            <a:off x="27185321" y="9226640"/>
            <a:ext cx="1759659" cy="19293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5C3F1511-947D-E2DC-E45F-7ED5CF22BD84}"/>
              </a:ext>
            </a:extLst>
          </p:cNvPr>
          <p:cNvSpPr txBox="1"/>
          <p:nvPr/>
        </p:nvSpPr>
        <p:spPr>
          <a:xfrm>
            <a:off x="11303596" y="7350522"/>
            <a:ext cx="3457784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Watercourse Annual Median</a:t>
            </a:r>
            <a:endParaRPr lang="en-AU" sz="400" dirty="0"/>
          </a:p>
          <a:p>
            <a:pPr algn="ctr"/>
            <a:r>
              <a:rPr lang="en-AU" sz="800" dirty="0"/>
              <a:t>(Watercourse: e.g. Aplins Weir) (Indicator: e.g. DIN)</a:t>
            </a:r>
            <a:endParaRPr lang="en-AU" sz="900" dirty="0"/>
          </a:p>
        </p:txBody>
      </p:sp>
      <p:cxnSp>
        <p:nvCxnSpPr>
          <p:cNvPr id="411" name="Connector: Elbow 410">
            <a:extLst>
              <a:ext uri="{FF2B5EF4-FFF2-40B4-BE49-F238E27FC236}">
                <a16:creationId xmlns:a16="http://schemas.microsoft.com/office/drawing/2014/main" id="{61372738-852D-3AC8-A714-F03FCBE07A15}"/>
              </a:ext>
            </a:extLst>
          </p:cNvPr>
          <p:cNvCxnSpPr>
            <a:cxnSpLocks/>
            <a:stCxn id="383" idx="2"/>
            <a:endCxn id="107" idx="0"/>
          </p:cNvCxnSpPr>
          <p:nvPr/>
        </p:nvCxnSpPr>
        <p:spPr>
          <a:xfrm rot="5400000">
            <a:off x="28721921" y="11745877"/>
            <a:ext cx="443659" cy="2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Connector: Elbow 431">
            <a:extLst>
              <a:ext uri="{FF2B5EF4-FFF2-40B4-BE49-F238E27FC236}">
                <a16:creationId xmlns:a16="http://schemas.microsoft.com/office/drawing/2014/main" id="{16B23797-650F-7D2E-35BD-3FFA66D557FF}"/>
              </a:ext>
            </a:extLst>
          </p:cNvPr>
          <p:cNvCxnSpPr>
            <a:cxnSpLocks/>
            <a:stCxn id="428" idx="3"/>
            <a:endCxn id="167" idx="1"/>
          </p:cNvCxnSpPr>
          <p:nvPr/>
        </p:nvCxnSpPr>
        <p:spPr>
          <a:xfrm flipV="1">
            <a:off x="32473480" y="12248070"/>
            <a:ext cx="449594" cy="23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TextBox 458">
            <a:extLst>
              <a:ext uri="{FF2B5EF4-FFF2-40B4-BE49-F238E27FC236}">
                <a16:creationId xmlns:a16="http://schemas.microsoft.com/office/drawing/2014/main" id="{5638E7A3-A347-DC63-B785-FBDE83F25E3A}"/>
              </a:ext>
            </a:extLst>
          </p:cNvPr>
          <p:cNvSpPr txBox="1"/>
          <p:nvPr/>
        </p:nvSpPr>
        <p:spPr>
          <a:xfrm>
            <a:off x="28327644" y="13923826"/>
            <a:ext cx="1234671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Mean</a:t>
            </a:r>
            <a:endParaRPr lang="en-AU" sz="400" dirty="0"/>
          </a:p>
        </p:txBody>
      </p:sp>
      <p:cxnSp>
        <p:nvCxnSpPr>
          <p:cNvPr id="461" name="Connector: Elbow 460">
            <a:extLst>
              <a:ext uri="{FF2B5EF4-FFF2-40B4-BE49-F238E27FC236}">
                <a16:creationId xmlns:a16="http://schemas.microsoft.com/office/drawing/2014/main" id="{49E6115E-1820-73D9-5DD5-4EB7D6488B54}"/>
              </a:ext>
            </a:extLst>
          </p:cNvPr>
          <p:cNvCxnSpPr>
            <a:cxnSpLocks/>
            <a:stCxn id="802" idx="1"/>
            <a:endCxn id="459" idx="1"/>
          </p:cNvCxnSpPr>
          <p:nvPr/>
        </p:nvCxnSpPr>
        <p:spPr>
          <a:xfrm rot="10800000" flipH="1" flipV="1">
            <a:off x="24920020" y="9958114"/>
            <a:ext cx="3407623" cy="4150377"/>
          </a:xfrm>
          <a:prstGeom prst="bentConnector3">
            <a:avLst>
              <a:gd name="adj1" fmla="val -6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2" name="TextBox 481">
            <a:extLst>
              <a:ext uri="{FF2B5EF4-FFF2-40B4-BE49-F238E27FC236}">
                <a16:creationId xmlns:a16="http://schemas.microsoft.com/office/drawing/2014/main" id="{8BC02EF6-97C9-65B0-EBDB-339355DC4D67}"/>
              </a:ext>
            </a:extLst>
          </p:cNvPr>
          <p:cNvSpPr txBox="1"/>
          <p:nvPr/>
        </p:nvSpPr>
        <p:spPr>
          <a:xfrm>
            <a:off x="33642954" y="13930870"/>
            <a:ext cx="1066674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Sum</a:t>
            </a:r>
          </a:p>
        </p:txBody>
      </p: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7F95CBF9-DCF2-616B-3E3F-0BE0245600A1}"/>
              </a:ext>
            </a:extLst>
          </p:cNvPr>
          <p:cNvCxnSpPr>
            <a:cxnSpLocks/>
            <a:stCxn id="459" idx="2"/>
            <a:endCxn id="108" idx="0"/>
          </p:cNvCxnSpPr>
          <p:nvPr/>
        </p:nvCxnSpPr>
        <p:spPr>
          <a:xfrm rot="16200000" flipH="1">
            <a:off x="28849884" y="14388254"/>
            <a:ext cx="191710" cy="15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id="{2A695DBB-5D4B-0AB3-8290-718B10817E6D}"/>
              </a:ext>
            </a:extLst>
          </p:cNvPr>
          <p:cNvSpPr txBox="1"/>
          <p:nvPr/>
        </p:nvSpPr>
        <p:spPr>
          <a:xfrm>
            <a:off x="32763911" y="14484868"/>
            <a:ext cx="2824762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(Basin: e.g. Ross Basin) (Indicator Category: e.g. Nutrients)</a:t>
            </a:r>
            <a:endParaRPr lang="en-AU" sz="100" dirty="0"/>
          </a:p>
        </p:txBody>
      </p:sp>
      <p:cxnSp>
        <p:nvCxnSpPr>
          <p:cNvPr id="495" name="Connector: Elbow 494">
            <a:extLst>
              <a:ext uri="{FF2B5EF4-FFF2-40B4-BE49-F238E27FC236}">
                <a16:creationId xmlns:a16="http://schemas.microsoft.com/office/drawing/2014/main" id="{C12F89CF-7942-1E5C-FB4D-63A70A63DFB6}"/>
              </a:ext>
            </a:extLst>
          </p:cNvPr>
          <p:cNvCxnSpPr>
            <a:cxnSpLocks/>
            <a:stCxn id="482" idx="2"/>
            <a:endCxn id="494" idx="0"/>
          </p:cNvCxnSpPr>
          <p:nvPr/>
        </p:nvCxnSpPr>
        <p:spPr>
          <a:xfrm rot="16200000" flipH="1">
            <a:off x="34083958" y="14392534"/>
            <a:ext cx="18466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TextBox 497">
            <a:extLst>
              <a:ext uri="{FF2B5EF4-FFF2-40B4-BE49-F238E27FC236}">
                <a16:creationId xmlns:a16="http://schemas.microsoft.com/office/drawing/2014/main" id="{055931A1-CB47-D4EE-FA19-26AE6E50A514}"/>
              </a:ext>
            </a:extLst>
          </p:cNvPr>
          <p:cNvSpPr txBox="1"/>
          <p:nvPr/>
        </p:nvSpPr>
        <p:spPr>
          <a:xfrm>
            <a:off x="37736277" y="14537747"/>
            <a:ext cx="2904961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(Basin: e.g. Ross Basin) (Indicator Category: e.g. Phys-Chem)</a:t>
            </a:r>
            <a:endParaRPr lang="en-AU" sz="100" dirty="0"/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1E2B8868-66EE-5975-7825-42934AAEAA1F}"/>
              </a:ext>
            </a:extLst>
          </p:cNvPr>
          <p:cNvSpPr txBox="1"/>
          <p:nvPr/>
        </p:nvSpPr>
        <p:spPr>
          <a:xfrm>
            <a:off x="38538899" y="12100555"/>
            <a:ext cx="1298263" cy="369332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</a:t>
            </a:r>
            <a:endParaRPr lang="en-AU" sz="400" dirty="0"/>
          </a:p>
        </p:txBody>
      </p:sp>
      <p:cxnSp>
        <p:nvCxnSpPr>
          <p:cNvPr id="500" name="Connector: Elbow 499">
            <a:extLst>
              <a:ext uri="{FF2B5EF4-FFF2-40B4-BE49-F238E27FC236}">
                <a16:creationId xmlns:a16="http://schemas.microsoft.com/office/drawing/2014/main" id="{2C8C0594-59DF-BCC1-5DCB-E8C3C23FA3C6}"/>
              </a:ext>
            </a:extLst>
          </p:cNvPr>
          <p:cNvCxnSpPr>
            <a:cxnSpLocks/>
            <a:stCxn id="499" idx="2"/>
            <a:endCxn id="936" idx="0"/>
          </p:cNvCxnSpPr>
          <p:nvPr/>
        </p:nvCxnSpPr>
        <p:spPr>
          <a:xfrm rot="5400000">
            <a:off x="38463438" y="13194480"/>
            <a:ext cx="144918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3" name="TextBox 502">
            <a:extLst>
              <a:ext uri="{FF2B5EF4-FFF2-40B4-BE49-F238E27FC236}">
                <a16:creationId xmlns:a16="http://schemas.microsoft.com/office/drawing/2014/main" id="{7690C083-C999-E834-6AFA-E6CBD4681091}"/>
              </a:ext>
            </a:extLst>
          </p:cNvPr>
          <p:cNvSpPr txBox="1"/>
          <p:nvPr/>
        </p:nvSpPr>
        <p:spPr>
          <a:xfrm>
            <a:off x="41764753" y="14622321"/>
            <a:ext cx="1403626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Mean</a:t>
            </a:r>
          </a:p>
        </p:txBody>
      </p:sp>
      <p:cxnSp>
        <p:nvCxnSpPr>
          <p:cNvPr id="508" name="Connector: Elbow 507">
            <a:extLst>
              <a:ext uri="{FF2B5EF4-FFF2-40B4-BE49-F238E27FC236}">
                <a16:creationId xmlns:a16="http://schemas.microsoft.com/office/drawing/2014/main" id="{24D89631-AB0D-87E4-FDA3-96354B85E3DD}"/>
              </a:ext>
            </a:extLst>
          </p:cNvPr>
          <p:cNvCxnSpPr>
            <a:cxnSpLocks/>
            <a:stCxn id="494" idx="2"/>
            <a:endCxn id="503" idx="2"/>
          </p:cNvCxnSpPr>
          <p:nvPr/>
        </p:nvCxnSpPr>
        <p:spPr>
          <a:xfrm rot="5400000" flipH="1" flipV="1">
            <a:off x="38302406" y="10865539"/>
            <a:ext cx="38045" cy="8290274"/>
          </a:xfrm>
          <a:prstGeom prst="bentConnector3">
            <a:avLst>
              <a:gd name="adj1" fmla="val -6008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Connector: Elbow 510">
            <a:extLst>
              <a:ext uri="{FF2B5EF4-FFF2-40B4-BE49-F238E27FC236}">
                <a16:creationId xmlns:a16="http://schemas.microsoft.com/office/drawing/2014/main" id="{8E226E1A-B764-584A-E731-E87337C67E1C}"/>
              </a:ext>
            </a:extLst>
          </p:cNvPr>
          <p:cNvCxnSpPr>
            <a:cxnSpLocks/>
            <a:stCxn id="498" idx="3"/>
            <a:endCxn id="503" idx="1"/>
          </p:cNvCxnSpPr>
          <p:nvPr/>
        </p:nvCxnSpPr>
        <p:spPr>
          <a:xfrm flipV="1">
            <a:off x="40641238" y="14806987"/>
            <a:ext cx="1123515" cy="3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A32BDDFA-97ED-9205-629A-4D7C90E0349B}"/>
              </a:ext>
            </a:extLst>
          </p:cNvPr>
          <p:cNvSpPr txBox="1"/>
          <p:nvPr/>
        </p:nvSpPr>
        <p:spPr>
          <a:xfrm>
            <a:off x="43419807" y="14534572"/>
            <a:ext cx="2904961" cy="544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Standardised Score </a:t>
            </a:r>
          </a:p>
          <a:p>
            <a:pPr algn="ctr"/>
            <a:r>
              <a:rPr lang="en-AU" sz="800" dirty="0"/>
              <a:t>(Basin: e.g. Ross Basin) (Index: e.g. Water Quality)</a:t>
            </a:r>
            <a:endParaRPr lang="en-AU" sz="100" dirty="0"/>
          </a:p>
        </p:txBody>
      </p:sp>
      <p:cxnSp>
        <p:nvCxnSpPr>
          <p:cNvPr id="519" name="Connector: Elbow 518">
            <a:extLst>
              <a:ext uri="{FF2B5EF4-FFF2-40B4-BE49-F238E27FC236}">
                <a16:creationId xmlns:a16="http://schemas.microsoft.com/office/drawing/2014/main" id="{98BA802A-F3A9-6B7F-BF50-E72A14BEAF01}"/>
              </a:ext>
            </a:extLst>
          </p:cNvPr>
          <p:cNvCxnSpPr>
            <a:cxnSpLocks/>
            <a:stCxn id="503" idx="3"/>
            <a:endCxn id="518" idx="1"/>
          </p:cNvCxnSpPr>
          <p:nvPr/>
        </p:nvCxnSpPr>
        <p:spPr>
          <a:xfrm>
            <a:off x="43168379" y="14806987"/>
            <a:ext cx="25142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6BEF7342-071A-A145-2399-B6E71187EA4C}"/>
              </a:ext>
            </a:extLst>
          </p:cNvPr>
          <p:cNvCxnSpPr>
            <a:cxnSpLocks/>
          </p:cNvCxnSpPr>
          <p:nvPr/>
        </p:nvCxnSpPr>
        <p:spPr>
          <a:xfrm>
            <a:off x="31490317" y="1412528"/>
            <a:ext cx="0" cy="1725893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Arrow: Right 554">
            <a:extLst>
              <a:ext uri="{FF2B5EF4-FFF2-40B4-BE49-F238E27FC236}">
                <a16:creationId xmlns:a16="http://schemas.microsoft.com/office/drawing/2014/main" id="{F950670F-C376-CF1F-16E8-67E199EDFEAD}"/>
              </a:ext>
            </a:extLst>
          </p:cNvPr>
          <p:cNvSpPr/>
          <p:nvPr/>
        </p:nvSpPr>
        <p:spPr>
          <a:xfrm rot="10800000">
            <a:off x="24580742" y="16171131"/>
            <a:ext cx="2484841" cy="6501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6" name="Arrow: Right 555">
            <a:extLst>
              <a:ext uri="{FF2B5EF4-FFF2-40B4-BE49-F238E27FC236}">
                <a16:creationId xmlns:a16="http://schemas.microsoft.com/office/drawing/2014/main" id="{23D6AFBB-6137-1937-B60E-2379E7E652F2}"/>
              </a:ext>
            </a:extLst>
          </p:cNvPr>
          <p:cNvSpPr/>
          <p:nvPr/>
        </p:nvSpPr>
        <p:spPr>
          <a:xfrm>
            <a:off x="34882692" y="16171131"/>
            <a:ext cx="2484841" cy="6501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4FB0156F-7E59-C221-7F11-7A108F10BA69}"/>
              </a:ext>
            </a:extLst>
          </p:cNvPr>
          <p:cNvSpPr txBox="1"/>
          <p:nvPr/>
        </p:nvSpPr>
        <p:spPr>
          <a:xfrm>
            <a:off x="16635363" y="2534734"/>
            <a:ext cx="1298263" cy="369332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</a:t>
            </a:r>
            <a:endParaRPr lang="en-AU" sz="400" dirty="0"/>
          </a:p>
        </p:txBody>
      </p:sp>
      <p:cxnSp>
        <p:nvCxnSpPr>
          <p:cNvPr id="558" name="Connector: Elbow 557">
            <a:extLst>
              <a:ext uri="{FF2B5EF4-FFF2-40B4-BE49-F238E27FC236}">
                <a16:creationId xmlns:a16="http://schemas.microsoft.com/office/drawing/2014/main" id="{EEBBD6DF-5DDA-B939-11BF-96D92874B68F}"/>
              </a:ext>
            </a:extLst>
          </p:cNvPr>
          <p:cNvCxnSpPr>
            <a:cxnSpLocks/>
            <a:stCxn id="557" idx="2"/>
            <a:endCxn id="69" idx="0"/>
          </p:cNvCxnSpPr>
          <p:nvPr/>
        </p:nvCxnSpPr>
        <p:spPr>
          <a:xfrm rot="5400000">
            <a:off x="16984752" y="3202239"/>
            <a:ext cx="597916" cy="15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5" name="TextBox 564">
            <a:extLst>
              <a:ext uri="{FF2B5EF4-FFF2-40B4-BE49-F238E27FC236}">
                <a16:creationId xmlns:a16="http://schemas.microsoft.com/office/drawing/2014/main" id="{15A9FD1C-0C9C-A550-BAD5-6FDF4BF8B481}"/>
              </a:ext>
            </a:extLst>
          </p:cNvPr>
          <p:cNvSpPr txBox="1"/>
          <p:nvPr/>
        </p:nvSpPr>
        <p:spPr>
          <a:xfrm>
            <a:off x="12414734" y="13893836"/>
            <a:ext cx="1234671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Mean</a:t>
            </a:r>
            <a:endParaRPr lang="en-AU" sz="400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B6756B55-FC6B-2B70-7BD5-0FB9AE311732}"/>
              </a:ext>
            </a:extLst>
          </p:cNvPr>
          <p:cNvSpPr txBox="1"/>
          <p:nvPr/>
        </p:nvSpPr>
        <p:spPr>
          <a:xfrm>
            <a:off x="12382094" y="11091688"/>
            <a:ext cx="1234671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Mean</a:t>
            </a:r>
            <a:endParaRPr lang="en-AU" sz="400" dirty="0"/>
          </a:p>
        </p:txBody>
      </p: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3909DDAE-B421-DEAD-D315-38D0184B270D}"/>
              </a:ext>
            </a:extLst>
          </p:cNvPr>
          <p:cNvCxnSpPr>
            <a:cxnSpLocks/>
            <a:stCxn id="566" idx="2"/>
            <a:endCxn id="105" idx="0"/>
          </p:cNvCxnSpPr>
          <p:nvPr/>
        </p:nvCxnSpPr>
        <p:spPr>
          <a:xfrm rot="16200000" flipH="1">
            <a:off x="12759020" y="11701430"/>
            <a:ext cx="482067" cy="12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2" name="Connector: Elbow 641">
            <a:extLst>
              <a:ext uri="{FF2B5EF4-FFF2-40B4-BE49-F238E27FC236}">
                <a16:creationId xmlns:a16="http://schemas.microsoft.com/office/drawing/2014/main" id="{920E2CE7-D73B-72C1-E88B-3CAD18F6F42B}"/>
              </a:ext>
            </a:extLst>
          </p:cNvPr>
          <p:cNvCxnSpPr>
            <a:cxnSpLocks/>
            <a:stCxn id="95" idx="2"/>
            <a:endCxn id="565" idx="1"/>
          </p:cNvCxnSpPr>
          <p:nvPr/>
        </p:nvCxnSpPr>
        <p:spPr>
          <a:xfrm rot="5400000">
            <a:off x="10424073" y="11501072"/>
            <a:ext cx="4568091" cy="586768"/>
          </a:xfrm>
          <a:prstGeom prst="bentConnector4">
            <a:avLst>
              <a:gd name="adj1" fmla="val 9851"/>
              <a:gd name="adj2" fmla="val 247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5" name="Connector: Elbow 694">
            <a:extLst>
              <a:ext uri="{FF2B5EF4-FFF2-40B4-BE49-F238E27FC236}">
                <a16:creationId xmlns:a16="http://schemas.microsoft.com/office/drawing/2014/main" id="{74B012A4-71E0-8ECE-0ACB-5C10A70E4902}"/>
              </a:ext>
            </a:extLst>
          </p:cNvPr>
          <p:cNvCxnSpPr>
            <a:cxnSpLocks/>
            <a:stCxn id="565" idx="2"/>
            <a:endCxn id="106" idx="0"/>
          </p:cNvCxnSpPr>
          <p:nvPr/>
        </p:nvCxnSpPr>
        <p:spPr>
          <a:xfrm rot="16200000" flipH="1">
            <a:off x="12897063" y="14398175"/>
            <a:ext cx="271638" cy="16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2" name="TextBox 701">
            <a:extLst>
              <a:ext uri="{FF2B5EF4-FFF2-40B4-BE49-F238E27FC236}">
                <a16:creationId xmlns:a16="http://schemas.microsoft.com/office/drawing/2014/main" id="{92CBBC44-ED2F-F022-728D-96C5115CFCC2}"/>
              </a:ext>
            </a:extLst>
          </p:cNvPr>
          <p:cNvSpPr txBox="1"/>
          <p:nvPr/>
        </p:nvSpPr>
        <p:spPr>
          <a:xfrm>
            <a:off x="18590929" y="-57505"/>
            <a:ext cx="336061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Indicator: Other</a:t>
            </a:r>
          </a:p>
        </p:txBody>
      </p:sp>
      <p:cxnSp>
        <p:nvCxnSpPr>
          <p:cNvPr id="732" name="Connector: Elbow 731">
            <a:extLst>
              <a:ext uri="{FF2B5EF4-FFF2-40B4-BE49-F238E27FC236}">
                <a16:creationId xmlns:a16="http://schemas.microsoft.com/office/drawing/2014/main" id="{1B2D95D0-68A0-6AC2-084C-E111E9CBE3EF}"/>
              </a:ext>
            </a:extLst>
          </p:cNvPr>
          <p:cNvCxnSpPr>
            <a:cxnSpLocks/>
            <a:stCxn id="187" idx="2"/>
            <a:endCxn id="565" idx="1"/>
          </p:cNvCxnSpPr>
          <p:nvPr/>
        </p:nvCxnSpPr>
        <p:spPr>
          <a:xfrm rot="16200000" flipH="1">
            <a:off x="8672107" y="10335875"/>
            <a:ext cx="4569810" cy="2915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9" name="TextBox 748">
            <a:extLst>
              <a:ext uri="{FF2B5EF4-FFF2-40B4-BE49-F238E27FC236}">
                <a16:creationId xmlns:a16="http://schemas.microsoft.com/office/drawing/2014/main" id="{5EE3563C-B7FE-3A08-C33A-66A14D810D63}"/>
              </a:ext>
            </a:extLst>
          </p:cNvPr>
          <p:cNvSpPr txBox="1"/>
          <p:nvPr/>
        </p:nvSpPr>
        <p:spPr>
          <a:xfrm>
            <a:off x="8030383" y="8144805"/>
            <a:ext cx="2936952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Standardisation</a:t>
            </a:r>
            <a:endParaRPr lang="en-AU" sz="400" dirty="0"/>
          </a:p>
        </p:txBody>
      </p:sp>
      <p:cxnSp>
        <p:nvCxnSpPr>
          <p:cNvPr id="754" name="Connector: Elbow 753">
            <a:extLst>
              <a:ext uri="{FF2B5EF4-FFF2-40B4-BE49-F238E27FC236}">
                <a16:creationId xmlns:a16="http://schemas.microsoft.com/office/drawing/2014/main" id="{B1DADBDA-C90C-52FE-F3FE-84D685309648}"/>
              </a:ext>
            </a:extLst>
          </p:cNvPr>
          <p:cNvCxnSpPr>
            <a:cxnSpLocks/>
            <a:stCxn id="749" idx="2"/>
            <a:endCxn id="187" idx="0"/>
          </p:cNvCxnSpPr>
          <p:nvPr/>
        </p:nvCxnSpPr>
        <p:spPr>
          <a:xfrm rot="16200000" flipH="1">
            <a:off x="9274212" y="8738783"/>
            <a:ext cx="449725" cy="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7" name="TextBox 756">
            <a:extLst>
              <a:ext uri="{FF2B5EF4-FFF2-40B4-BE49-F238E27FC236}">
                <a16:creationId xmlns:a16="http://schemas.microsoft.com/office/drawing/2014/main" id="{61ECCAC1-D6ED-2FA2-8521-853C487B8EA5}"/>
              </a:ext>
            </a:extLst>
          </p:cNvPr>
          <p:cNvSpPr txBox="1"/>
          <p:nvPr/>
        </p:nvSpPr>
        <p:spPr>
          <a:xfrm>
            <a:off x="4767962" y="8131445"/>
            <a:ext cx="2936952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Standardisation</a:t>
            </a:r>
            <a:endParaRPr lang="en-AU" sz="400" dirty="0"/>
          </a:p>
        </p:txBody>
      </p:sp>
      <p:cxnSp>
        <p:nvCxnSpPr>
          <p:cNvPr id="762" name="Connector: Elbow 761">
            <a:extLst>
              <a:ext uri="{FF2B5EF4-FFF2-40B4-BE49-F238E27FC236}">
                <a16:creationId xmlns:a16="http://schemas.microsoft.com/office/drawing/2014/main" id="{A443555D-D357-42D8-421A-3195E9F50FD1}"/>
              </a:ext>
            </a:extLst>
          </p:cNvPr>
          <p:cNvCxnSpPr>
            <a:cxnSpLocks/>
            <a:stCxn id="757" idx="2"/>
            <a:endCxn id="191" idx="0"/>
          </p:cNvCxnSpPr>
          <p:nvPr/>
        </p:nvCxnSpPr>
        <p:spPr>
          <a:xfrm rot="16200000" flipH="1">
            <a:off x="6005821" y="8731393"/>
            <a:ext cx="463085" cy="1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9" name="TextBox 768">
            <a:extLst>
              <a:ext uri="{FF2B5EF4-FFF2-40B4-BE49-F238E27FC236}">
                <a16:creationId xmlns:a16="http://schemas.microsoft.com/office/drawing/2014/main" id="{BFA0A989-D5A8-DA26-F2D4-CFE45825E148}"/>
              </a:ext>
            </a:extLst>
          </p:cNvPr>
          <p:cNvSpPr txBox="1"/>
          <p:nvPr/>
        </p:nvSpPr>
        <p:spPr>
          <a:xfrm>
            <a:off x="18497417" y="8256201"/>
            <a:ext cx="2936952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Standardisation</a:t>
            </a:r>
            <a:endParaRPr lang="en-AU" sz="400" dirty="0"/>
          </a:p>
        </p:txBody>
      </p:sp>
      <p:cxnSp>
        <p:nvCxnSpPr>
          <p:cNvPr id="772" name="Connector: Elbow 771">
            <a:extLst>
              <a:ext uri="{FF2B5EF4-FFF2-40B4-BE49-F238E27FC236}">
                <a16:creationId xmlns:a16="http://schemas.microsoft.com/office/drawing/2014/main" id="{A0DF2BC2-00AF-2A63-0C0A-0E4B53F979EA}"/>
              </a:ext>
            </a:extLst>
          </p:cNvPr>
          <p:cNvCxnSpPr>
            <a:cxnSpLocks/>
            <a:stCxn id="769" idx="2"/>
            <a:endCxn id="182" idx="0"/>
          </p:cNvCxnSpPr>
          <p:nvPr/>
        </p:nvCxnSpPr>
        <p:spPr>
          <a:xfrm rot="5400000">
            <a:off x="19804490" y="8786410"/>
            <a:ext cx="322281" cy="5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2" name="TextBox 801">
            <a:extLst>
              <a:ext uri="{FF2B5EF4-FFF2-40B4-BE49-F238E27FC236}">
                <a16:creationId xmlns:a16="http://schemas.microsoft.com/office/drawing/2014/main" id="{1B393D19-A6C4-727A-3713-B8CE54A7FF9F}"/>
              </a:ext>
            </a:extLst>
          </p:cNvPr>
          <p:cNvSpPr txBox="1"/>
          <p:nvPr/>
        </p:nvSpPr>
        <p:spPr>
          <a:xfrm>
            <a:off x="24920021" y="9773449"/>
            <a:ext cx="1298263" cy="369332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</a:t>
            </a:r>
            <a:endParaRPr lang="en-AU" sz="400" dirty="0"/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8DAA3DB-C806-004C-940B-19F62BF43D06}"/>
              </a:ext>
            </a:extLst>
          </p:cNvPr>
          <p:cNvSpPr txBox="1"/>
          <p:nvPr/>
        </p:nvSpPr>
        <p:spPr>
          <a:xfrm>
            <a:off x="-382460" y="7889401"/>
            <a:ext cx="4619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Watercourse: Other</a:t>
            </a: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F983512D-E80C-E6CB-38D7-8868E3EC8F2A}"/>
              </a:ext>
            </a:extLst>
          </p:cNvPr>
          <p:cNvSpPr txBox="1"/>
          <p:nvPr/>
        </p:nvSpPr>
        <p:spPr>
          <a:xfrm>
            <a:off x="24920020" y="10365777"/>
            <a:ext cx="1298263" cy="369332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</a:t>
            </a:r>
            <a:endParaRPr lang="en-AU" sz="400" dirty="0"/>
          </a:p>
        </p:txBody>
      </p:sp>
      <p:cxnSp>
        <p:nvCxnSpPr>
          <p:cNvPr id="841" name="Connector: Elbow 840">
            <a:extLst>
              <a:ext uri="{FF2B5EF4-FFF2-40B4-BE49-F238E27FC236}">
                <a16:creationId xmlns:a16="http://schemas.microsoft.com/office/drawing/2014/main" id="{B15BAB76-67F1-76C7-564B-1D2816FA406E}"/>
              </a:ext>
            </a:extLst>
          </p:cNvPr>
          <p:cNvCxnSpPr>
            <a:cxnSpLocks/>
            <a:stCxn id="820" idx="2"/>
            <a:endCxn id="383" idx="1"/>
          </p:cNvCxnSpPr>
          <p:nvPr/>
        </p:nvCxnSpPr>
        <p:spPr>
          <a:xfrm rot="16200000" flipH="1">
            <a:off x="26645647" y="9658614"/>
            <a:ext cx="605503" cy="27584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Connector: Elbow 901">
            <a:extLst>
              <a:ext uri="{FF2B5EF4-FFF2-40B4-BE49-F238E27FC236}">
                <a16:creationId xmlns:a16="http://schemas.microsoft.com/office/drawing/2014/main" id="{2BF4BA6F-F525-4D8F-B032-E75DB00C5F6A}"/>
              </a:ext>
            </a:extLst>
          </p:cNvPr>
          <p:cNvCxnSpPr>
            <a:cxnSpLocks/>
            <a:stCxn id="820" idx="2"/>
            <a:endCxn id="459" idx="1"/>
          </p:cNvCxnSpPr>
          <p:nvPr/>
        </p:nvCxnSpPr>
        <p:spPr>
          <a:xfrm rot="16200000" flipH="1">
            <a:off x="25261707" y="11042554"/>
            <a:ext cx="3373383" cy="27584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5" name="Connector: Elbow 904">
            <a:extLst>
              <a:ext uri="{FF2B5EF4-FFF2-40B4-BE49-F238E27FC236}">
                <a16:creationId xmlns:a16="http://schemas.microsoft.com/office/drawing/2014/main" id="{CCF326AC-A370-2AE9-9DE8-F2D329399FAB}"/>
              </a:ext>
            </a:extLst>
          </p:cNvPr>
          <p:cNvCxnSpPr>
            <a:cxnSpLocks/>
            <a:stCxn id="97" idx="3"/>
            <a:endCxn id="459" idx="1"/>
          </p:cNvCxnSpPr>
          <p:nvPr/>
        </p:nvCxnSpPr>
        <p:spPr>
          <a:xfrm>
            <a:off x="27185321" y="9226640"/>
            <a:ext cx="1142323" cy="4881852"/>
          </a:xfrm>
          <a:prstGeom prst="bentConnector3">
            <a:avLst>
              <a:gd name="adj1" fmla="val 215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461CEF56-A305-CBF3-FAAF-0EB399292DE0}"/>
              </a:ext>
            </a:extLst>
          </p:cNvPr>
          <p:cNvSpPr txBox="1"/>
          <p:nvPr/>
        </p:nvSpPr>
        <p:spPr>
          <a:xfrm>
            <a:off x="30498512" y="12065785"/>
            <a:ext cx="1974968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Weighting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91DF2DAF-4460-93BB-448D-4E89BE7B6986}"/>
              </a:ext>
            </a:extLst>
          </p:cNvPr>
          <p:cNvSpPr txBox="1"/>
          <p:nvPr/>
        </p:nvSpPr>
        <p:spPr>
          <a:xfrm>
            <a:off x="38654693" y="13919074"/>
            <a:ext cx="1066674" cy="36933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Sum</a:t>
            </a:r>
          </a:p>
        </p:txBody>
      </p:sp>
      <p:cxnSp>
        <p:nvCxnSpPr>
          <p:cNvPr id="949" name="Connector: Elbow 948">
            <a:extLst>
              <a:ext uri="{FF2B5EF4-FFF2-40B4-BE49-F238E27FC236}">
                <a16:creationId xmlns:a16="http://schemas.microsoft.com/office/drawing/2014/main" id="{8406AE32-D930-3048-18BB-0F539D7ADCA6}"/>
              </a:ext>
            </a:extLst>
          </p:cNvPr>
          <p:cNvCxnSpPr>
            <a:cxnSpLocks/>
            <a:stCxn id="936" idx="2"/>
            <a:endCxn id="498" idx="0"/>
          </p:cNvCxnSpPr>
          <p:nvPr/>
        </p:nvCxnSpPr>
        <p:spPr>
          <a:xfrm rot="16200000" flipH="1">
            <a:off x="39063724" y="14412712"/>
            <a:ext cx="249341" cy="7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9" name="TextBox 938">
            <a:extLst>
              <a:ext uri="{FF2B5EF4-FFF2-40B4-BE49-F238E27FC236}">
                <a16:creationId xmlns:a16="http://schemas.microsoft.com/office/drawing/2014/main" id="{C350D8A6-5102-073D-F613-905E9132634A}"/>
              </a:ext>
            </a:extLst>
          </p:cNvPr>
          <p:cNvSpPr txBox="1"/>
          <p:nvPr/>
        </p:nvSpPr>
        <p:spPr>
          <a:xfrm>
            <a:off x="36034672" y="-107889"/>
            <a:ext cx="5238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Indicator Category:</a:t>
            </a:r>
          </a:p>
          <a:p>
            <a:pPr algn="ctr"/>
            <a:r>
              <a:rPr lang="en-AU" sz="4800" dirty="0"/>
              <a:t>Phys-Chem</a:t>
            </a:r>
          </a:p>
        </p:txBody>
      </p:sp>
    </p:spTree>
    <p:extLst>
      <p:ext uri="{BB962C8B-B14F-4D97-AF65-F5344CB8AC3E}">
        <p14:creationId xmlns:p14="http://schemas.microsoft.com/office/powerpoint/2010/main" val="118664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477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5</cp:revision>
  <dcterms:created xsi:type="dcterms:W3CDTF">2024-04-17T00:04:17Z</dcterms:created>
  <dcterms:modified xsi:type="dcterms:W3CDTF">2024-04-29T23:52:53Z</dcterms:modified>
</cp:coreProperties>
</file>