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94"/>
    <p:restoredTop sz="80453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F6DB7-4A1A-A14C-AE61-65A8B1E61D2B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2262-AB47-6A40-9123-AE9F2E5CDF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9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Office products -- </a:t>
            </a:r>
            <a:r>
              <a:rPr lang="en-US" sz="1800" dirty="0">
                <a:effectLst/>
                <a:latin typeface="Poppins" panose="020B0604020202020204" pitchFamily="34" charset="0"/>
              </a:rPr>
              <a:t>notebooks, pens and sticky notes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Poppins" panose="020B0604020202020204" pitchFamily="34" charset="0"/>
            </a:endParaRP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Email – email after product launch; follow-up after 3 weeks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Call – call a customer, with a typical phone call lasting around 30 mins.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Email and Call --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2262-AB47-6A40-9123-AE9F2E5CDF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63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State: 1 year as a customer makes up the highest proportion of customers for each group. Thereafter, the proportion of customers having used the services for more than 1 years decreases linearly. </a:t>
            </a:r>
          </a:p>
          <a:p>
            <a:r>
              <a:rPr lang="en-US" dirty="0"/>
              <a:t>Years as customer: Notable states had each sales method’s proportion as greater than 4% of the total group's customers.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2262-AB47-6A40-9123-AE9F2E5CDF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2262-AB47-6A40-9123-AE9F2E5CDF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0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the weeks went on, revenue decreased for email. For call, weekly revenue was usually below  &amp;dollar;50000, though for week 5, it hit  &amp;dollar;53518.11. Revenue by email and call increased over this time 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2262-AB47-6A40-9123-AE9F2E5CDF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Digging deeper, I found that aggregate revenue and sales decreased over the weeks. **In other words, do not let the weekly revenue graph deceive you into thinking that one sales method is preferred over another.**</a:t>
            </a:r>
          </a:p>
          <a:p>
            <a:endParaRPr lang="en-US" dirty="0"/>
          </a:p>
          <a:p>
            <a:r>
              <a:rPr lang="en-US" dirty="0"/>
              <a:t>Sales decreased since week 1, from 3497 in week 1 to 1096 in week 6, and revenue decreased, too, from &amp;dollar;272,810 in week 1 to &amp;dollar;163,112 in week 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E2262-AB47-6A40-9123-AE9F2E5CDF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6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07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9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4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99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56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7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75A46-1ED3-CEF6-5EB1-240E843AE9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2B5BB-A494-476F-1102-0AF0E752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/>
              <a:t>Increasing Pens and Partners’ Sales &amp; Revenue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A1575-6327-7B56-30B2-3A548FF20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i="1" dirty="0"/>
              <a:t>By Alex Dubro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121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95BC-07D3-4466-546D-5120DAEE1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7E2A-8672-B47E-1DC6-26FE8A98C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3"/>
            <a:ext cx="10168128" cy="39459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Founded in 1984, Pens and Partners is an office product provider committed to high quality service for its clients. </a:t>
            </a:r>
          </a:p>
          <a:p>
            <a:r>
              <a:rPr lang="en-US" dirty="0"/>
              <a:t>~40 years have elapsed since its founding, so the marketing team must identify the most effective, efficient sales method:</a:t>
            </a:r>
          </a:p>
          <a:p>
            <a:pPr lvl="1"/>
            <a:r>
              <a:rPr lang="en-US" dirty="0"/>
              <a:t>Email – email after product launch; follow-up after 3 weeks</a:t>
            </a:r>
          </a:p>
          <a:p>
            <a:pPr lvl="1"/>
            <a:r>
              <a:rPr lang="en-US" dirty="0"/>
              <a:t>Call – call a customer; speak ~30 mins.</a:t>
            </a:r>
          </a:p>
          <a:p>
            <a:pPr lvl="1"/>
            <a:r>
              <a:rPr lang="en-US" dirty="0"/>
              <a:t>Email and Call – received email regarding product, with follow-up call 1 week later</a:t>
            </a:r>
          </a:p>
          <a:p>
            <a:pPr lvl="1"/>
            <a:endParaRPr lang="en-US" dirty="0"/>
          </a:p>
          <a:p>
            <a:pPr marL="457200" lvl="1" indent="0" algn="ctr">
              <a:buNone/>
            </a:pPr>
            <a:r>
              <a:rPr lang="en-US" sz="3000" b="1" i="1" dirty="0"/>
              <a:t>Which will drive sales and increase revenue?</a:t>
            </a:r>
          </a:p>
        </p:txBody>
      </p:sp>
    </p:spTree>
    <p:extLst>
      <p:ext uri="{BB962C8B-B14F-4D97-AF65-F5344CB8AC3E}">
        <p14:creationId xmlns:p14="http://schemas.microsoft.com/office/powerpoint/2010/main" val="7743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4020-EDE6-39CB-F7A6-C12C9D9A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F6A1-9E57-92A0-64B3-511C87CB8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customers use each sales method?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What’s the breakdown of each sales method according to where the order is shipped to (state) and how long the customer has used company’s services (years as customer)?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much revenue was earned by each sales method, and how much was earned by each sales method. How does years as customer influence revenue for each sales method, too?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have sales and revenue changed over time for each sales method?</a:t>
            </a:r>
          </a:p>
        </p:txBody>
      </p:sp>
    </p:spTree>
    <p:extLst>
      <p:ext uri="{BB962C8B-B14F-4D97-AF65-F5344CB8AC3E}">
        <p14:creationId xmlns:p14="http://schemas.microsoft.com/office/powerpoint/2010/main" val="13880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64270-7D03-4128-76F2-5654BAF6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Customer Use (1):</a:t>
            </a:r>
            <a:br>
              <a:rPr lang="en-US" sz="2800" dirty="0"/>
            </a:br>
            <a:r>
              <a:rPr lang="en-US" sz="2800" dirty="0"/>
              <a:t>Which Sales Method Is Used?</a:t>
            </a: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8545BAD-0D11-699B-45DE-6755A19ED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b="1" i="1" dirty="0"/>
              <a:t>Email</a:t>
            </a:r>
            <a:r>
              <a:rPr lang="en-US" sz="1700" dirty="0"/>
              <a:t>: ~50%</a:t>
            </a:r>
          </a:p>
          <a:p>
            <a:r>
              <a:rPr lang="en-US" sz="1700" b="1" i="1" dirty="0"/>
              <a:t>Phone</a:t>
            </a:r>
            <a:r>
              <a:rPr lang="en-US" sz="1700" dirty="0"/>
              <a:t>: ~34% </a:t>
            </a:r>
          </a:p>
          <a:p>
            <a:r>
              <a:rPr lang="en-US" sz="1700" b="1" i="1" dirty="0"/>
              <a:t>Email and call</a:t>
            </a:r>
            <a:r>
              <a:rPr lang="en-US" sz="1700" dirty="0"/>
              <a:t>: ~16%</a:t>
            </a:r>
          </a:p>
          <a:p>
            <a:endParaRPr lang="en-US" sz="1700" dirty="0"/>
          </a:p>
          <a:p>
            <a:pPr marL="0" indent="0" algn="ctr">
              <a:buNone/>
            </a:pPr>
            <a:r>
              <a:rPr lang="en-US" sz="2400" b="1" dirty="0"/>
              <a:t>Is email the preferred sales method? </a:t>
            </a:r>
            <a:endParaRPr lang="en-US" sz="2400" dirty="0"/>
          </a:p>
        </p:txBody>
      </p:sp>
      <p:pic>
        <p:nvPicPr>
          <p:cNvPr id="1026" name="Picture 2" descr="Chart, pie chart&#10;&#10;Description automatically generated">
            <a:extLst>
              <a:ext uri="{FF2B5EF4-FFF2-40B4-BE49-F238E27FC236}">
                <a16:creationId xmlns:a16="http://schemas.microsoft.com/office/drawing/2014/main" id="{11240A69-9F02-06D6-35B5-A4A8BD71F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4328" y="841248"/>
            <a:ext cx="5215720" cy="52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465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22B-D6A8-52F0-A0A6-7CC10D0D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Use (2): How Do State &amp; Years as Customer Influence Sales Method?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9621E-08F9-893C-4887-6FCC3F48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/>
              <a:t>State</a:t>
            </a:r>
            <a:r>
              <a:rPr lang="en-US" dirty="0"/>
              <a:t>: Each group of sales method have their order shipped to a relatively select number of states: California, Illinois, Pennsylvania, and New York.</a:t>
            </a:r>
          </a:p>
          <a:p>
            <a:r>
              <a:rPr lang="en-US" b="1" i="1" dirty="0"/>
              <a:t>Years as customer</a:t>
            </a:r>
            <a:r>
              <a:rPr lang="en-US" dirty="0"/>
              <a:t>: Each group of sales method have mostly used the company's services for a relatively short period of time.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400" b="1" i="1" dirty="0"/>
              <a:t>No value indicated one sales method is preferred over another.</a:t>
            </a:r>
          </a:p>
        </p:txBody>
      </p:sp>
    </p:spTree>
    <p:extLst>
      <p:ext uri="{BB962C8B-B14F-4D97-AF65-F5344CB8AC3E}">
        <p14:creationId xmlns:p14="http://schemas.microsoft.com/office/powerpoint/2010/main" val="175603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CFE526-73EA-C846-0CB3-40B165D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" y="4329321"/>
            <a:ext cx="4178466" cy="164592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Revenue Analysis (1): </a:t>
            </a:r>
            <a:br>
              <a:rPr lang="en-US" sz="3200" dirty="0"/>
            </a:br>
            <a:r>
              <a:rPr lang="en-US" sz="3200" dirty="0"/>
              <a:t>Spread &amp; Breakdown by Sales Method</a:t>
            </a:r>
          </a:p>
        </p:txBody>
      </p:sp>
      <p:pic>
        <p:nvPicPr>
          <p:cNvPr id="2050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F1D50285-B3B8-D7D8-0DC7-2A22020A6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1403" y="361910"/>
            <a:ext cx="4599160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4F4EB53E-0990-2A00-9978-50A6F4A4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5967" y="357251"/>
            <a:ext cx="4788816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0" name="Rectangle 2069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5147709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711E2918-E913-E32F-E040-F27B22C0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0" y="4329321"/>
            <a:ext cx="6007608" cy="1867620"/>
          </a:xfrm>
        </p:spPr>
        <p:txBody>
          <a:bodyPr anchor="ctr">
            <a:noAutofit/>
          </a:bodyPr>
          <a:lstStyle/>
          <a:p>
            <a:r>
              <a:rPr lang="en-US" sz="2000" dirty="0"/>
              <a:t>Customers spent between $32 and $53, is ~1-2 purchases.</a:t>
            </a:r>
          </a:p>
          <a:p>
            <a:r>
              <a:rPr lang="en-US" sz="2000" dirty="0"/>
              <a:t>Sales came predominantly from email, almost double email and call. </a:t>
            </a:r>
          </a:p>
        </p:txBody>
      </p:sp>
    </p:spTree>
    <p:extLst>
      <p:ext uri="{BB962C8B-B14F-4D97-AF65-F5344CB8AC3E}">
        <p14:creationId xmlns:p14="http://schemas.microsoft.com/office/powerpoint/2010/main" val="329427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3" name="Rectangle 3102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5" name="Rectangle 3104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09" name="Freeform: Shape 310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11" name="Freeform: Shape 311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DAEA9-5C65-500A-9326-B0CE7864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Revenue Analysis (2): Weekly Revenue by Sales Method</a:t>
            </a:r>
          </a:p>
        </p:txBody>
      </p:sp>
      <p:sp>
        <p:nvSpPr>
          <p:cNvPr id="3113" name="Rectangle 31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74A64-63B7-9D92-0313-5E37805798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4356" y="910005"/>
            <a:ext cx="6408836" cy="488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04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5" name="Freeform: Shape 4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23C2E-DC23-74F0-5878-81E6E82B7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Revenue Analysis (3): Weekly Sales by Sales Method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7256182-2DF5-631C-4225-48D031D0CB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9765" y="625684"/>
            <a:ext cx="6278017" cy="54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3737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2F449-ECEA-4EDE-AD8C-6A309C87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Metrics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71C94-09BF-055B-1450-64626016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29384"/>
            <a:ext cx="10168128" cy="437997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i="1" dirty="0"/>
              <a:t>Goal: Increase sales and revenue efficiently.</a:t>
            </a:r>
          </a:p>
          <a:p>
            <a:pPr marL="0" indent="0">
              <a:buNone/>
            </a:pPr>
            <a:r>
              <a:rPr lang="en-US" sz="2000" b="1" dirty="0"/>
              <a:t>Metrics</a:t>
            </a:r>
          </a:p>
          <a:p>
            <a:r>
              <a:rPr lang="en-US" sz="1500" dirty="0"/>
              <a:t>(1) revenue changes over time as (2) each sales method's use changes while (3) accounting for changes in sales. </a:t>
            </a:r>
          </a:p>
          <a:p>
            <a:pPr lvl="1"/>
            <a:r>
              <a:rPr lang="en-US" sz="1500" dirty="0"/>
              <a:t>Sales and revenue have decreased: 69% (from 3,497 to 1,096) and 40% ($272,810 to $163,112), respectively.</a:t>
            </a:r>
          </a:p>
          <a:p>
            <a:pPr marL="0" indent="0">
              <a:buNone/>
            </a:pPr>
            <a:r>
              <a:rPr lang="en-US" sz="2000" b="1" dirty="0"/>
              <a:t>Recommendations</a:t>
            </a:r>
          </a:p>
          <a:p>
            <a:r>
              <a:rPr lang="en-US" sz="1500" dirty="0"/>
              <a:t>Improve data analysis pipeline to create efficient and seamless way to implement the key performance metrics (KPMs).</a:t>
            </a:r>
          </a:p>
          <a:p>
            <a:r>
              <a:rPr lang="en-US" sz="1500" dirty="0"/>
              <a:t>Implement KPMs ASAP to measure if company is decreasing in profitability and cash flow and at risk of bankruptcy.</a:t>
            </a:r>
          </a:p>
          <a:p>
            <a:r>
              <a:rPr lang="en-US" sz="1500" dirty="0"/>
              <a:t>Redesign email and call to maintain existing customers as well as bring in new customers.</a:t>
            </a:r>
          </a:p>
          <a:p>
            <a:r>
              <a:rPr lang="en-US" sz="1500" dirty="0"/>
              <a:t>Benchmark against peers to understand what tools work best and reconstruct existing sales methods.</a:t>
            </a:r>
          </a:p>
          <a:p>
            <a:r>
              <a:rPr lang="en-US" sz="1500" dirty="0"/>
              <a:t>Change what data is collected, considering that much used did not provide useful, conclusive results. </a:t>
            </a:r>
          </a:p>
        </p:txBody>
      </p:sp>
    </p:spTree>
    <p:extLst>
      <p:ext uri="{BB962C8B-B14F-4D97-AF65-F5344CB8AC3E}">
        <p14:creationId xmlns:p14="http://schemas.microsoft.com/office/powerpoint/2010/main" val="158409952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9311B"/>
      </a:dk2>
      <a:lt2>
        <a:srgbClr val="F3F0F0"/>
      </a:lt2>
      <a:accent1>
        <a:srgbClr val="24B1B6"/>
      </a:accent1>
      <a:accent2>
        <a:srgbClr val="18B77A"/>
      </a:accent2>
      <a:accent3>
        <a:srgbClr val="25B942"/>
      </a:accent3>
      <a:accent4>
        <a:srgbClr val="3AB718"/>
      </a:accent4>
      <a:accent5>
        <a:srgbClr val="7DB023"/>
      </a:accent5>
      <a:accent6>
        <a:srgbClr val="ABA416"/>
      </a:accent6>
      <a:hlink>
        <a:srgbClr val="C4534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752</Words>
  <Application>Microsoft Macintosh PowerPoint</Application>
  <PresentationFormat>Widescreen</PresentationFormat>
  <Paragraphs>58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Helvetica Neue</vt:lpstr>
      <vt:lpstr>Poppins</vt:lpstr>
      <vt:lpstr>AccentBoxVTI</vt:lpstr>
      <vt:lpstr>Increasing Pens and Partners’ Sales &amp; Revenue </vt:lpstr>
      <vt:lpstr>Business Goals</vt:lpstr>
      <vt:lpstr>What Do We Want to Know?</vt:lpstr>
      <vt:lpstr>Customer Use (1): Which Sales Method Is Used?</vt:lpstr>
      <vt:lpstr>Customer Use (2): How Do State &amp; Years as Customer Influence Sales Method?</vt:lpstr>
      <vt:lpstr>Revenue Analysis (1):  Spread &amp; Breakdown by Sales Method</vt:lpstr>
      <vt:lpstr>Revenue Analysis (2): Weekly Revenue by Sales Method</vt:lpstr>
      <vt:lpstr>Revenue Analysis (3): Weekly Sales by Sales Method</vt:lpstr>
      <vt:lpstr>Business Metrics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Increasing Pens and Partners’ Sales &amp; Revenue </dc:title>
  <dc:creator>Alex Dubro</dc:creator>
  <cp:lastModifiedBy>Alex Dubro</cp:lastModifiedBy>
  <cp:revision>8</cp:revision>
  <dcterms:created xsi:type="dcterms:W3CDTF">2023-01-09T19:37:35Z</dcterms:created>
  <dcterms:modified xsi:type="dcterms:W3CDTF">2023-01-13T15:43:36Z</dcterms:modified>
</cp:coreProperties>
</file>