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3868" autoAdjust="0"/>
  </p:normalViewPr>
  <p:slideViewPr>
    <p:cSldViewPr snapToGrid="0">
      <p:cViewPr varScale="1">
        <p:scale>
          <a:sx n="85" d="100"/>
          <a:sy n="85" d="100"/>
        </p:scale>
        <p:origin x="3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A6FB8-A911-4035-BD8E-19768511D874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9E6E4-188E-4A2C-8E83-2B746537C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3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K</a:t>
            </a:r>
            <a:r>
              <a:rPr lang="zh-TW" altLang="en-US" dirty="0" smtClean="0"/>
              <a:t>值波動較大</a:t>
            </a:r>
            <a:endParaRPr lang="en-US" altLang="zh-TW" dirty="0" smtClean="0"/>
          </a:p>
          <a:p>
            <a:r>
              <a:rPr lang="en-US" altLang="zh-TW" dirty="0" smtClean="0"/>
              <a:t>K</a:t>
            </a:r>
            <a:r>
              <a:rPr lang="zh-TW" altLang="en-US" dirty="0" smtClean="0"/>
              <a:t>值和</a:t>
            </a:r>
            <a:r>
              <a:rPr lang="en-US" altLang="zh-TW" dirty="0" smtClean="0"/>
              <a:t>D</a:t>
            </a:r>
            <a:r>
              <a:rPr lang="zh-TW" altLang="en-US" dirty="0" smtClean="0"/>
              <a:t>值交錯可以產生比較明確的買進或賣出的訊號</a:t>
            </a:r>
            <a:endParaRPr lang="en-US" altLang="zh-TW" dirty="0" smtClean="0"/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KD&gt;80=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高檔超買，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KD&lt;20=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低檔超賣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當我們在區分行情趨勢時，原則上我們會以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指標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&gt;80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高檔超買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KD&lt;20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以下為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低檔超賣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，一旦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值到達了上述的超買區或超跌區，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行情則有很高的機會反轉</a:t>
            </a:r>
          </a:p>
          <a:p>
            <a:endParaRPr lang="en-US" dirty="0" smtClean="0"/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你一定要懂的秘密武器 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KD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鈍化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鈍化，就是指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值在高檔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(K&gt;80)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或低檔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(K&lt;20)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連續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天，更明確的定義如下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高檔鈍化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:KD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</a:t>
            </a:r>
            <a:r>
              <a:rPr lang="zh-TW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連續</a:t>
            </a:r>
            <a:r>
              <a:rPr lang="en-US" altLang="zh-TW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TW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叫做「高檔鈍化」</a:t>
            </a: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低檔鈍化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:KD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以下</a:t>
            </a:r>
            <a:r>
              <a:rPr lang="zh-TW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連續</a:t>
            </a:r>
            <a:r>
              <a:rPr lang="en-US" altLang="zh-TW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TW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叫做「低檔鈍化」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重點是在鈍化區出現的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金叉和死叉的訊號，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我們通常會規避掉這些訊號，不做任何動作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因為當一檔股票高檔鈍化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&gt;80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天以上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，表示非常的強勢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通常會再漲的機會就會變得非常高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9E6E4-188E-4A2C-8E83-2B746537CA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48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982-6353-4D92-838A-21B2C1B3E1ED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8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982-6353-4D92-838A-21B2C1B3E1ED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7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982-6353-4D92-838A-21B2C1B3E1ED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5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982-6353-4D92-838A-21B2C1B3E1ED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2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982-6353-4D92-838A-21B2C1B3E1ED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982-6353-4D92-838A-21B2C1B3E1ED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982-6353-4D92-838A-21B2C1B3E1ED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4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982-6353-4D92-838A-21B2C1B3E1ED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982-6353-4D92-838A-21B2C1B3E1ED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2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982-6353-4D92-838A-21B2C1B3E1ED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982-6353-4D92-838A-21B2C1B3E1ED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E3982-6353-4D92-838A-21B2C1B3E1ED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0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PAPER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5112327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zh-TW" dirty="0" smtClean="0"/>
              <a:t>Introduction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TW" dirty="0" smtClean="0"/>
              <a:t>Methodology</a:t>
            </a:r>
          </a:p>
          <a:p>
            <a:pPr marL="1028700" lvl="1" indent="-571500">
              <a:buFont typeface="+mj-lt"/>
              <a:buAutoNum type="alphaLcPeriod"/>
            </a:pPr>
            <a:r>
              <a:rPr lang="en-US" altLang="zh-TW" dirty="0" smtClean="0"/>
              <a:t>Feature Selection</a:t>
            </a:r>
          </a:p>
          <a:p>
            <a:pPr marL="1028700" lvl="1" indent="-571500">
              <a:buFont typeface="+mj-lt"/>
              <a:buAutoNum type="alphaLcPeriod"/>
            </a:pPr>
            <a:r>
              <a:rPr lang="en-US" altLang="zh-TW" dirty="0" smtClean="0"/>
              <a:t>Structure Learning</a:t>
            </a:r>
          </a:p>
          <a:p>
            <a:pPr marL="1028700" lvl="1" indent="-571500">
              <a:buFont typeface="+mj-lt"/>
              <a:buAutoNum type="alphaLcPeriod"/>
            </a:pPr>
            <a:r>
              <a:rPr lang="en-US" altLang="zh-TW" dirty="0" smtClean="0"/>
              <a:t>Model</a:t>
            </a:r>
          </a:p>
          <a:p>
            <a:pPr marL="1028700" lvl="1" indent="-571500">
              <a:buFont typeface="+mj-lt"/>
              <a:buAutoNum type="alphaLcPeriod"/>
            </a:pPr>
            <a:r>
              <a:rPr lang="en-US" altLang="zh-TW" dirty="0" smtClean="0"/>
              <a:t>Machine Learning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TW" dirty="0" smtClean="0"/>
              <a:t>Methodology for Financial Application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TW" dirty="0" smtClean="0"/>
              <a:t>Experimentation</a:t>
            </a:r>
          </a:p>
          <a:p>
            <a:pPr marL="1028700" lvl="1" indent="-571500">
              <a:buFont typeface="+mj-lt"/>
              <a:buAutoNum type="alphaLcPeriod"/>
            </a:pPr>
            <a:r>
              <a:rPr lang="en-US" altLang="zh-TW" dirty="0" smtClean="0"/>
              <a:t>Experiment 1</a:t>
            </a:r>
          </a:p>
          <a:p>
            <a:pPr marL="1028700" lvl="1" indent="-571500">
              <a:buFont typeface="+mj-lt"/>
              <a:buAutoNum type="alphaLcPeriod"/>
            </a:pPr>
            <a:r>
              <a:rPr lang="en-US" altLang="zh-TW" dirty="0" smtClean="0"/>
              <a:t>Experiment 2</a:t>
            </a:r>
          </a:p>
          <a:p>
            <a:pPr marL="1028700" lvl="1" indent="-571500">
              <a:buFont typeface="+mj-lt"/>
              <a:buAutoNum type="alphaLcPeriod"/>
            </a:pPr>
            <a:r>
              <a:rPr lang="en-US" altLang="zh-TW" dirty="0" smtClean="0"/>
              <a:t>Experiment 3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TW" dirty="0" smtClean="0"/>
              <a:t>Discussion and 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87233" y="1976454"/>
            <a:ext cx="4934927" cy="327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/>
              <a:t>Ant Colony Optimization</a:t>
            </a:r>
          </a:p>
          <a:p>
            <a:endParaRPr lang="en-US" sz="4400" dirty="0"/>
          </a:p>
        </p:txBody>
      </p:sp>
      <p:sp>
        <p:nvSpPr>
          <p:cNvPr id="4" name="矩形 3"/>
          <p:cNvSpPr/>
          <p:nvPr/>
        </p:nvSpPr>
        <p:spPr>
          <a:xfrm>
            <a:off x="3793637" y="3134853"/>
            <a:ext cx="49221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Bee Colony Optimization</a:t>
            </a:r>
            <a:endParaRPr lang="en-US" sz="36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3430718" y="4344998"/>
            <a:ext cx="56479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Particle Swarm Optimization</a:t>
            </a:r>
            <a:endParaRPr lang="en-US" sz="3600" b="1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5971829" y="2622114"/>
            <a:ext cx="56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V.S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971829" y="3832258"/>
            <a:ext cx="56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V.S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9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圓角矩形 30"/>
          <p:cNvSpPr/>
          <p:nvPr/>
        </p:nvSpPr>
        <p:spPr>
          <a:xfrm>
            <a:off x="7429788" y="4182782"/>
            <a:ext cx="4165600" cy="21298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圓角矩形 25"/>
          <p:cNvSpPr/>
          <p:nvPr/>
        </p:nvSpPr>
        <p:spPr>
          <a:xfrm>
            <a:off x="7429788" y="1893606"/>
            <a:ext cx="4165600" cy="21298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Methodology for Financial Application</a:t>
            </a: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903316" y="1690688"/>
            <a:ext cx="68275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KD</a:t>
            </a:r>
            <a:r>
              <a:rPr lang="zh-TW" altLang="en-US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指標</a:t>
            </a:r>
            <a:endParaRPr lang="en-US" altLang="zh-TW" sz="2400" b="1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sz="16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一般</a:t>
            </a:r>
            <a:r>
              <a:rPr lang="en-US" altLang="zh-TW" sz="16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KD</a:t>
            </a:r>
            <a:r>
              <a:rPr lang="zh-TW" altLang="en-US" sz="16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指標的參數設定為</a:t>
            </a:r>
            <a:r>
              <a:rPr lang="en-US" altLang="zh-TW" sz="16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zh-TW" altLang="en-US" sz="16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日，計算</a:t>
            </a:r>
            <a:r>
              <a:rPr lang="en-US" altLang="zh-TW" sz="16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zh-TW" altLang="en-US" sz="16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TW" sz="16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zh-TW" altLang="en-US" sz="16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時，所取的平滑值就用</a:t>
            </a:r>
            <a:r>
              <a:rPr lang="en-US" altLang="zh-TW" sz="16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</a:p>
          <a:p>
            <a:r>
              <a:rPr lang="zh-TW" altLang="en-US" sz="16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因此指標的參數上可以看到</a:t>
            </a:r>
            <a:r>
              <a:rPr lang="en-US" altLang="zh-TW" sz="16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(9,3,3)</a:t>
            </a:r>
            <a:r>
              <a:rPr lang="zh-TW" altLang="en-US" sz="16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這樣的參數</a:t>
            </a:r>
          </a:p>
          <a:p>
            <a:r>
              <a:rPr lang="zh-TW" altLang="en-US" sz="16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在算</a:t>
            </a:r>
            <a:r>
              <a:rPr lang="en-US" altLang="zh-TW" sz="16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KD</a:t>
            </a:r>
            <a:r>
              <a:rPr lang="zh-TW" altLang="en-US" sz="16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之前，我們必須先計算未成熟隨機值</a:t>
            </a:r>
            <a:r>
              <a:rPr lang="en-US" altLang="zh-TW" sz="16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(RSV)</a:t>
            </a:r>
            <a:endParaRPr lang="en-US" altLang="zh-TW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275644" y="3421251"/>
                <a:ext cx="5000087" cy="682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TW" i="1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dirty="0" smtClean="0"/>
                            <m:t>今日收盤價</m:t>
                          </m:r>
                          <m:r>
                            <m:rPr>
                              <m:nor/>
                            </m:rPr>
                            <a:rPr lang="en-US" altLang="zh-TW" dirty="0" smtClean="0"/>
                            <m:t>-</m:t>
                          </m:r>
                          <m:r>
                            <m:rPr>
                              <m:nor/>
                            </m:rPr>
                            <a:rPr lang="zh-TW" altLang="en-US" dirty="0" smtClean="0"/>
                            <m:t>最近</m:t>
                          </m:r>
                          <m:r>
                            <m:rPr>
                              <m:nor/>
                            </m:rPr>
                            <a:rPr lang="en-US" altLang="zh-TW" dirty="0" smtClean="0"/>
                            <m:t>9</m:t>
                          </m:r>
                          <m:r>
                            <m:rPr>
                              <m:nor/>
                            </m:rPr>
                            <a:rPr lang="zh-TW" altLang="en-US" dirty="0" smtClean="0"/>
                            <m:t>天的最低價</m:t>
                          </m:r>
                        </m:num>
                        <m:den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zh-TW" altLang="en-US" dirty="0" smtClean="0"/>
                            <m:t>最近</m:t>
                          </m:r>
                          <m:r>
                            <m:rPr>
                              <m:nor/>
                            </m:rPr>
                            <a:rPr lang="en-US" altLang="zh-TW" dirty="0" smtClean="0"/>
                            <m:t>9</m:t>
                          </m:r>
                          <m:r>
                            <m:rPr>
                              <m:nor/>
                            </m:rPr>
                            <a:rPr lang="zh-TW" altLang="en-US" dirty="0" smtClean="0"/>
                            <m:t>天最高價</m:t>
                          </m:r>
                          <m:r>
                            <m:rPr>
                              <m:nor/>
                            </m:rPr>
                            <a:rPr lang="en-US" altLang="zh-TW" dirty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zh-TW" altLang="en-US" dirty="0" smtClean="0"/>
                            <m:t>最近</m:t>
                          </m:r>
                          <m:r>
                            <m:rPr>
                              <m:nor/>
                            </m:rPr>
                            <a:rPr lang="en-US" altLang="zh-TW" dirty="0" smtClean="0"/>
                            <m:t>9</m:t>
                          </m:r>
                          <m:r>
                            <m:rPr>
                              <m:nor/>
                            </m:rPr>
                            <a:rPr lang="zh-TW" altLang="en-US" dirty="0" smtClean="0"/>
                            <m:t>天的最低價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*100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644" y="3421251"/>
                <a:ext cx="5000087" cy="682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028007" y="4360109"/>
                <a:ext cx="5067993" cy="1244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當日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前日</m:t>
                      </m:r>
                      <m:r>
                        <m:rPr>
                          <m:sty m:val="p"/>
                        </m:rPr>
                        <a:rPr lang="en-US" altLang="zh-TW" i="1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值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*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當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日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TW" i="1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*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當日</m:t>
                      </m:r>
                      <m:r>
                        <m:rPr>
                          <m:sty m:val="p"/>
                        </m:rPr>
                        <a:rPr lang="en-US" altLang="zh-TW" b="0" i="1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前日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值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當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日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值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07" y="4360109"/>
                <a:ext cx="5067993" cy="1244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弧形接點 7"/>
          <p:cNvCxnSpPr/>
          <p:nvPr/>
        </p:nvCxnSpPr>
        <p:spPr>
          <a:xfrm flipV="1">
            <a:off x="7956420" y="2647929"/>
            <a:ext cx="2619023" cy="908721"/>
          </a:xfrm>
          <a:prstGeom prst="curved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弧形接點 9"/>
          <p:cNvCxnSpPr/>
          <p:nvPr/>
        </p:nvCxnSpPr>
        <p:spPr>
          <a:xfrm>
            <a:off x="7956420" y="2699849"/>
            <a:ext cx="2619023" cy="517356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10744777" y="2463262"/>
                <a:ext cx="383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777" y="2463262"/>
                <a:ext cx="383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10744777" y="3032539"/>
                <a:ext cx="383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777" y="3032539"/>
                <a:ext cx="383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弧形接點 12"/>
          <p:cNvCxnSpPr/>
          <p:nvPr/>
        </p:nvCxnSpPr>
        <p:spPr>
          <a:xfrm flipV="1">
            <a:off x="8176363" y="5193002"/>
            <a:ext cx="2537755" cy="63794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弧形接點 15"/>
          <p:cNvCxnSpPr/>
          <p:nvPr/>
        </p:nvCxnSpPr>
        <p:spPr>
          <a:xfrm>
            <a:off x="8249740" y="5232637"/>
            <a:ext cx="2464378" cy="29310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10787495" y="4968995"/>
                <a:ext cx="383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495" y="4968995"/>
                <a:ext cx="383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10787495" y="5327309"/>
                <a:ext cx="383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495" y="5327309"/>
                <a:ext cx="3834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8958590" y="21003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黃金交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叉</a:t>
            </a:r>
            <a:endParaRPr 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958590" y="45184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死亡交叉</a:t>
            </a:r>
            <a:endParaRPr 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990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0505" y="28007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END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451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273</Words>
  <Application>Microsoft Office PowerPoint</Application>
  <PresentationFormat>寬螢幕</PresentationFormat>
  <Paragraphs>54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Calibri Light</vt:lpstr>
      <vt:lpstr>Cambria Math</vt:lpstr>
      <vt:lpstr>Office 佈景主題</vt:lpstr>
      <vt:lpstr>PAPER OUTLINE</vt:lpstr>
      <vt:lpstr>OUTLINE</vt:lpstr>
      <vt:lpstr>Machine Learning</vt:lpstr>
      <vt:lpstr>Methodology for Financial Application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OUTLINE</dc:title>
  <dc:creator>Roderick Lin</dc:creator>
  <cp:lastModifiedBy>Roderick Lin</cp:lastModifiedBy>
  <cp:revision>6</cp:revision>
  <dcterms:created xsi:type="dcterms:W3CDTF">2017-11-24T10:35:12Z</dcterms:created>
  <dcterms:modified xsi:type="dcterms:W3CDTF">2017-11-24T11:40:05Z</dcterms:modified>
</cp:coreProperties>
</file>