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8"/>
  </p:notesMasterIdLst>
  <p:sldIdLst>
    <p:sldId id="256" r:id="rId2"/>
    <p:sldId id="309" r:id="rId3"/>
    <p:sldId id="347" r:id="rId4"/>
    <p:sldId id="348" r:id="rId5"/>
    <p:sldId id="349" r:id="rId6"/>
    <p:sldId id="264" r:id="rId7"/>
    <p:sldId id="259" r:id="rId8"/>
    <p:sldId id="308" r:id="rId9"/>
    <p:sldId id="266" r:id="rId10"/>
    <p:sldId id="267" r:id="rId11"/>
    <p:sldId id="260" r:id="rId12"/>
    <p:sldId id="310" r:id="rId13"/>
    <p:sldId id="311" r:id="rId14"/>
    <p:sldId id="261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2" r:id="rId28"/>
    <p:sldId id="280" r:id="rId29"/>
    <p:sldId id="281" r:id="rId30"/>
    <p:sldId id="315" r:id="rId31"/>
    <p:sldId id="307" r:id="rId32"/>
    <p:sldId id="320" r:id="rId33"/>
    <p:sldId id="288" r:id="rId34"/>
    <p:sldId id="306" r:id="rId35"/>
    <p:sldId id="290" r:id="rId36"/>
    <p:sldId id="286" r:id="rId37"/>
    <p:sldId id="323" r:id="rId38"/>
    <p:sldId id="291" r:id="rId39"/>
    <p:sldId id="331" r:id="rId40"/>
    <p:sldId id="316" r:id="rId41"/>
    <p:sldId id="326" r:id="rId42"/>
    <p:sldId id="333" r:id="rId43"/>
    <p:sldId id="318" r:id="rId44"/>
    <p:sldId id="321" r:id="rId45"/>
    <p:sldId id="338" r:id="rId46"/>
    <p:sldId id="328" r:id="rId47"/>
    <p:sldId id="283" r:id="rId48"/>
    <p:sldId id="304" r:id="rId49"/>
    <p:sldId id="293" r:id="rId50"/>
    <p:sldId id="317" r:id="rId51"/>
    <p:sldId id="302" r:id="rId52"/>
    <p:sldId id="314" r:id="rId53"/>
    <p:sldId id="303" r:id="rId54"/>
    <p:sldId id="294" r:id="rId55"/>
    <p:sldId id="295" r:id="rId56"/>
    <p:sldId id="343" r:id="rId57"/>
    <p:sldId id="342" r:id="rId58"/>
    <p:sldId id="336" r:id="rId59"/>
    <p:sldId id="298" r:id="rId60"/>
    <p:sldId id="300" r:id="rId61"/>
    <p:sldId id="344" r:id="rId62"/>
    <p:sldId id="345" r:id="rId63"/>
    <p:sldId id="346" r:id="rId64"/>
    <p:sldId id="350" r:id="rId65"/>
    <p:sldId id="299" r:id="rId66"/>
    <p:sldId id="351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4281E8-C884-4165-A401-60B8C17132D7}">
          <p14:sldIdLst>
            <p14:sldId id="256"/>
            <p14:sldId id="309"/>
            <p14:sldId id="347"/>
            <p14:sldId id="348"/>
            <p14:sldId id="349"/>
            <p14:sldId id="264"/>
            <p14:sldId id="259"/>
            <p14:sldId id="308"/>
            <p14:sldId id="266"/>
            <p14:sldId id="267"/>
            <p14:sldId id="260"/>
            <p14:sldId id="310"/>
            <p14:sldId id="311"/>
            <p14:sldId id="261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0"/>
            <p14:sldId id="281"/>
            <p14:sldId id="315"/>
            <p14:sldId id="307"/>
            <p14:sldId id="320"/>
            <p14:sldId id="288"/>
            <p14:sldId id="306"/>
            <p14:sldId id="290"/>
            <p14:sldId id="286"/>
            <p14:sldId id="323"/>
            <p14:sldId id="291"/>
            <p14:sldId id="331"/>
            <p14:sldId id="316"/>
            <p14:sldId id="326"/>
            <p14:sldId id="333"/>
            <p14:sldId id="318"/>
            <p14:sldId id="321"/>
            <p14:sldId id="338"/>
            <p14:sldId id="328"/>
            <p14:sldId id="283"/>
            <p14:sldId id="304"/>
            <p14:sldId id="293"/>
            <p14:sldId id="317"/>
            <p14:sldId id="302"/>
            <p14:sldId id="314"/>
            <p14:sldId id="303"/>
            <p14:sldId id="294"/>
            <p14:sldId id="295"/>
            <p14:sldId id="343"/>
            <p14:sldId id="342"/>
            <p14:sldId id="336"/>
            <p14:sldId id="298"/>
            <p14:sldId id="300"/>
            <p14:sldId id="344"/>
            <p14:sldId id="345"/>
            <p14:sldId id="346"/>
            <p14:sldId id="350"/>
            <p14:sldId id="299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8778" autoAdjust="0"/>
  </p:normalViewPr>
  <p:slideViewPr>
    <p:cSldViewPr snapToGrid="0">
      <p:cViewPr varScale="1">
        <p:scale>
          <a:sx n="62" d="100"/>
          <a:sy n="62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AD58-C3B9-4CC2-8B69-4089AA7A751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337-32E6-4F08-902E-AB51A708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Premise parameters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4(INPUT)*3(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剛好都分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r>
              <a:rPr lang="en-US" dirty="0" smtClean="0"/>
              <a:t>)</a:t>
            </a:r>
            <a:r>
              <a:rPr lang="zh-TW" altLang="en-US" dirty="0" smtClean="0"/>
              <a:t>*</a:t>
            </a:r>
            <a:r>
              <a:rPr lang="en-US" altLang="zh-TW" dirty="0" smtClean="0"/>
              <a:t>4(Center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lambda2)=48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Consequence</a:t>
            </a:r>
            <a:r>
              <a:rPr lang="en-US" baseline="0" dirty="0" smtClean="0"/>
              <a:t> parameters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(1+4)=25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=0.9972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=0.9999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h1</a:t>
            </a:r>
            <a:r>
              <a:rPr lang="zh-TW" altLang="en-US" dirty="0" smtClean="0"/>
              <a:t>孿生兄弟</a:t>
            </a:r>
            <a:r>
              <a:rPr lang="en-US" altLang="zh-TW" dirty="0" smtClean="0"/>
              <a:t>(x1)</a:t>
            </a:r>
          </a:p>
          <a:p>
            <a:r>
              <a:rPr lang="en-US" altLang="zh-TW" dirty="0" smtClean="0"/>
              <a:t>h2</a:t>
            </a:r>
            <a:r>
              <a:rPr lang="zh-TW" altLang="en-US" dirty="0" smtClean="0"/>
              <a:t>攣生兄弟</a:t>
            </a:r>
            <a:r>
              <a:rPr lang="en-US" altLang="zh-TW" dirty="0" smtClean="0"/>
              <a:t>(x2)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1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𝒚_𝒊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) ̅</a:t>
                </a:r>
                <a:r>
                  <a:rPr lang="en-US" altLang="zh-TW" dirty="0" smtClean="0"/>
                  <a:t>:mean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zh-TW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2675-337F-4B6A-BF02-F193E8AA37C9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70-2DDA-444D-8EBD-A0F4E2B46C81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AC20-827B-4E80-BF08-61B2BDC709EB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42E-20EA-4BC2-9688-6C73F2A07ED2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997EA-7FBC-456C-9720-3F80E2784C9A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47E4-F494-4D6C-AAC5-A8608DA08D36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90F5-9ADD-493B-B9B1-616F4A017F02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4B2-B3CA-4423-9331-A6AD1E26A13C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98DE-D920-4BB3-B752-07863AED2C33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539-58A4-4310-AFE1-6B9402E9F788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948-18B9-475E-BD7F-3BD6248535DA}" type="datetime1">
              <a:rPr lang="en-US" altLang="zh-TW" smtClean="0"/>
              <a:t>7/25/2018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B39C20-7735-46D3-ABC4-04E26F4B2A5E}" type="datetime1">
              <a:rPr lang="en-US" altLang="zh-TW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01.png"/><Relationship Id="rId21" Type="http://schemas.openxmlformats.org/officeDocument/2006/relationships/image" Target="../media/image10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00.png"/><Relationship Id="rId16" Type="http://schemas.openxmlformats.org/officeDocument/2006/relationships/image" Target="../media/image145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07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0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95.png"/><Relationship Id="rId12" Type="http://schemas.openxmlformats.org/officeDocument/2006/relationships/image" Target="../media/image10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10" Type="http://schemas.openxmlformats.org/officeDocument/2006/relationships/image" Target="../media/image1060.png"/><Relationship Id="rId4" Type="http://schemas.openxmlformats.org/officeDocument/2006/relationships/image" Target="../media/image3.png"/><Relationship Id="rId9" Type="http://schemas.openxmlformats.org/officeDocument/2006/relationships/image" Target="../media/image10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3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1.png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3.png"/><Relationship Id="rId10" Type="http://schemas.openxmlformats.org/officeDocument/2006/relationships/image" Target="../media/image124.png"/><Relationship Id="rId4" Type="http://schemas.openxmlformats.org/officeDocument/2006/relationships/image" Target="../media/image1140.png"/><Relationship Id="rId9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image" Target="../media/image3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0.png"/><Relationship Id="rId22" Type="http://schemas.openxmlformats.org/officeDocument/2006/relationships/image" Target="../media/image200.png"/><Relationship Id="rId27" Type="http://schemas.openxmlformats.org/officeDocument/2006/relationships/image" Target="../media/image2500.png"/><Relationship Id="rId30" Type="http://schemas.openxmlformats.org/officeDocument/2006/relationships/image" Target="../media/image2800.png"/><Relationship Id="rId35" Type="http://schemas.openxmlformats.org/officeDocument/2006/relationships/image" Target="../media/image331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8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0.png"/><Relationship Id="rId4" Type="http://schemas.openxmlformats.org/officeDocument/2006/relationships/image" Target="../media/image1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400.png"/><Relationship Id="rId18" Type="http://schemas.openxmlformats.org/officeDocument/2006/relationships/image" Target="../media/image165.png"/><Relationship Id="rId3" Type="http://schemas.openxmlformats.org/officeDocument/2006/relationships/image" Target="../media/image1670.png"/><Relationship Id="rId21" Type="http://schemas.openxmlformats.org/officeDocument/2006/relationships/image" Target="../media/image185.png"/><Relationship Id="rId7" Type="http://schemas.openxmlformats.org/officeDocument/2006/relationships/image" Target="../media/image1600.png"/><Relationship Id="rId12" Type="http://schemas.openxmlformats.org/officeDocument/2006/relationships/image" Target="../media/image126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0.png"/><Relationship Id="rId11" Type="http://schemas.openxmlformats.org/officeDocument/2006/relationships/image" Target="../media/image163.png"/><Relationship Id="rId5" Type="http://schemas.openxmlformats.org/officeDocument/2006/relationships/image" Target="../media/image169.png"/><Relationship Id="rId15" Type="http://schemas.openxmlformats.org/officeDocument/2006/relationships/image" Target="../media/image161.png"/><Relationship Id="rId23" Type="http://schemas.openxmlformats.org/officeDocument/2006/relationships/image" Target="../media/image176.png"/><Relationship Id="rId10" Type="http://schemas.openxmlformats.org/officeDocument/2006/relationships/image" Target="../media/image125.png"/><Relationship Id="rId19" Type="http://schemas.openxmlformats.org/officeDocument/2006/relationships/image" Target="../media/image167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59.png"/><Relationship Id="rId22" Type="http://schemas.openxmlformats.org/officeDocument/2006/relationships/image" Target="../media/image17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0.png"/><Relationship Id="rId3" Type="http://schemas.openxmlformats.org/officeDocument/2006/relationships/image" Target="../media/image1260.png"/><Relationship Id="rId7" Type="http://schemas.openxmlformats.org/officeDocument/2006/relationships/image" Target="../media/image12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571.png"/><Relationship Id="rId5" Type="http://schemas.openxmlformats.org/officeDocument/2006/relationships/image" Target="../media/image188.png"/><Relationship Id="rId15" Type="http://schemas.openxmlformats.org/officeDocument/2006/relationships/image" Target="../media/image3.png"/><Relationship Id="rId10" Type="http://schemas.openxmlformats.org/officeDocument/2006/relationships/image" Target="../media/image1561.png"/><Relationship Id="rId4" Type="http://schemas.openxmlformats.org/officeDocument/2006/relationships/image" Target="../media/image187.png"/><Relationship Id="rId9" Type="http://schemas.openxmlformats.org/officeDocument/2006/relationships/image" Target="../media/image171.png"/><Relationship Id="rId14" Type="http://schemas.openxmlformats.org/officeDocument/2006/relationships/image" Target="../media/image12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500.png"/><Relationship Id="rId7" Type="http://schemas.openxmlformats.org/officeDocument/2006/relationships/image" Target="../media/image156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0.png"/><Relationship Id="rId11" Type="http://schemas.openxmlformats.org/officeDocument/2006/relationships/image" Target="../media/image1402.png"/><Relationship Id="rId5" Type="http://schemas.openxmlformats.org/officeDocument/2006/relationships/image" Target="../media/image1540.png"/><Relationship Id="rId10" Type="http://schemas.openxmlformats.org/officeDocument/2006/relationships/image" Target="../media/image1910.png"/><Relationship Id="rId4" Type="http://schemas.openxmlformats.org/officeDocument/2006/relationships/image" Target="../media/image1890.png"/><Relationship Id="rId9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1780.png"/><Relationship Id="rId12" Type="http://schemas.openxmlformats.org/officeDocument/2006/relationships/image" Target="../media/image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1840.png"/><Relationship Id="rId5" Type="http://schemas.openxmlformats.org/officeDocument/2006/relationships/image" Target="../media/image1710.png"/><Relationship Id="rId10" Type="http://schemas.openxmlformats.org/officeDocument/2006/relationships/image" Target="../media/image1880.png"/><Relationship Id="rId4" Type="http://schemas.openxmlformats.org/officeDocument/2006/relationships/image" Target="../media/image1690.png"/><Relationship Id="rId9" Type="http://schemas.openxmlformats.org/officeDocument/2006/relationships/image" Target="../media/image18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711.png"/><Relationship Id="rId7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250.png"/><Relationship Id="rId5" Type="http://schemas.openxmlformats.org/officeDocument/2006/relationships/image" Target="../media/image1120.png"/><Relationship Id="rId10" Type="http://schemas.openxmlformats.org/officeDocument/2006/relationships/image" Target="../media/image183.png"/><Relationship Id="rId4" Type="http://schemas.openxmlformats.org/officeDocument/2006/relationships/image" Target="../media/image3.png"/><Relationship Id="rId9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0.png"/><Relationship Id="rId5" Type="http://schemas.openxmlformats.org/officeDocument/2006/relationships/image" Target="../media/image184.png"/><Relationship Id="rId4" Type="http://schemas.openxmlformats.org/officeDocument/2006/relationships/image" Target="../media/image17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cap="none" dirty="0" smtClean="0"/>
              <a:t>Influence Information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𝟐𝟎𝟎𝟐</m:t>
                        </m:r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011671" y="173974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9048" y="3467227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Influence Information </a:t>
            </a:r>
            <a:r>
              <a:rPr lang="en-US" cap="none" dirty="0" smtClean="0"/>
              <a:t>Matrix</a:t>
            </a:r>
            <a:r>
              <a:rPr lang="zh-TW" altLang="en-US" cap="none" dirty="0" smtClean="0"/>
              <a:t> </a:t>
            </a:r>
            <a:r>
              <a:rPr lang="en-US" cap="none" dirty="0" smtClean="0"/>
              <a:t>(year 2001)</a:t>
            </a:r>
            <a:endParaRPr 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6" y="1760584"/>
            <a:ext cx="10701192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Step1:</a:t>
                </a:r>
                <a:r>
                  <a:rPr lang="zh-TW" altLang="en-US" dirty="0" smtClean="0"/>
                  <a:t>算出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，將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大於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的加入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Step2:</a:t>
                </a:r>
                <a:r>
                  <a:rPr lang="zh-TW" altLang="en-US" dirty="0"/>
                  <a:t>將所有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:r>
                  <a:rPr lang="zh-TW" altLang="en-US" dirty="0" smtClean="0"/>
                  <a:t>計算</a:t>
                </a:r>
                <a:r>
                  <a:rPr lang="zh-TW" altLang="en-US" dirty="0"/>
                  <a:t>特徵出現在所有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Step3:</a:t>
                </a:r>
                <a:r>
                  <a:rPr lang="zh-TW" altLang="en-US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，公式如下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當中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為目標</a:t>
                </a:r>
                <a:r>
                  <a:rPr lang="zh-TW" altLang="en-US" dirty="0" smtClean="0"/>
                  <a:t>個數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Step4:</a:t>
                </a:r>
                <a:r>
                  <a:rPr lang="zh-TW" altLang="en-US" dirty="0"/>
                  <a:t>累加每個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裡，特徵的增益量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Step5:</a:t>
                </a:r>
                <a:r>
                  <a:rPr lang="zh-TW" altLang="en-US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/>
                  <a:t>，計算</a:t>
                </a:r>
                <a:r>
                  <a:rPr lang="zh-TW" altLang="en-US" dirty="0" smtClean="0"/>
                  <a:t>出特徵的</a:t>
                </a:r>
                <a:r>
                  <a:rPr lang="zh-TW" altLang="en-US" dirty="0"/>
                  <a:t>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Step6:</a:t>
                </a:r>
                <a:r>
                  <a:rPr lang="zh-TW" altLang="en-US" dirty="0"/>
                  <a:t>如果特徵計算出的有效貢獻量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大於平均有效貢獻量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則</a:t>
                </a:r>
                <a:r>
                  <a:rPr lang="zh-TW" altLang="en-US" dirty="0" smtClean="0"/>
                  <a:t>該特徵則有資格當</a:t>
                </a:r>
                <a:r>
                  <a:rPr lang="zh-TW" altLang="en-US" dirty="0"/>
                  <a:t>訓練</a:t>
                </a:r>
                <a:r>
                  <a:rPr lang="zh-TW" altLang="en-US" dirty="0" smtClean="0"/>
                  <a:t>資料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</a:t>
                </a:r>
                <a:r>
                  <a:rPr lang="zh-TW" altLang="en-US" dirty="0"/>
                  <a:t>最後</a:t>
                </a:r>
                <a:r>
                  <a:rPr lang="zh-TW" altLang="en-US" dirty="0" smtClean="0"/>
                  <a:t>將有資格的特徵依有效貢獻量進行排序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Step7:</a:t>
                </a:r>
                <a:r>
                  <a:rPr lang="zh-TW" altLang="en-US" dirty="0" smtClean="0"/>
                  <a:t>設定上下界決定要選入那些特徵當訓練資料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  <a:blipFill>
                <a:blip r:embed="rId3"/>
                <a:stretch>
                  <a:fillRect l="-58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00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Step1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zh-TW" altLang="en-US" sz="4000" b="1" dirty="0" smtClean="0"/>
              <a:t>算</a:t>
            </a:r>
            <a:r>
              <a:rPr lang="zh-TW" altLang="en-US" sz="4000" b="1" dirty="0"/>
              <a:t>出</a:t>
            </a:r>
            <a:r>
              <a:rPr lang="en-US" altLang="zh-TW" sz="4000" b="1" dirty="0"/>
              <a:t>selection gain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Multi-Target Feature </a:t>
            </a:r>
            <a:r>
              <a:rPr lang="en-US" altLang="zh-TW" cap="none" dirty="0"/>
              <a:t>S</a:t>
            </a:r>
            <a:r>
              <a:rPr lang="en-US" altLang="zh-TW" cap="none" dirty="0" smtClean="0"/>
              <a:t>election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 smtClean="0"/>
                  <a:t>個目標的影</a:t>
                </a:r>
                <a:r>
                  <a:rPr lang="zh-TW" altLang="en-US" dirty="0"/>
                  <a:t>響</a:t>
                </a:r>
                <a:r>
                  <a:rPr lang="zh-TW" altLang="en-US" dirty="0" smtClean="0"/>
                  <a:t>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  <a:blipFill>
                <a:blip r:embed="rId2"/>
                <a:stretch>
                  <a:fillRect b="-19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3125" r="-25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2193463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2193462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2193461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  <a:blipFill>
                <a:blip r:embed="rId6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  <a:blipFill>
                <a:blip r:embed="rId7"/>
                <a:stretch>
                  <a:fillRect t="-3125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下箭號 23"/>
          <p:cNvSpPr/>
          <p:nvPr/>
        </p:nvSpPr>
        <p:spPr>
          <a:xfrm>
            <a:off x="7791064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24"/>
          <p:cNvSpPr/>
          <p:nvPr/>
        </p:nvSpPr>
        <p:spPr>
          <a:xfrm>
            <a:off x="7791063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下箭號 25"/>
          <p:cNvSpPr/>
          <p:nvPr/>
        </p:nvSpPr>
        <p:spPr>
          <a:xfrm>
            <a:off x="7791062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  <a:blipFill>
                <a:blip r:embed="rId11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Step2:</a:t>
                </a:r>
              </a:p>
              <a:p>
                <a:r>
                  <a:rPr lang="zh-TW" altLang="en-US" sz="2800" b="1" dirty="0" smtClean="0"/>
                  <a:t>將</a:t>
                </a:r>
                <a:r>
                  <a:rPr lang="zh-TW" altLang="en-US" sz="2800" b="1" dirty="0"/>
                  <a:t>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  <a:blipFill>
                <a:blip r:embed="rId2"/>
                <a:stretch>
                  <a:fillRect l="-1610" t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  <a:blipFill>
                <a:blip r:embed="rId3"/>
                <a:stretch>
                  <a:fillRect l="-1545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4343400" y="3288892"/>
            <a:ext cx="2875548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96663" y="24308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Step3:</a:t>
                </a:r>
              </a:p>
              <a:p>
                <a:r>
                  <a:rPr lang="zh-TW" altLang="en-US" sz="2800" b="1" dirty="0" smtClean="0"/>
                  <a:t>有了</a:t>
                </a:r>
                <a:r>
                  <a:rPr lang="zh-TW" altLang="en-US" sz="2800" b="1" dirty="0"/>
                  <a:t>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  <a:blipFill>
                <a:blip r:embed="rId2"/>
                <a:stretch>
                  <a:fillRect l="-1693" t="-321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765" y="215394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en-US" cap="none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3765" y="1360967"/>
            <a:ext cx="10396882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Data Preprocess </a:t>
            </a:r>
            <a:endParaRPr lang="en-US" altLang="zh-TW" cap="none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2021304" y="3000085"/>
            <a:ext cx="3707293" cy="260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中，出現在每個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的累積次數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blipFill>
                <a:blip r:embed="rId5"/>
                <a:stretch>
                  <a:fillRect l="-1391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7455567" y="3010110"/>
            <a:ext cx="2338138" cy="250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60613" y="263075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透過累積次數計算覆蓋率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Step4: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累加</a:t>
                </a:r>
                <a:r>
                  <a:rPr lang="zh-TW" altLang="en-US" sz="2800" b="1" dirty="0"/>
                  <a:t>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右箭號 1"/>
          <p:cNvSpPr/>
          <p:nvPr/>
        </p:nvSpPr>
        <p:spPr>
          <a:xfrm>
            <a:off x="1624263" y="3335966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中，每個特徵的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累加</a:t>
                </a:r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11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6577263" y="333018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把每個特徵累加的值給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blipFill>
                <a:blip r:embed="rId9"/>
                <a:stretch>
                  <a:fillRect l="-2273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Step5: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</a:t>
                </a:r>
                <a:r>
                  <a:rPr lang="zh-TW" altLang="en-US" sz="2800" b="1" dirty="0" smtClean="0"/>
                  <a:t>出特</a:t>
                </a:r>
                <a:r>
                  <a:rPr lang="zh-TW" altLang="en-US" sz="2800" b="1" dirty="0"/>
                  <a:t>徵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 rotWithShape="0">
                <a:blip r:embed="rId2"/>
                <a:stretch>
                  <a:fillRect l="-1334" t="-3536" r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2225378" y="2753288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中每個特徵的覆蓋率，從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blipFill>
                <a:blip r:embed="rId6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225377" y="479950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中每個特徵的貢獻率，從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blipFill>
                <a:blip r:embed="rId7"/>
                <a:stretch>
                  <a:fillRect l="-2387" t="-4717" r="-185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zh-TW" altLang="en-US" b="1" i="1">
                        <a:latin typeface="Cambria Math" panose="02040503050406030204" pitchFamily="18" charset="0"/>
                      </a:rPr>
                      <m:t>相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</a:rPr>
                      <m:t>乘</m:t>
                    </m:r>
                  </m:oMath>
                </a14:m>
                <a:r>
                  <a:rPr lang="zh-TW" altLang="en-US" dirty="0" smtClean="0"/>
                  <a:t>得到有效貢獻率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7174096" y="3718899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 rot="1721080">
            <a:off x="6090701" y="3240130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右箭號 19"/>
          <p:cNvSpPr/>
          <p:nvPr/>
        </p:nvSpPr>
        <p:spPr>
          <a:xfrm rot="19922332">
            <a:off x="6089281" y="4259259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Step6:</a:t>
                </a:r>
              </a:p>
              <a:p>
                <a:r>
                  <a:rPr lang="zh-TW" altLang="en-US" sz="2800" b="1" dirty="0" smtClean="0"/>
                  <a:t>如果</a:t>
                </a:r>
                <a:r>
                  <a:rPr lang="zh-TW" altLang="en-US" sz="2800" b="1" dirty="0"/>
                  <a:t>特徵計算出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</a:t>
                </a:r>
                <a:r>
                  <a:rPr lang="zh-TW" altLang="en-US" sz="2800" b="1" dirty="0" smtClean="0"/>
                  <a:t>平均有效貢獻</a:t>
                </a:r>
                <a:r>
                  <a:rPr lang="zh-TW" altLang="en-US" sz="2800" b="1" dirty="0"/>
                  <a:t>量，即可挑選該特徵來當訓練</a:t>
                </a:r>
                <a:r>
                  <a:rPr lang="zh-TW" altLang="en-US" sz="2800" b="1" dirty="0" smtClean="0"/>
                  <a:t>資料</a:t>
                </a:r>
                <a:endParaRPr lang="en-US" altLang="zh-TW" sz="2800" b="1" dirty="0" smtClean="0"/>
              </a:p>
              <a:p>
                <a:r>
                  <a:rPr lang="zh-TW" altLang="en-US" sz="2800" b="1" dirty="0"/>
                  <a:t>最後將有資格的特徵依有效貢獻量進行排序</a:t>
                </a:r>
                <a:endParaRPr lang="en-US" sz="2800" b="1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  <a:blipFill>
                <a:blip r:embed="rId2"/>
                <a:stretch>
                  <a:fillRect l="-1671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向右箭號 2"/>
          <p:cNvSpPr/>
          <p:nvPr/>
        </p:nvSpPr>
        <p:spPr>
          <a:xfrm>
            <a:off x="2209519" y="3149737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中每個特徵的有效貢獻率，從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blipFill>
                <a:blip r:embed="rId5"/>
                <a:stretch>
                  <a:fillRect l="-19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向右箭號 20"/>
          <p:cNvSpPr/>
          <p:nvPr/>
        </p:nvSpPr>
        <p:spPr>
          <a:xfrm>
            <a:off x="6144603" y="3130501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查看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是否有大於門檻值，有大於則列入有資格區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blipFill>
                <a:blip r:embed="rId6"/>
                <a:stretch>
                  <a:fillRect l="-230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門檻</a:t>
                </a:r>
                <a:r>
                  <a:rPr lang="en-US" altLang="zh-TW" dirty="0" smtClean="0"/>
                  <a:t>(Threshold)=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ba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0.9758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2.5521=2.4904</a:t>
                </a:r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blipFill>
                <a:blip r:embed="rId7"/>
                <a:stretch>
                  <a:fillRect l="-1012" t="-9231" r="-22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168" y="2129720"/>
            <a:ext cx="10058400" cy="19684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Step7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zh-TW" altLang="en-US" sz="3200" b="1" dirty="0" smtClean="0"/>
              <a:t>設定</a:t>
            </a:r>
            <a:r>
              <a:rPr lang="zh-TW" altLang="en-US" sz="3200" b="1" dirty="0"/>
              <a:t>上下界決定要選入那些特徵當訓練資料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2953805" y="3651459"/>
            <a:ext cx="5379308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83121" y="305537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將資格區的特徵貢獻率進行排序</a:t>
            </a:r>
            <a:endParaRPr lang="en-US" altLang="zh-TW" dirty="0" smtClean="0"/>
          </a:p>
          <a:p>
            <a:r>
              <a:rPr lang="zh-TW" altLang="en-US" dirty="0" smtClean="0"/>
              <a:t>透過上下界的篩選，得到要訓練的特徵索引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blipFill>
                <a:blip r:embed="rId2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3357460" y="2196802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:4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3467"/>
          <a:stretch/>
        </p:blipFill>
        <p:spPr>
          <a:xfrm>
            <a:off x="10094494" y="4758786"/>
            <a:ext cx="1382071" cy="11727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698" y="4758786"/>
            <a:ext cx="1383282" cy="1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117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36776" y="1744871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2994" y="174487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20912" y="174486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10" name="向右箭號 9"/>
          <p:cNvSpPr/>
          <p:nvPr/>
        </p:nvSpPr>
        <p:spPr>
          <a:xfrm>
            <a:off x="6309360" y="3725482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  <a:blipFill>
                <a:blip r:embed="rId5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291792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2690352" y="3499944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  <a:blipFill>
                <a:blip r:embed="rId9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  <a:blipFill>
                <a:blip r:embed="rId10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  <a:blipFill>
                <a:blip r:embed="rId11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19"/>
          <p:cNvSpPr/>
          <p:nvPr/>
        </p:nvSpPr>
        <p:spPr>
          <a:xfrm>
            <a:off x="2690352" y="4283937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2690352" y="4993845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xmlns="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xmlns="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xmlns="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Data pair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DJIA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xmlns="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xmlns="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xmlns="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09" r="-1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909" r="-930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0000" r="-9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1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01818" r="-9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9099" r="-1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99099" r="-93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2727" r="-1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402727" r="-93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blipFill>
                <a:blip r:embed="rId6"/>
                <a:stretch>
                  <a:fillRect t="-21154" r="-780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NASDAQ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500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NASDAQ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9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tx1"/>
                </a:solidFill>
              </a:rPr>
              <a:t>1. Structure Learning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0" y="12000"/>
            <a:ext cx="10650329" cy="13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Parameter Setting of </a:t>
            </a:r>
            <a:r>
              <a:rPr lang="en-US" altLang="zh-TW" cap="none" dirty="0" smtClean="0"/>
              <a:t>Subtractive </a:t>
            </a:r>
            <a:r>
              <a:rPr lang="en-US" altLang="zh-TW" cap="none" dirty="0"/>
              <a:t>clustering</a:t>
            </a:r>
            <a:r>
              <a:rPr lang="zh-TW" altLang="en-US" cap="none" dirty="0"/>
              <a:t> </a:t>
            </a:r>
            <a:r>
              <a:rPr lang="en-US" altLang="zh-TW" cap="none" dirty="0"/>
              <a:t>:</a:t>
            </a:r>
            <a:r>
              <a:rPr lang="zh-TW" altLang="en-US" cap="none" dirty="0"/>
              <a:t> </a:t>
            </a:r>
            <a:r>
              <a:rPr lang="en-US" altLang="zh-TW" cap="none" dirty="0" err="1"/>
              <a:t>subclust</a:t>
            </a:r>
            <a:r>
              <a:rPr lang="en-US" altLang="zh-TW" cap="none" dirty="0"/>
              <a:t>()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7830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408155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7307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34323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249293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317279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80491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445378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9991" y="171146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47312" y="174043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加號 28"/>
          <p:cNvSpPr/>
          <p:nvPr/>
        </p:nvSpPr>
        <p:spPr>
          <a:xfrm>
            <a:off x="7989188" y="3616988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124692" y="1582499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Gaussian</a:t>
            </a:r>
            <a:endParaRPr lang="en-US" sz="2400" dirty="0" smtClean="0"/>
          </a:p>
          <a:p>
            <a:r>
              <a:rPr lang="en-US" sz="2400" dirty="0" smtClean="0"/>
              <a:t>FUZZYSETs</a:t>
            </a:r>
            <a:endParaRPr 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700526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333957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989222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4634978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56395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  <p:sp>
        <p:nvSpPr>
          <p:cNvPr id="36" name="手繪多邊形 35"/>
          <p:cNvSpPr/>
          <p:nvPr/>
        </p:nvSpPr>
        <p:spPr>
          <a:xfrm>
            <a:off x="10508504" y="1024708"/>
            <a:ext cx="804379" cy="357377"/>
          </a:xfrm>
          <a:custGeom>
            <a:avLst/>
            <a:gdLst>
              <a:gd name="connsiteX0" fmla="*/ 0 w 2224453"/>
              <a:gd name="connsiteY0" fmla="*/ 582900 h 583603"/>
              <a:gd name="connsiteX1" fmla="*/ 553915 w 2224453"/>
              <a:gd name="connsiteY1" fmla="*/ 503769 h 583603"/>
              <a:gd name="connsiteX2" fmla="*/ 931984 w 2224453"/>
              <a:gd name="connsiteY2" fmla="*/ 81738 h 583603"/>
              <a:gd name="connsiteX3" fmla="*/ 1257300 w 2224453"/>
              <a:gd name="connsiteY3" fmla="*/ 20192 h 583603"/>
              <a:gd name="connsiteX4" fmla="*/ 1538653 w 2224453"/>
              <a:gd name="connsiteY4" fmla="*/ 327923 h 583603"/>
              <a:gd name="connsiteX5" fmla="*/ 1846384 w 2224453"/>
              <a:gd name="connsiteY5" fmla="*/ 547730 h 583603"/>
              <a:gd name="connsiteX6" fmla="*/ 2224453 w 2224453"/>
              <a:gd name="connsiteY6" fmla="*/ 582900 h 583603"/>
              <a:gd name="connsiteX7" fmla="*/ 2224453 w 2224453"/>
              <a:gd name="connsiteY7" fmla="*/ 582900 h 58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453" h="583603">
                <a:moveTo>
                  <a:pt x="0" y="582900"/>
                </a:moveTo>
                <a:cubicBezTo>
                  <a:pt x="199292" y="585098"/>
                  <a:pt x="398584" y="587296"/>
                  <a:pt x="553915" y="503769"/>
                </a:cubicBezTo>
                <a:cubicBezTo>
                  <a:pt x="709246" y="420242"/>
                  <a:pt x="814753" y="162334"/>
                  <a:pt x="931984" y="81738"/>
                </a:cubicBezTo>
                <a:cubicBezTo>
                  <a:pt x="1049215" y="1142"/>
                  <a:pt x="1156188" y="-20839"/>
                  <a:pt x="1257300" y="20192"/>
                </a:cubicBezTo>
                <a:cubicBezTo>
                  <a:pt x="1358412" y="61223"/>
                  <a:pt x="1440472" y="240000"/>
                  <a:pt x="1538653" y="327923"/>
                </a:cubicBezTo>
                <a:cubicBezTo>
                  <a:pt x="1636834" y="415846"/>
                  <a:pt x="1732084" y="505234"/>
                  <a:pt x="1846384" y="547730"/>
                </a:cubicBezTo>
                <a:cubicBezTo>
                  <a:pt x="1960684" y="590226"/>
                  <a:pt x="2224453" y="582900"/>
                  <a:pt x="2224453" y="582900"/>
                </a:cubicBezTo>
                <a:lnTo>
                  <a:pt x="2224453" y="58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0423394" y="764317"/>
            <a:ext cx="0" cy="651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10405810" y="1387871"/>
            <a:ext cx="1068149" cy="2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</a:t>
            </a:r>
            <a:endParaRPr lang="en-US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6"/>
          <a:srcRect r="40530"/>
          <a:stretch/>
        </p:blipFill>
        <p:spPr>
          <a:xfrm>
            <a:off x="5052197" y="3172799"/>
            <a:ext cx="2755180" cy="133575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842" y="3201117"/>
            <a:ext cx="1235561" cy="13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手繪多邊形 28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手繪多邊形 31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手繪多邊形 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手繪多邊形 7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手繪多邊形 74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手繪多邊形 79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手繪多邊形 87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blipFill rotWithShape="0"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xmlns="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xmlns="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xmlns="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13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20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  <a:blipFill>
                <a:blip r:embed="rId22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  <a:blipFill>
                <a:blip r:embed="rId2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765314" y="30283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81</a:t>
            </a:r>
            <a:endParaRPr lang="en-US" dirty="0"/>
          </a:p>
        </p:txBody>
      </p:sp>
      <p:sp>
        <p:nvSpPr>
          <p:cNvPr id="16" name="流程圖: 內部儲存裝置 15"/>
          <p:cNvSpPr/>
          <p:nvPr/>
        </p:nvSpPr>
        <p:spPr>
          <a:xfrm>
            <a:off x="948192" y="3438194"/>
            <a:ext cx="1588273" cy="1653873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886324" y="3704158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&gt; Threshold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blipFill>
                <a:blip r:embed="rId2"/>
                <a:stretch>
                  <a:fillRect l="-6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472577" y="302830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圖: 內部儲存裝置 21"/>
          <p:cNvSpPr/>
          <p:nvPr/>
        </p:nvSpPr>
        <p:spPr>
          <a:xfrm>
            <a:off x="7846115" y="3438194"/>
            <a:ext cx="1588273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29745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1290446" y="3243460"/>
            <a:ext cx="1194200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52079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Cube</a:t>
            </a:r>
            <a:r>
              <a:rPr lang="en-US" dirty="0" smtClean="0"/>
              <a:t>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8" name="流程圖: 內部儲存裝置 7"/>
          <p:cNvSpPr/>
          <p:nvPr/>
        </p:nvSpPr>
        <p:spPr>
          <a:xfrm>
            <a:off x="6819181" y="3243460"/>
            <a:ext cx="1194200" cy="699028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886324" y="3403600"/>
            <a:ext cx="3772975" cy="21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11713" y="3613718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透過上下界的篩選，可得到要訓練的</a:t>
            </a:r>
            <a:r>
              <a:rPr lang="en-US" altLang="zh-TW" sz="1400" dirty="0" smtClean="0"/>
              <a:t>Cubes</a:t>
            </a:r>
            <a:endParaRPr 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4782" y="4024538"/>
            <a:ext cx="109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:15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:4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6019734" cy="1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IF-Parts:Formation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0" y="2145856"/>
            <a:ext cx="3427984" cy="21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4FF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T-S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here: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}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後鑑部的參數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blipFill rotWithShape="0">
                <a:blip r:embed="rId2"/>
                <a:stretch>
                  <a:fillRect l="-884"/>
                </a:stretch>
              </a:blipFill>
              <a:ln>
                <a:solidFill>
                  <a:srgbClr val="F4FF6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803551" y="1895692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56825" y="3212802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13" name="加號 12"/>
          <p:cNvSpPr/>
          <p:nvPr/>
        </p:nvSpPr>
        <p:spPr>
          <a:xfrm>
            <a:off x="8231064" y="2876617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altLang="zh-TW" dirty="0" smtClean="0"/>
                  <a:t>..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  <a:blipFill>
                <a:blip r:embed="rId3"/>
                <a:stretch>
                  <a:fillRect l="-4183" t="-11628" r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45763" y="1641454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264131" y="30094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45183" y="1539273"/>
            <a:ext cx="2957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</a:t>
            </a:r>
            <a:r>
              <a:rPr lang="en-US" dirty="0" smtClean="0"/>
              <a:t>f aim objects(Q)</a:t>
            </a:r>
            <a:endParaRPr lang="en-US" dirty="0"/>
          </a:p>
        </p:txBody>
      </p:sp>
      <p:sp>
        <p:nvSpPr>
          <p:cNvPr id="18" name="標題 1"/>
          <p:cNvSpPr>
            <a:spLocks noGrp="1"/>
          </p:cNvSpPr>
          <p:nvPr/>
        </p:nvSpPr>
        <p:spPr>
          <a:xfrm>
            <a:off x="1035833" y="19835"/>
            <a:ext cx="601973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986001" y="4926521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 function</a:t>
            </a:r>
          </a:p>
        </p:txBody>
      </p:sp>
      <p:sp>
        <p:nvSpPr>
          <p:cNvPr id="25" name="弧形 24"/>
          <p:cNvSpPr/>
          <p:nvPr/>
        </p:nvSpPr>
        <p:spPr>
          <a:xfrm rot="2676535">
            <a:off x="-232130" y="4751006"/>
            <a:ext cx="1125565" cy="113591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09551" y="5332262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6744085" y="4574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 rot="16200000">
            <a:off x="4735629" y="4220813"/>
            <a:ext cx="321630" cy="375808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弧 28"/>
          <p:cNvSpPr/>
          <p:nvPr/>
        </p:nvSpPr>
        <p:spPr>
          <a:xfrm rot="16200000">
            <a:off x="713523" y="5534687"/>
            <a:ext cx="321630" cy="113033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Aim Object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14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  THEN-Part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6452" r="-2740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1"/>
          <a:srcRect t="28" r="2018"/>
          <a:stretch/>
        </p:blipFill>
        <p:spPr>
          <a:xfrm>
            <a:off x="4829530" y="2379361"/>
            <a:ext cx="7286552" cy="482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965" y="3740195"/>
            <a:ext cx="1898761" cy="46836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26486" y="125290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subclust</a:t>
            </a:r>
            <a:r>
              <a:rPr lang="en-US" altLang="zh-TW" dirty="0"/>
              <a:t>()</a:t>
            </a:r>
            <a:endParaRPr lang="en-US" dirty="0"/>
          </a:p>
        </p:txBody>
      </p:sp>
      <p:sp>
        <p:nvSpPr>
          <p:cNvPr id="31" name="向右箭號 30"/>
          <p:cNvSpPr/>
          <p:nvPr/>
        </p:nvSpPr>
        <p:spPr>
          <a:xfrm rot="9367120">
            <a:off x="2681649" y="2325436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3"/>
                <a:stretch>
                  <a:fillRect l="-147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5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/>
                  <a:t>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en-US" altLang="zh-TW" dirty="0" err="1"/>
                  <a:t>std</a:t>
                </a:r>
                <a:r>
                  <a:rPr lang="en-US" altLang="zh-TW" dirty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10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2. Model Structure and I/O Relationship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45255" y="2252670"/>
            <a:ext cx="1468517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59674" y="2252670"/>
            <a:ext cx="1451171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1028387" y="3331005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6820105" y="3354628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blipFill>
                <a:blip r:embed="rId2"/>
                <a:stretch>
                  <a:fillRect t="-7463" r="-13889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blipFill>
                <a:blip r:embed="rId3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 rot="10800000">
            <a:off x="9668736" y="3348680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  <a:blipFill>
                <a:blip r:embed="rId4"/>
                <a:stretch>
                  <a:fillRect t="-5000" r="-1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904071" y="2252670"/>
            <a:ext cx="1328286" cy="25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873932" y="244457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330509" y="244457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  <a:blipFill>
                <a:blip r:embed="rId10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80" name="群組 79"/>
          <p:cNvGrpSpPr/>
          <p:nvPr/>
        </p:nvGrpSpPr>
        <p:grpSpPr>
          <a:xfrm>
            <a:off x="772997" y="727486"/>
            <a:ext cx="11246178" cy="5727860"/>
            <a:chOff x="482833" y="-50648"/>
            <a:chExt cx="12172665" cy="7166811"/>
          </a:xfrm>
        </p:grpSpPr>
        <p:sp>
          <p:nvSpPr>
            <p:cNvPr id="81" name="矩形 80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橢圓 88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橢圓 90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橢圓 91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/>
            <p:cNvCxnSpPr>
              <a:stCxn id="89" idx="6"/>
              <a:endCxn id="105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91" idx="6"/>
              <a:endCxn id="118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92" idx="6"/>
              <a:endCxn id="123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91" idx="6"/>
              <a:endCxn id="120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91" idx="6"/>
              <a:endCxn id="121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9" idx="6"/>
              <a:endCxn id="104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9" idx="6"/>
              <a:endCxn id="117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橢圓 103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橢圓 104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橢圓 116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橢圓 117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92" idx="6"/>
              <a:endCxn id="124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92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04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18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0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3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05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4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1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17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89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91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92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22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標題 1"/>
          <p:cNvSpPr txBox="1">
            <a:spLocks/>
          </p:cNvSpPr>
          <p:nvPr/>
        </p:nvSpPr>
        <p:spPr>
          <a:xfrm>
            <a:off x="519410" y="1255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IF-Parts(Example)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9678" y="24564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xmlns="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xmlns="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xmlns="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674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8333" r="-10219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30" t="-8333" r="-219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6" name="群組 125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133" name="直線單箭頭接點 132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手繪多邊形 134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手繪多邊形 135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手繪多邊形 136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手繪多邊形 137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手繪多邊形 138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手繪多邊形 1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手繪多邊形 1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手繪多邊形 1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60" name="手繪多邊形 159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橢圓 163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70" name="手繪多邊形 169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手繪多邊形 170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手繪多邊形 174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手繪多邊形 175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手繪多邊形 176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橢圓 177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橢圓 178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橢圓 179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手繪多邊形 180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5081579" y="24734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833717" y="38696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348874" y="38908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Premises k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blipFill>
                <a:blip r:embed="rId7"/>
                <a:stretch>
                  <a:fillRect l="-12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3" y="1459510"/>
            <a:ext cx="3633599" cy="53984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95" y="2326330"/>
            <a:ext cx="3427984" cy="2195207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4933985" y="3465095"/>
            <a:ext cx="2513563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47079" y="2736366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Premise</a:t>
            </a:r>
          </a:p>
          <a:p>
            <a:r>
              <a:rPr lang="en-US" sz="2400" dirty="0" smtClean="0"/>
              <a:t>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單箭頭接點 81"/>
          <p:cNvCxnSpPr>
            <a:endCxn id="16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15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弧形 60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zh-TW" sz="105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弧 75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p:sp>
        <p:nvSpPr>
          <p:cNvPr id="79" name="標題 1"/>
          <p:cNvSpPr>
            <a:spLocks noGrp="1"/>
          </p:cNvSpPr>
          <p:nvPr/>
        </p:nvSpPr>
        <p:spPr>
          <a:xfrm>
            <a:off x="4780893" y="21241"/>
            <a:ext cx="741110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Sphere Complex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21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2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 rotWithShape="0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 rotWithShape="0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 rotWithShape="0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 rotWithShape="0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標題 1"/>
          <p:cNvSpPr>
            <a:spLocks noGrp="1"/>
          </p:cNvSpPr>
          <p:nvPr/>
        </p:nvSpPr>
        <p:spPr>
          <a:xfrm>
            <a:off x="1035832" y="19835"/>
            <a:ext cx="77712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SCFSs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0" name="矩形 8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單箭頭接點 110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6101" y="18546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 smtClean="0"/>
              <a:t>層箭靶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 rotWithShape="0"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弧形 68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5"/>
            <a:ext cx="3010513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5"/>
            <a:ext cx="2454458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13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2053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/>
          <p:cNvSpPr txBox="1">
            <a:spLocks/>
          </p:cNvSpPr>
          <p:nvPr/>
        </p:nvSpPr>
        <p:spPr>
          <a:xfrm>
            <a:off x="594400" y="29213"/>
            <a:ext cx="8474396" cy="141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</a:t>
            </a:r>
          </a:p>
          <a:p>
            <a:r>
              <a:rPr lang="en-US" cap="none" dirty="0" smtClean="0"/>
              <a:t>(THEN-parts)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xmlns="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xmlns="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xmlns="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xmlns="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xmlns="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xmlns="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24175" y="2192411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Premises</a:t>
            </a:r>
          </a:p>
          <a:p>
            <a:pPr algn="ctr"/>
            <a:r>
              <a:rPr lang="en-US" dirty="0" smtClean="0"/>
              <a:t>(IF-Parts)</a:t>
            </a:r>
          </a:p>
          <a:p>
            <a:pPr algn="ctr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</a:t>
            </a:r>
            <a:endParaRPr 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5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6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向右箭號 40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5" name="向右箭號 4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7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8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NASDAQ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SP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Learning(PSO)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Cost Function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413994" y="2424571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blipFill>
                <a:blip r:embed="rId4"/>
                <a:stretch>
                  <a:fillRect t="-7463" r="-152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blipFill>
                <a:blip r:embed="rId5"/>
                <a:stretch>
                  <a:fillRect t="-6250" r="-746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 rot="10800000">
            <a:off x="6049640" y="2412058"/>
            <a:ext cx="1466010" cy="9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5075100" y="2113516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2152" y="25433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2690" y="2509748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5296243" y="3139415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  <a:blipFill>
                <a:blip r:embed="rId6"/>
                <a:stretch>
                  <a:fillRect t="-7463" r="-1435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05247" y="18524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2775" y="18524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=219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  <a:blipFill>
                <a:blip r:embed="rId7"/>
                <a:stretch>
                  <a:fillRect t="-13953" r="-900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127817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2972650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1872996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Flowchart of the PSO-RLSE method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altLang="zh-TW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xmlns="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xmlns="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197" r="-11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xmlns="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xmlns="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750973" y="0"/>
            <a:ext cx="8474396" cy="63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Parameter Learning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xmlns="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443997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5516222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825155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6040381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72229203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0844444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51613826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4230324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9096" r="-804787" b="-3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335000" r="-1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335000" r="-1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335000" r="-10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335000" r="-7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335000" r="-6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335000" r="-5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335000" r="-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335000" r="-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335000" r="-926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9096" r="-804787" b="-2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628333" r="-1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628333" r="-1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628333" r="-10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628333" r="-7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628333" r="-6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628333" r="-5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628333" r="-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628333" r="-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628333" r="-926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9096" r="-804787" b="-1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923333" r="-1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923333" r="-1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923333" r="-10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923333" r="-7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923333" r="-6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923333" r="-5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923333" r="-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923333" r="-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923333" r="-926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9096" r="-804787" b="-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4074" t="-1218333" r="-1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074" t="-1218333" r="-1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4074" t="-1218333" r="-10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4074" t="-1218333" r="-7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074" t="-1218333" r="-6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4074" t="-1218333" r="-5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4074" t="-1218333" r="-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4074" t="-1218333" r="-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4074" t="-1218333" r="-926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xmlns="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xmlns="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xmlns="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xmlns="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xmlns="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xmlns="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xmlns="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xmlns="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xmlns="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xmlns="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70" y="1491104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70" y="411993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506322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Consequences Parameters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96" y="1407495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log part is negative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so we have to change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Entropy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89" y="182397"/>
            <a:ext cx="8363932" cy="62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2" y="154117"/>
            <a:ext cx="8401639" cy="63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7" y="302248"/>
            <a:ext cx="7843100" cy="5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3" y="500552"/>
            <a:ext cx="7939725" cy="59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22" y="778301"/>
            <a:ext cx="6978192" cy="52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6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1098"/>
              </p:ext>
            </p:extLst>
          </p:nvPr>
        </p:nvGraphicFramePr>
        <p:xfrm>
          <a:off x="4075839" y="1778569"/>
          <a:ext cx="4046418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011">
                  <a:extLst>
                    <a:ext uri="{9D8B030D-6E8A-4147-A177-3AD203B41FA5}">
                      <a16:colId xmlns:a16="http://schemas.microsoft.com/office/drawing/2014/main" xmlns="" val="1752523158"/>
                    </a:ext>
                  </a:extLst>
                </a:gridCol>
                <a:gridCol w="2394407">
                  <a:extLst>
                    <a:ext uri="{9D8B030D-6E8A-4147-A177-3AD203B41FA5}">
                      <a16:colId xmlns:a16="http://schemas.microsoft.com/office/drawing/2014/main" xmlns="" val="2755654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弧形 4"/>
          <p:cNvSpPr/>
          <p:nvPr/>
        </p:nvSpPr>
        <p:spPr>
          <a:xfrm rot="3651367">
            <a:off x="2486265" y="1517214"/>
            <a:ext cx="2969519" cy="281432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931149" y="3252272"/>
            <a:ext cx="2076450" cy="33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>
          <a:xfrm rot="3172059">
            <a:off x="2596792" y="1784734"/>
            <a:ext cx="2477894" cy="2661392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弧形 7"/>
          <p:cNvSpPr/>
          <p:nvPr/>
        </p:nvSpPr>
        <p:spPr>
          <a:xfrm rot="3749259">
            <a:off x="2648326" y="1521026"/>
            <a:ext cx="3185020" cy="2721701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弧形 8"/>
          <p:cNvSpPr/>
          <p:nvPr/>
        </p:nvSpPr>
        <p:spPr>
          <a:xfrm rot="3823696">
            <a:off x="2914070" y="1549789"/>
            <a:ext cx="3185020" cy="2721701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51730" y="4146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60954" y="4269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787065" y="4309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086442" y="4410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56615" y="2881876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66307" y="3177751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726617" y="3426110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921487" y="3684431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015624" y="2766196"/>
            <a:ext cx="991402" cy="9721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T-S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 smtClean="0"/>
              <a:t>Pdf (</a:t>
            </a:r>
            <a:r>
              <a:rPr lang="en-US" dirty="0" smtClean="0"/>
              <a:t>IBM)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70" y="1841670"/>
            <a:ext cx="5344500" cy="4004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2" y="1735344"/>
            <a:ext cx="5344500" cy="4004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Influence </a:t>
            </a:r>
            <a:r>
              <a:rPr lang="en-US" altLang="zh-TW" cap="none" dirty="0"/>
              <a:t>Information: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  <a:blipFill>
                <a:blip r:embed="rId2"/>
                <a:stretch>
                  <a:fillRect b="-1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3442</TotalTime>
  <Words>1658</Words>
  <Application>Microsoft Office PowerPoint</Application>
  <PresentationFormat>寬螢幕</PresentationFormat>
  <Paragraphs>1155</Paragraphs>
  <Slides>66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9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Paper 1</vt:lpstr>
      <vt:lpstr> </vt:lpstr>
      <vt:lpstr>Data Processing</vt:lpstr>
      <vt:lpstr>Data Processing</vt:lpstr>
      <vt:lpstr>Data Processing</vt:lpstr>
      <vt:lpstr>Entropy</vt:lpstr>
      <vt:lpstr>Pdf (IBM)</vt:lpstr>
      <vt:lpstr>pdf</vt:lpstr>
      <vt:lpstr>Influence Information:</vt:lpstr>
      <vt:lpstr>Influence Information Matrix</vt:lpstr>
      <vt:lpstr>Influence Information Matrix (year 2001)</vt:lpstr>
      <vt:lpstr>Multi-Target Feature Selection</vt:lpstr>
      <vt:lpstr>PowerPoint 簡報</vt:lpstr>
      <vt:lpstr>Multi-Target Feature Selection</vt:lpstr>
      <vt:lpstr>Multi-Target Feature Selection(Example)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pair</vt:lpstr>
      <vt:lpstr>MODEL CONSTRUCTION 1. Structure Learning 2. Model Structure and I/O Relationship 3. Parameter Learning </vt:lpstr>
      <vt:lpstr>PowerPoint 簡報</vt:lpstr>
      <vt:lpstr>Model Construction: Structure Learning IF-Parts</vt:lpstr>
      <vt:lpstr>Model Construction: Structure Learning Selection of Premises</vt:lpstr>
      <vt:lpstr>Model Construction: Structure Learning Selection of Premises</vt:lpstr>
      <vt:lpstr>Model Construction: Structure Learning Selection of Premises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Premises Parameters (after learning)</vt:lpstr>
      <vt:lpstr>Aim Object Parameters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Performance(RMSE)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191</cp:revision>
  <dcterms:created xsi:type="dcterms:W3CDTF">2017-07-21T13:48:00Z</dcterms:created>
  <dcterms:modified xsi:type="dcterms:W3CDTF">2018-07-24T17:14:34Z</dcterms:modified>
</cp:coreProperties>
</file>