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58" r:id="rId5"/>
    <p:sldId id="271" r:id="rId6"/>
    <p:sldId id="265" r:id="rId7"/>
    <p:sldId id="266" r:id="rId8"/>
    <p:sldId id="281" r:id="rId9"/>
    <p:sldId id="267" r:id="rId10"/>
    <p:sldId id="268" r:id="rId11"/>
    <p:sldId id="269" r:id="rId12"/>
    <p:sldId id="270" r:id="rId13"/>
    <p:sldId id="282" r:id="rId14"/>
    <p:sldId id="261" r:id="rId15"/>
    <p:sldId id="274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6" r:id="rId24"/>
    <p:sldId id="287" r:id="rId25"/>
    <p:sldId id="288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89" r:id="rId34"/>
    <p:sldId id="290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868" autoAdjust="0"/>
  </p:normalViewPr>
  <p:slideViewPr>
    <p:cSldViewPr snapToGrid="0">
      <p:cViewPr varScale="1">
        <p:scale>
          <a:sx n="69" d="100"/>
          <a:sy n="69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A6FB8-A911-4035-BD8E-19768511D874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9E6E4-188E-4A2C-8E83-2B746537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3982-6353-4D92-838A-21B2C1B3E1E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 smtClean="0"/>
              <a:t>PAPER</a:t>
            </a:r>
            <a:r>
              <a:rPr lang="zh-TW" altLang="en-US" sz="9600" b="1" dirty="0" smtClean="0"/>
              <a:t> </a:t>
            </a:r>
            <a:r>
              <a:rPr lang="en-US" altLang="zh-TW" sz="9600" b="1" dirty="0"/>
              <a:t>2</a:t>
            </a:r>
            <a:endParaRPr 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5368076" y="4260334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學生</a:t>
            </a:r>
            <a:r>
              <a:rPr lang="en-US" altLang="zh-TW" b="1" dirty="0"/>
              <a:t>:</a:t>
            </a:r>
            <a:r>
              <a:rPr lang="zh-TW" altLang="en-US" b="1" dirty="0"/>
              <a:t> 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4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7" idx="2"/>
            <a:endCxn id="8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9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9" idx="2"/>
            <a:endCxn id="11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33068" y="2184199"/>
            <a:ext cx="4775199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33068" y="3305392"/>
                <a:ext cx="4775199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swarm size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weight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775199" cy="646331"/>
              </a:xfrm>
              <a:prstGeom prst="rect">
                <a:avLst/>
              </a:prstGeom>
              <a:blipFill>
                <a:blip r:embed="rId5"/>
                <a:stretch>
                  <a:fillRect t="-3704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6535597" y="2431470"/>
                <a:ext cx="1564852" cy="641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97" y="2431470"/>
                <a:ext cx="1564852" cy="641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333068" y="2184199"/>
            <a:ext cx="4921954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Use the selected solution to form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  <a:blipFill>
                <a:blip r:embed="rId2"/>
                <a:stretch>
                  <a:fillRect l="-1914" t="-12879" r="-311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單箭頭接點 46"/>
          <p:cNvCxnSpPr>
            <a:stCxn id="11" idx="3"/>
            <a:endCxn id="10" idx="1"/>
          </p:cNvCxnSpPr>
          <p:nvPr/>
        </p:nvCxnSpPr>
        <p:spPr>
          <a:xfrm>
            <a:off x="3183467" y="6142689"/>
            <a:ext cx="91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479824" y="2306373"/>
                <a:ext cx="3340851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𝑠𝑒𝑙𝑒𝑐𝑡𝑒𝑑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24" y="2306373"/>
                <a:ext cx="3340851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333068" y="3305392"/>
                <a:ext cx="4921954" cy="15390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swarm size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of the selected solution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selected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as the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evaporation rate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921954" cy="1539076"/>
              </a:xfrm>
              <a:prstGeom prst="rect">
                <a:avLst/>
              </a:prstGeom>
              <a:blipFill>
                <a:blip r:embed="rId4"/>
                <a:stretch>
                  <a:fillRect l="-989" t="-1569" r="-247" b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7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3" idx="2"/>
            <a:endCxn id="24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2"/>
            <a:endCxn id="25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2"/>
            <a:endCxn id="26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07555" y="4244440"/>
                <a:ext cx="2709333" cy="1158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Form new solutions with normal probability density which uses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55" y="4244440"/>
                <a:ext cx="2709333" cy="1158828"/>
              </a:xfrm>
              <a:prstGeom prst="rect">
                <a:avLst/>
              </a:prstGeom>
              <a:blipFill>
                <a:blip r:embed="rId2"/>
                <a:stretch>
                  <a:fillRect l="-447" t="-4167" r="-2013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415370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worst solutions with new solutions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27" idx="0"/>
            <a:endCxn id="12" idx="2"/>
          </p:cNvCxnSpPr>
          <p:nvPr/>
        </p:nvCxnSpPr>
        <p:spPr>
          <a:xfrm flipH="1" flipV="1">
            <a:off x="5362222" y="5403268"/>
            <a:ext cx="1414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2" idx="0"/>
            <a:endCxn id="13" idx="2"/>
          </p:cNvCxnSpPr>
          <p:nvPr/>
        </p:nvCxnSpPr>
        <p:spPr>
          <a:xfrm flipV="1">
            <a:off x="5362222" y="3985369"/>
            <a:ext cx="1414" cy="2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3" idx="1"/>
            <a:endCxn id="8" idx="3"/>
          </p:cNvCxnSpPr>
          <p:nvPr/>
        </p:nvCxnSpPr>
        <p:spPr>
          <a:xfrm flipH="1">
            <a:off x="2771423" y="3588936"/>
            <a:ext cx="164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95915" y="1969708"/>
            <a:ext cx="4921954" cy="1313052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795915" y="3268344"/>
                <a:ext cx="4921954" cy="12448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standard deviation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the selected solution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268344"/>
                <a:ext cx="4921954" cy="1244828"/>
              </a:xfrm>
              <a:prstGeom prst="rect">
                <a:avLst/>
              </a:prstGeom>
              <a:blipFill>
                <a:blip r:embed="rId3"/>
                <a:stretch>
                  <a:fillRect l="-989" t="-485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95914" y="1969708"/>
                <a:ext cx="3503789" cy="1313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𝑠𝑒𝑙𝑒𝑐𝑡𝑒𝑑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𝑠𝑒𝑙𝑒𝑐𝑡𝑒𝑑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4" y="1969708"/>
                <a:ext cx="3503789" cy="1313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754059" y="5496358"/>
            <a:ext cx="340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*This study replace the 50% worst solution with new 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Use the selected solution to form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  <a:blipFill>
                <a:blip r:embed="rId5"/>
                <a:stretch>
                  <a:fillRect l="-1914" t="-12879" r="-311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>
            <a:endCxn id="27" idx="1"/>
          </p:cNvCxnSpPr>
          <p:nvPr/>
        </p:nvCxnSpPr>
        <p:spPr>
          <a:xfrm>
            <a:off x="3183467" y="6142689"/>
            <a:ext cx="91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8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29" idx="2"/>
            <a:endCxn id="30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0" idx="2"/>
            <a:endCxn id="31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2"/>
            <a:endCxn id="32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2405" y="2273115"/>
            <a:ext cx="68210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 Colony </a:t>
            </a: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4"/>
            <a:ext cx="241582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decide the position which </a:t>
            </a:r>
            <a:r>
              <a:rPr lang="en-US" altLang="zh-TW" b="1" dirty="0" smtClean="0">
                <a:solidFill>
                  <a:srgbClr val="00B050"/>
                </a:solidFill>
              </a:rPr>
              <a:t>onlooker bees </a:t>
            </a:r>
            <a:r>
              <a:rPr lang="en-US" altLang="zh-TW" dirty="0" smtClean="0">
                <a:solidFill>
                  <a:schemeClr val="tx1"/>
                </a:solidFill>
              </a:rPr>
              <a:t>would search around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936977" y="5356560"/>
            <a:ext cx="2415822" cy="13588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Reach the limit?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44" y="2519569"/>
            <a:ext cx="199813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 a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scout bee </a:t>
            </a:r>
            <a:r>
              <a:rPr lang="en-US" altLang="zh-TW" dirty="0" smtClean="0">
                <a:solidFill>
                  <a:schemeClr val="tx1"/>
                </a:solidFill>
              </a:rPr>
              <a:t>to replace the position of the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 bee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7" idx="0"/>
          </p:cNvCxnSpPr>
          <p:nvPr/>
        </p:nvCxnSpPr>
        <p:spPr>
          <a:xfrm>
            <a:off x="2144887" y="5060293"/>
            <a:ext cx="1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968977" y="3084014"/>
            <a:ext cx="1151467" cy="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119511" y="46909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1661" y="51718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3352799" y="3648458"/>
            <a:ext cx="1766712" cy="2387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936977" y="3085384"/>
            <a:ext cx="383822" cy="2950582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58846" y="2103490"/>
            <a:ext cx="51703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search the food source and provide the position.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Onlooker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search the position by the food source provided by employed bee. 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Scout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employed bee can’t find the better position, the scout bee would replace it and search randomly position to find the new food source.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[0,1](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initial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</a:p>
              <a:p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minimum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blipFill>
                <a:blip r:embed="rId3"/>
                <a:stretch>
                  <a:fillRect l="-989" t="-1481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another random 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blipFill>
                <a:blip r:embed="rId3"/>
                <a:stretch>
                  <a:fillRect l="-989" t="-1020" r="-1236" b="-2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p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roulette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bee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𝑓𝑖𝑡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benefit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employed bee</a:t>
                </a:r>
              </a:p>
              <a:p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swarm size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blipFill>
                <a:blip r:embed="rId3"/>
                <a:stretch>
                  <a:fillRect l="-989" t="-1935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20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7" idx="0"/>
          </p:cNvCxnSpPr>
          <p:nvPr/>
        </p:nvCxnSpPr>
        <p:spPr>
          <a:xfrm>
            <a:off x="2144887" y="4509171"/>
            <a:ext cx="0" cy="47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975" y="4983684"/>
            <a:ext cx="2415824" cy="78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Onlooker bees </a:t>
            </a:r>
            <a:r>
              <a:rPr lang="en-US" dirty="0" smtClean="0">
                <a:solidFill>
                  <a:schemeClr val="tx1"/>
                </a:solidFill>
              </a:rPr>
              <a:t>search around the selected bee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selected 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blipFill>
                <a:blip r:embed="rId3"/>
                <a:stretch>
                  <a:fillRect l="-989" t="-1020" b="-2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936977" y="6035966"/>
            <a:ext cx="2415822" cy="7428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Reach the limit?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44" y="2519569"/>
            <a:ext cx="199813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 a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scout bee </a:t>
            </a:r>
            <a:r>
              <a:rPr lang="en-US" altLang="zh-TW" dirty="0" smtClean="0">
                <a:solidFill>
                  <a:schemeClr val="tx1"/>
                </a:solidFill>
              </a:rPr>
              <a:t>to replace the position of the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 bee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7" idx="0"/>
          </p:cNvCxnSpPr>
          <p:nvPr/>
        </p:nvCxnSpPr>
        <p:spPr>
          <a:xfrm>
            <a:off x="2144887" y="4509171"/>
            <a:ext cx="0" cy="47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968977" y="3084014"/>
            <a:ext cx="1151467" cy="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119511" y="46909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1661" y="51718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3352799" y="3648458"/>
            <a:ext cx="1766712" cy="2727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936977" y="3085385"/>
            <a:ext cx="383822" cy="3290285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975" y="4983684"/>
            <a:ext cx="2415824" cy="78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Onlooker bees </a:t>
            </a:r>
            <a:r>
              <a:rPr lang="en-US" dirty="0" smtClean="0">
                <a:solidFill>
                  <a:schemeClr val="tx1"/>
                </a:solidFill>
              </a:rPr>
              <a:t>search around the selected bee</a:t>
            </a:r>
          </a:p>
        </p:txBody>
      </p:sp>
      <p:cxnSp>
        <p:nvCxnSpPr>
          <p:cNvPr id="26" name="直線單箭頭接點 25"/>
          <p:cNvCxnSpPr>
            <a:stCxn id="17" idx="2"/>
            <a:endCxn id="7" idx="0"/>
          </p:cNvCxnSpPr>
          <p:nvPr/>
        </p:nvCxnSpPr>
        <p:spPr>
          <a:xfrm>
            <a:off x="2144887" y="5768959"/>
            <a:ext cx="1" cy="2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[0,1](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initial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</a:p>
              <a:p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minimum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blipFill>
                <a:blip r:embed="rId3"/>
                <a:stretch>
                  <a:fillRect l="-989" t="-1481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795915" y="5712800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 this study we use the 20% overall iteration as the limit of each employed 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Paper </a:t>
            </a:r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11232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Feature Selection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Structure Learning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Model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Machine Learning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 for Financial Application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Experiment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1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2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3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Discussion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71091" y="2634734"/>
            <a:ext cx="2698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1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DJIA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01/05/2001-9/30/2001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NASDAQ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01/05/2001-9/30/2001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altLang="zh-TW" dirty="0" smtClean="0"/>
                        <a:t>&amp;P500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01/05/2001-9/30/2001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RUSSELL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2000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01/05/2001-9/30/2001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10/01/2001~01/03/2002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181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95981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66</a:t>
            </a:r>
            <a:endParaRPr 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3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504992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</m:sub>
                              </m:s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57</m:t>
                                  </m:r>
                                </m:sub>
                              </m:s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967620"/>
                  </p:ext>
                </p:extLst>
              </p:nvPr>
            </p:nvGraphicFramePr>
            <p:xfrm>
              <a:off x="838200" y="1504992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6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(Particle Swarm Optimization)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357843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(Particle Swarm Optimization)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80328" r="-100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80328" r="-100000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ACO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(Ant Colonies Optimization)</a:t>
                          </a:r>
                          <a:r>
                            <a:rPr lang="en-US" dirty="0" smtClean="0"/>
                            <a:t>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Convergence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0.85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835225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ACO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(Ant Colonies Optimization)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Convergence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0.85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ABCO (Artificial</a:t>
                          </a:r>
                          <a:r>
                            <a:rPr lang="en-US" baseline="0" dirty="0" smtClean="0"/>
                            <a:t> Bee Colony Optimization</a:t>
                          </a:r>
                          <a:r>
                            <a:rPr lang="en-US" dirty="0" smtClean="0"/>
                            <a:t>)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limit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287870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ABCO (Artificial</a:t>
                          </a:r>
                          <a:r>
                            <a:rPr lang="en-US" baseline="0" dirty="0" smtClean="0"/>
                            <a:t> Bee Colony Optimization</a:t>
                          </a:r>
                          <a:r>
                            <a:rPr lang="en-US" dirty="0" smtClean="0"/>
                            <a:t>)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limit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1123"/>
            <a:ext cx="6262382" cy="46980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2" y="1690688"/>
            <a:ext cx="6142995" cy="46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4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8220"/>
            <a:ext cx="5573888" cy="41815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1" y="1923807"/>
            <a:ext cx="5646419" cy="42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1779666"/>
            <a:ext cx="5980159" cy="44863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320"/>
            <a:ext cx="5738480" cy="43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1" y="1729927"/>
            <a:ext cx="5708385" cy="428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26" y="1611664"/>
            <a:ext cx="5918330" cy="44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2999" y="2634734"/>
            <a:ext cx="74943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2497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9" y="1790954"/>
            <a:ext cx="5641494" cy="42322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32" y="1790954"/>
            <a:ext cx="5433528" cy="40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" y="1690688"/>
            <a:ext cx="5991190" cy="4494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22544" cy="42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40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figure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114"/>
            <a:ext cx="4365848" cy="37981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90" y="1774113"/>
            <a:ext cx="4549420" cy="37981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89226" y="5655733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PSO</a:t>
            </a:r>
            <a:endParaRPr lang="en-US" sz="2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9368" y="5655733"/>
            <a:ext cx="82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ACO</a:t>
            </a:r>
            <a:endParaRPr 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9337" y="5655733"/>
            <a:ext cx="103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ABCO</a:t>
            </a:r>
            <a:endParaRPr lang="en-US" sz="2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96" y="1774113"/>
            <a:ext cx="4852808" cy="3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22454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(PSO)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264.79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421923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(ACO)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319.48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264.04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343.19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715.81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312.87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718619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(ABCO)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338.87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260.53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262.17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268.66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1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3808516" y="2122121"/>
          <a:ext cx="4792276" cy="1932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696">
                  <a:extLst>
                    <a:ext uri="{9D8B030D-6E8A-4147-A177-3AD203B41FA5}">
                      <a16:colId xmlns:a16="http://schemas.microsoft.com/office/drawing/2014/main" val="1950039776"/>
                    </a:ext>
                  </a:extLst>
                </a:gridCol>
                <a:gridCol w="3630580">
                  <a:extLst>
                    <a:ext uri="{9D8B030D-6E8A-4147-A177-3AD203B41FA5}">
                      <a16:colId xmlns:a16="http://schemas.microsoft.com/office/drawing/2014/main" val="2221847144"/>
                    </a:ext>
                  </a:extLst>
                </a:gridCol>
              </a:tblGrid>
              <a:tr h="43095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kern="1200" spc="-5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</a:rPr>
                        <a:t>RMSE (best)</a:t>
                      </a:r>
                      <a:endParaRPr lang="en-US" sz="14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05285"/>
                  </a:ext>
                </a:extLst>
              </a:tr>
              <a:tr h="53629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PSO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264.79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26243"/>
                  </a:ext>
                </a:extLst>
              </a:tr>
              <a:tr h="53629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ACO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264.04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14604"/>
                  </a:ext>
                </a:extLst>
              </a:tr>
              <a:tr h="4288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ABCO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260.53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9818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6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505" y="2800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END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5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7231" y="4462657"/>
            <a:ext cx="4934927" cy="58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Ant Colony Optimization</a:t>
            </a:r>
          </a:p>
          <a:p>
            <a:endParaRPr 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793637" y="3134853"/>
            <a:ext cx="4922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Bee Colony Optimization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3430717" y="1975783"/>
            <a:ext cx="564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Particle Swarm Optimization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71829" y="2622114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71829" y="3832258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5781" y="2273115"/>
            <a:ext cx="79143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Particle Swarm </a:t>
            </a:r>
            <a:r>
              <a:rPr lang="en-US" b="1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4653" y="3182151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525952" y="3056833"/>
            <a:ext cx="246897" cy="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0406" y="1872996"/>
            <a:ext cx="954141" cy="160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2" name="標題 1"/>
          <p:cNvSpPr>
            <a:spLocks noGrp="1"/>
          </p:cNvSpPr>
          <p:nvPr>
            <p:ph type="title"/>
          </p:nvPr>
        </p:nvSpPr>
        <p:spPr>
          <a:xfrm>
            <a:off x="393465" y="37393"/>
            <a:ext cx="10515600" cy="1325563"/>
          </a:xfrm>
        </p:spPr>
        <p:txBody>
          <a:bodyPr/>
          <a:lstStyle/>
          <a:p>
            <a:r>
              <a:rPr lang="en-US" b="1" dirty="0"/>
              <a:t>Particle Swarm </a:t>
            </a:r>
            <a:r>
              <a:rPr lang="en-US" b="1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3970" y="2273115"/>
            <a:ext cx="68579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</a:t>
            </a: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333068" y="2184199"/>
            <a:ext cx="4775199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7" idx="2"/>
            <a:endCxn id="8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9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663010" y="2345497"/>
                <a:ext cx="2320379" cy="768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𝑞𝑘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10" y="2345497"/>
                <a:ext cx="2320379" cy="768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33068" y="3305392"/>
                <a:ext cx="4775199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swarm size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after sorting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parameter , between 0~1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775199" cy="923330"/>
              </a:xfrm>
              <a:prstGeom prst="rect">
                <a:avLst/>
              </a:prstGeom>
              <a:blipFill>
                <a:blip r:embed="rId5"/>
                <a:stretch>
                  <a:fillRect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869</Words>
  <Application>Microsoft Office PowerPoint</Application>
  <PresentationFormat>寬螢幕</PresentationFormat>
  <Paragraphs>379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MS Mincho</vt:lpstr>
      <vt:lpstr>新細明體</vt:lpstr>
      <vt:lpstr>Arial</vt:lpstr>
      <vt:lpstr>Baskerville Old Face</vt:lpstr>
      <vt:lpstr>Calibri</vt:lpstr>
      <vt:lpstr>Calibri Light</vt:lpstr>
      <vt:lpstr>Cambria Math</vt:lpstr>
      <vt:lpstr>Times New Roman</vt:lpstr>
      <vt:lpstr>Office 佈景主題</vt:lpstr>
      <vt:lpstr>PAPER 2</vt:lpstr>
      <vt:lpstr>Paper Outline</vt:lpstr>
      <vt:lpstr>PowerPoint 簡報</vt:lpstr>
      <vt:lpstr>Machine Learning</vt:lpstr>
      <vt:lpstr>PowerPoint 簡報</vt:lpstr>
      <vt:lpstr>Particle Swarm Optimization</vt:lpstr>
      <vt:lpstr>Particle Swarm Optimization</vt:lpstr>
      <vt:lpstr>PowerPoint 簡報</vt:lpstr>
      <vt:lpstr>Ant Colony Optimization</vt:lpstr>
      <vt:lpstr>Ant Colony Optimization</vt:lpstr>
      <vt:lpstr>Ant Colony Optimization</vt:lpstr>
      <vt:lpstr>Ant Colony Optimization</vt:lpstr>
      <vt:lpstr>PowerPoint 簡報</vt:lpstr>
      <vt:lpstr>Bee Colony Optimization</vt:lpstr>
      <vt:lpstr>Bee Colony Optimization</vt:lpstr>
      <vt:lpstr>Bee Colony Optimization</vt:lpstr>
      <vt:lpstr>Bee Colony Optimization</vt:lpstr>
      <vt:lpstr>Bee Colony Optimization</vt:lpstr>
      <vt:lpstr>Bee Colony Optimization</vt:lpstr>
      <vt:lpstr>PowerPoint 簡報</vt:lpstr>
      <vt:lpstr>Data</vt:lpstr>
      <vt:lpstr>Result</vt:lpstr>
      <vt:lpstr>PowerPoint 簡報</vt:lpstr>
      <vt:lpstr>PowerPoint 簡報</vt:lpstr>
      <vt:lpstr>PowerPoint 簡報</vt:lpstr>
      <vt:lpstr>PSO</vt:lpstr>
      <vt:lpstr>PSO</vt:lpstr>
      <vt:lpstr>ACO</vt:lpstr>
      <vt:lpstr>ACO</vt:lpstr>
      <vt:lpstr>BCO</vt:lpstr>
      <vt:lpstr>BCO</vt:lpstr>
      <vt:lpstr>Errors figure</vt:lpstr>
      <vt:lpstr>RMSE</vt:lpstr>
      <vt:lpstr>Comparison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OUTLINE</dc:title>
  <dc:creator>Roderick Lin</dc:creator>
  <cp:lastModifiedBy>Roderick Lin</cp:lastModifiedBy>
  <cp:revision>33</cp:revision>
  <dcterms:created xsi:type="dcterms:W3CDTF">2017-11-24T10:35:12Z</dcterms:created>
  <dcterms:modified xsi:type="dcterms:W3CDTF">2018-07-11T15:30:27Z</dcterms:modified>
</cp:coreProperties>
</file>