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59" r:id="rId4"/>
    <p:sldId id="313" r:id="rId5"/>
    <p:sldId id="312" r:id="rId6"/>
    <p:sldId id="314" r:id="rId7"/>
    <p:sldId id="316" r:id="rId8"/>
    <p:sldId id="317" r:id="rId9"/>
    <p:sldId id="307" r:id="rId10"/>
    <p:sldId id="318" r:id="rId11"/>
    <p:sldId id="319" r:id="rId12"/>
    <p:sldId id="320" r:id="rId13"/>
    <p:sldId id="326" r:id="rId14"/>
    <p:sldId id="323" r:id="rId15"/>
    <p:sldId id="324" r:id="rId16"/>
    <p:sldId id="322" r:id="rId17"/>
    <p:sldId id="325" r:id="rId18"/>
    <p:sldId id="327" r:id="rId19"/>
    <p:sldId id="308" r:id="rId20"/>
    <p:sldId id="328" r:id="rId21"/>
    <p:sldId id="329" r:id="rId22"/>
    <p:sldId id="331" r:id="rId23"/>
    <p:sldId id="332" r:id="rId24"/>
    <p:sldId id="333" r:id="rId25"/>
    <p:sldId id="334" r:id="rId26"/>
    <p:sldId id="336" r:id="rId27"/>
    <p:sldId id="337" r:id="rId28"/>
    <p:sldId id="338" r:id="rId29"/>
    <p:sldId id="339" r:id="rId30"/>
    <p:sldId id="340" r:id="rId31"/>
    <p:sldId id="345" r:id="rId32"/>
    <p:sldId id="346" r:id="rId33"/>
    <p:sldId id="347" r:id="rId34"/>
    <p:sldId id="348" r:id="rId35"/>
    <p:sldId id="350" r:id="rId36"/>
    <p:sldId id="351" r:id="rId37"/>
    <p:sldId id="352" r:id="rId38"/>
    <p:sldId id="309" r:id="rId39"/>
    <p:sldId id="310" r:id="rId40"/>
    <p:sldId id="311" r:id="rId41"/>
    <p:sldId id="267" r:id="rId42"/>
    <p:sldId id="281" r:id="rId43"/>
    <p:sldId id="354" r:id="rId44"/>
    <p:sldId id="353" r:id="rId45"/>
    <p:sldId id="355" r:id="rId4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MS Gothic" panose="020B0609070205080204" pitchFamily="49" charset="-128"/>
      <p:regular r:id="rId54"/>
    </p:embeddedFont>
    <p:embeddedFont>
      <p:font typeface="標楷體" panose="03000509000000000000" pitchFamily="65" charset="-120"/>
      <p:regular r:id="rId55"/>
    </p:embeddedFont>
    <p:embeddedFont>
      <p:font typeface="Muli" panose="02020500000000000000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08C"/>
    <a:srgbClr val="40C3FB"/>
    <a:srgbClr val="FF0000"/>
    <a:srgbClr val="5680A1"/>
    <a:srgbClr val="00B050"/>
    <a:srgbClr val="57A7B5"/>
    <a:srgbClr val="333333"/>
    <a:srgbClr val="A6A6A6"/>
    <a:srgbClr val="33B6EE"/>
    <a:srgbClr val="34B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80026B-0178-4589-8806-25C4246FCCC2}">
  <a:tblStyle styleId="{9E80026B-0178-4589-8806-25C4246FC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2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9E72-B50C-48A7-9049-CF9D4BB9D325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D648-CB89-4C2E-A0FF-E2F4C681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17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4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54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566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7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91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71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69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5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61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9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70" r:id="rId7"/>
    <p:sldLayoutId id="2147483671" r:id="rId8"/>
    <p:sldLayoutId id="2147483672" r:id="rId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26" Type="http://schemas.openxmlformats.org/officeDocument/2006/relationships/image" Target="../media/image560.png"/><Relationship Id="rId3" Type="http://schemas.openxmlformats.org/officeDocument/2006/relationships/image" Target="../media/image50.png"/><Relationship Id="rId34" Type="http://schemas.openxmlformats.org/officeDocument/2006/relationships/image" Target="../media/image64.png"/><Relationship Id="rId7" Type="http://schemas.openxmlformats.org/officeDocument/2006/relationships/image" Target="../media/image54.png"/><Relationship Id="rId25" Type="http://schemas.openxmlformats.org/officeDocument/2006/relationships/image" Target="../media/image550.png"/><Relationship Id="rId33" Type="http://schemas.openxmlformats.org/officeDocument/2006/relationships/image" Target="../media/image63.png"/><Relationship Id="rId2" Type="http://schemas.openxmlformats.org/officeDocument/2006/relationships/image" Target="../media/image49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540.png"/><Relationship Id="rId32" Type="http://schemas.openxmlformats.org/officeDocument/2006/relationships/image" Target="../media/image62.png"/><Relationship Id="rId5" Type="http://schemas.openxmlformats.org/officeDocument/2006/relationships/image" Target="../media/image52.png"/><Relationship Id="rId28" Type="http://schemas.openxmlformats.org/officeDocument/2006/relationships/image" Target="../media/image580.png"/><Relationship Id="rId10" Type="http://schemas.openxmlformats.org/officeDocument/2006/relationships/image" Target="../media/image57.png"/><Relationship Id="rId31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27" Type="http://schemas.openxmlformats.org/officeDocument/2006/relationships/image" Target="../media/image570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0.png"/><Relationship Id="rId5" Type="http://schemas.openxmlformats.org/officeDocument/2006/relationships/image" Target="../media/image840.png"/><Relationship Id="rId4" Type="http://schemas.openxmlformats.org/officeDocument/2006/relationships/image" Target="../media/image83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870.png"/><Relationship Id="rId7" Type="http://schemas.openxmlformats.org/officeDocument/2006/relationships/image" Target="../media/image91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0.png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5" Type="http://schemas.openxmlformats.org/officeDocument/2006/relationships/image" Target="../media/image87.png"/><Relationship Id="rId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637182" y="695739"/>
            <a:ext cx="3844907" cy="3739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類神經網路於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投資策略的應用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19692" y="3525079"/>
            <a:ext cx="223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林奇鋒</a:t>
            </a:r>
            <a:endParaRPr lang="en-US" altLang="zh-TW" sz="16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李俊賢 博士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2911582" y="1088337"/>
            <a:ext cx="5387789" cy="11941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hape 124"/>
          <p:cNvSpPr txBox="1">
            <a:spLocks/>
          </p:cNvSpPr>
          <p:nvPr/>
        </p:nvSpPr>
        <p:spPr>
          <a:xfrm>
            <a:off x="2782605" y="107576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34" y="1277836"/>
            <a:ext cx="715394" cy="7153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9" y="1277836"/>
            <a:ext cx="715394" cy="71539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879334" y="1598985"/>
            <a:ext cx="1452282" cy="1768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2911582" y="3040655"/>
            <a:ext cx="5387789" cy="1209128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46" y="3216697"/>
            <a:ext cx="835082" cy="835082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4879334" y="3639274"/>
            <a:ext cx="1452282" cy="1768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29" y="3294636"/>
            <a:ext cx="717153" cy="71715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589811" y="2292873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降低資料集合的大小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9073" y="4320457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針對特定的資料集合選出較適當的資料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735072" y="902681"/>
            <a:ext cx="619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特徵集合的縮減是根據特徵的關聯性，以及他們對目標所造成的冗餘性 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[42]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6" y="1729810"/>
            <a:ext cx="527132" cy="527132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3451244" y="2366197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6" y="2795141"/>
            <a:ext cx="527132" cy="52713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>
            <a:off x="3445185" y="3429328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85" y="3860472"/>
            <a:ext cx="519774" cy="55477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068162" y="4572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過濾法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47" y="1729810"/>
            <a:ext cx="527132" cy="527132"/>
          </a:xfrm>
          <a:prstGeom prst="rect">
            <a:avLst/>
          </a:prstGeom>
        </p:spPr>
      </p:pic>
      <p:sp>
        <p:nvSpPr>
          <p:cNvPr id="16" name="向下箭號 15"/>
          <p:cNvSpPr/>
          <p:nvPr/>
        </p:nvSpPr>
        <p:spPr>
          <a:xfrm>
            <a:off x="5654025" y="2366197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81" y="3888114"/>
            <a:ext cx="527132" cy="527132"/>
          </a:xfrm>
          <a:prstGeom prst="rect">
            <a:avLst/>
          </a:prstGeom>
        </p:spPr>
      </p:pic>
      <p:sp>
        <p:nvSpPr>
          <p:cNvPr id="18" name="向下箭號 17"/>
          <p:cNvSpPr/>
          <p:nvPr/>
        </p:nvSpPr>
        <p:spPr>
          <a:xfrm>
            <a:off x="5647966" y="3429328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6" y="2781320"/>
            <a:ext cx="519774" cy="554774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5247856" y="4572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</a:t>
            </a:r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09" y="1729810"/>
            <a:ext cx="527132" cy="527132"/>
          </a:xfrm>
          <a:prstGeom prst="rect">
            <a:avLst/>
          </a:prstGeom>
        </p:spPr>
      </p:pic>
      <p:sp>
        <p:nvSpPr>
          <p:cNvPr id="22" name="向下箭號 21"/>
          <p:cNvSpPr/>
          <p:nvPr/>
        </p:nvSpPr>
        <p:spPr>
          <a:xfrm>
            <a:off x="7569587" y="2366197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43" y="3888114"/>
            <a:ext cx="527132" cy="527132"/>
          </a:xfrm>
          <a:prstGeom prst="rect">
            <a:avLst/>
          </a:prstGeom>
        </p:spPr>
      </p:pic>
      <p:sp>
        <p:nvSpPr>
          <p:cNvPr id="24" name="向下箭號 23"/>
          <p:cNvSpPr/>
          <p:nvPr/>
        </p:nvSpPr>
        <p:spPr>
          <a:xfrm>
            <a:off x="7563528" y="3429328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28" y="2781320"/>
            <a:ext cx="519774" cy="554774"/>
          </a:xfrm>
          <a:prstGeom prst="rect">
            <a:avLst/>
          </a:prstGeom>
        </p:spPr>
      </p:pic>
      <p:sp>
        <p:nvSpPr>
          <p:cNvPr id="26" name="弧形箭號 (左彎) 25"/>
          <p:cNvSpPr/>
          <p:nvPr/>
        </p:nvSpPr>
        <p:spPr>
          <a:xfrm>
            <a:off x="5940679" y="2856453"/>
            <a:ext cx="246274" cy="444848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弧形箭號 (左彎) 26"/>
          <p:cNvSpPr/>
          <p:nvPr/>
        </p:nvSpPr>
        <p:spPr>
          <a:xfrm rot="10800000">
            <a:off x="5124719" y="2848456"/>
            <a:ext cx="246274" cy="444848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163418" y="4572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嵌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入法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Shape 124"/>
          <p:cNvSpPr txBox="1">
            <a:spLocks/>
          </p:cNvSpPr>
          <p:nvPr/>
        </p:nvSpPr>
        <p:spPr>
          <a:xfrm>
            <a:off x="2782605" y="107576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7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4" grpId="0"/>
      <p:bldP spid="14" grpId="1"/>
      <p:bldP spid="16" grpId="0" animBg="1"/>
      <p:bldP spid="16" grpId="1" animBg="1"/>
      <p:bldP spid="18" grpId="0" animBg="1"/>
      <p:bldP spid="18" grpId="1" animBg="1"/>
      <p:bldP spid="20" grpId="0"/>
      <p:bldP spid="20" grpId="1"/>
      <p:bldP spid="22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18" y="1321774"/>
            <a:ext cx="527132" cy="527132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3331196" y="1958161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18" y="2387105"/>
            <a:ext cx="527132" cy="527132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3325137" y="3021292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3452436"/>
            <a:ext cx="519774" cy="55477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948114" y="41647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過濾法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01452" y="2210710"/>
                <a:ext cx="305359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52" y="2210710"/>
                <a:ext cx="3053593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06239" y="1150076"/>
                <a:ext cx="4572000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zh-TW" altLang="en-US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夏農提出了夏農資訊熵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(Shannon information entropy)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的理論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[35]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，若資訊的隨機</a:t>
                </a:r>
                <a:r>
                  <a:rPr lang="zh-TW" altLang="en-US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性越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高，則資訊熵值會越高，對於某一個隨機變數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，資訊熵的定義如下。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39" y="1150076"/>
                <a:ext cx="4572000" cy="1077218"/>
              </a:xfrm>
              <a:prstGeom prst="rect">
                <a:avLst/>
              </a:prstGeom>
              <a:blipFill>
                <a:blip r:embed="rId6"/>
                <a:stretch>
                  <a:fillRect l="-667" t="-1705" r="-66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206239" y="3255441"/>
                <a:ext cx="4572000" cy="9783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是隨機變數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的資訊熵；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則是事件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的發生機率；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kern="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則被視為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的資訊混亂度。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39" y="3255441"/>
                <a:ext cx="4572000" cy="978345"/>
              </a:xfrm>
              <a:prstGeom prst="rect">
                <a:avLst/>
              </a:prstGeom>
              <a:blipFill>
                <a:blip r:embed="rId7"/>
                <a:stretch>
                  <a:fillRect l="-667" t="-1863" b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hape 124"/>
          <p:cNvSpPr txBox="1">
            <a:spLocks/>
          </p:cNvSpPr>
          <p:nvPr/>
        </p:nvSpPr>
        <p:spPr>
          <a:xfrm>
            <a:off x="2782605" y="107576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0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206345" y="1259890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模糊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理論與類神經網路的結合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，增加資訊在類神經網路傳遞時的豐富程度，可配合自我結構學習，形成適應性類神經模糊推論系統。</a:t>
            </a: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206345" y="584443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類神經模糊系統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1019971" y="4232056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019971" y="2705390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58372" y="42320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2736" y="26491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1025388" y="3182894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69391" y="302900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69391" y="407359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091244" y="42400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44" y="4240063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 36"/>
          <p:cNvSpPr/>
          <p:nvPr/>
        </p:nvSpPr>
        <p:spPr>
          <a:xfrm>
            <a:off x="1306875" y="3182894"/>
            <a:ext cx="1906347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552024" y="42400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24" y="4240063"/>
                <a:ext cx="5159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/>
          <p:cNvCxnSpPr/>
          <p:nvPr/>
        </p:nvCxnSpPr>
        <p:spPr>
          <a:xfrm flipH="1">
            <a:off x="1758950" y="3557150"/>
            <a:ext cx="6350" cy="666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27252" y="3557150"/>
            <a:ext cx="738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291054" y="3174887"/>
            <a:ext cx="6350" cy="1049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9559" y="339741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0.7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873294" y="4555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糊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873294" y="21678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l="5022" r="14671"/>
          <a:stretch/>
        </p:blipFill>
        <p:spPr>
          <a:xfrm>
            <a:off x="752613" y="65948"/>
            <a:ext cx="3014870" cy="206995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Shape 124"/>
          <p:cNvSpPr txBox="1">
            <a:spLocks/>
          </p:cNvSpPr>
          <p:nvPr/>
        </p:nvSpPr>
        <p:spPr>
          <a:xfrm>
            <a:off x="5194636" y="0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206345" y="1256173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模糊理論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是由美國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加州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大學的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L.A.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Zadeh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1965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年創立的模糊集合理論的數學基礎上發展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起來，模糊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理論是以模糊集合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(fuzzy set)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為基礎，其基本精神是接受模糊性現象存在的事實，而以處理概念模糊不確定的事物為其研究目標，並積極的將其嚴密的量化成電腦可以處理的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訊息。</a:t>
            </a: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169223" y="461522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模糊理論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038087" y="1817480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1038087" y="290814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 flipV="1">
            <a:off x="1032671" y="757309"/>
            <a:ext cx="2245034" cy="1052165"/>
          </a:xfrm>
          <a:prstGeom prst="bentConnector3">
            <a:avLst>
              <a:gd name="adj1" fmla="val 553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476488" y="18174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0852" y="2345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1043504" y="768318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87507" y="6144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7507" y="165901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14794" y="1825487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794" y="1825487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>
            <a:off x="1019971" y="4097556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019971" y="2570890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58372" y="40975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2736" y="25146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1025388" y="3048394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69391" y="289450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69391" y="393909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091244" y="41055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44" y="4105563"/>
                <a:ext cx="5159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 36"/>
          <p:cNvSpPr/>
          <p:nvPr/>
        </p:nvSpPr>
        <p:spPr>
          <a:xfrm>
            <a:off x="1306875" y="3048394"/>
            <a:ext cx="1906347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552024" y="41055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24" y="4105563"/>
                <a:ext cx="5159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/>
          <p:cNvCxnSpPr/>
          <p:nvPr/>
        </p:nvCxnSpPr>
        <p:spPr>
          <a:xfrm flipH="1">
            <a:off x="1758950" y="3422650"/>
            <a:ext cx="6350" cy="666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27252" y="3422650"/>
            <a:ext cx="738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291054" y="3040387"/>
            <a:ext cx="6350" cy="1049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9559" y="326291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0.7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910493" y="21025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傳統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10493" y="44220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糊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Shape 124"/>
          <p:cNvSpPr txBox="1">
            <a:spLocks/>
          </p:cNvSpPr>
          <p:nvPr/>
        </p:nvSpPr>
        <p:spPr>
          <a:xfrm>
            <a:off x="5042452" y="-10014"/>
            <a:ext cx="471547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2.2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複數模糊集合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6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6" grpId="0"/>
      <p:bldP spid="37" grpId="0" animBg="1"/>
      <p:bldP spid="49" grpId="0"/>
      <p:bldP spid="58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825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128175" y="444982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複數模糊集合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1" name="圖片 20"/>
          <p:cNvPicPr/>
          <p:nvPr/>
        </p:nvPicPr>
        <p:blipFill rotWithShape="1">
          <a:blip r:embed="rId3"/>
          <a:srcRect l="1049" t="541" r="1670" b="1065"/>
          <a:stretch/>
        </p:blipFill>
        <p:spPr>
          <a:xfrm>
            <a:off x="743604" y="739214"/>
            <a:ext cx="3555243" cy="3316406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12794" y="1842859"/>
                <a:ext cx="3645386" cy="76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pc="-5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l-GR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𝜇</m:t>
                          </m:r>
                        </m:e>
                        <m:sub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h</m:t>
                          </m:r>
                        </m:e>
                      </m:d>
                      <m:r>
                        <a:rPr lang="en-US" sz="1600" i="1" spc="-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r>
                        <a:rPr lang="en-US" sz="1600" i="1" spc="-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𝑟</m:t>
                      </m:r>
                      <m:d>
                        <m:d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h</m:t>
                          </m:r>
                        </m:e>
                      </m:d>
                      <m:func>
                        <m:func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 spc="-5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sz="1600" i="1" spc="-5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100" spc="-5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MS Mincho"/>
                </a:endParaRP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         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l-G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Im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794" y="1842859"/>
                <a:ext cx="3645386" cy="760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98280" y="2520657"/>
                <a:ext cx="3511539" cy="41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func>
                        <m:func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𝑗𝑟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600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80" y="2520657"/>
                <a:ext cx="3511539" cy="4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873863" y="4062444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複數</a:t>
            </a:r>
            <a:r>
              <a:rPr lang="zh-TW" altLang="en-US" b="1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單位圓盤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Shape 124"/>
          <p:cNvSpPr txBox="1">
            <a:spLocks/>
          </p:cNvSpPr>
          <p:nvPr/>
        </p:nvSpPr>
        <p:spPr>
          <a:xfrm>
            <a:off x="5042452" y="-10014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7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782604" y="107576"/>
            <a:ext cx="471547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2.3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類神經網路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8625"/>
              </p:ext>
            </p:extLst>
          </p:nvPr>
        </p:nvGraphicFramePr>
        <p:xfrm>
          <a:off x="2644407" y="782683"/>
          <a:ext cx="6096000" cy="387096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64231">
                  <a:extLst>
                    <a:ext uri="{9D8B030D-6E8A-4147-A177-3AD203B41FA5}">
                      <a16:colId xmlns:a16="http://schemas.microsoft.com/office/drawing/2014/main" val="4223036600"/>
                    </a:ext>
                  </a:extLst>
                </a:gridCol>
                <a:gridCol w="5331769">
                  <a:extLst>
                    <a:ext uri="{9D8B030D-6E8A-4147-A177-3AD203B41FA5}">
                      <a16:colId xmlns:a16="http://schemas.microsoft.com/office/drawing/2014/main" val="37631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TW" dirty="0" smtClean="0"/>
                        <a:t>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McCulloch et al.  [29]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學者使用一種稱為閥值邏輯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(Threshold logic)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的演算法模擬出神經元的概念，當一個神經元接收到資訊，會判斷是否要產生興奮反應的機制。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TW" dirty="0" smtClean="0"/>
                        <a:t>949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心理學家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Hebb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提出了海伯理論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(Hebb’s law) [13]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，意即突觸前的神經元與突觸後的神經元同時活化時，則這兩個神精元之間連結的強度會增加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Rochester et al. [33]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將之轉化成數學模型創造了感知機，以模擬人類大腦，可以說是當今深度學習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(Deep learning)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的始祖，但相較來說感知機神經元較少，且傳遞訊號權重為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或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，仍然無法處理異或問題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非線性問題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，且當時電腦沒有足夠能力運算。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Werbos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[39]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提出反向傳播演算法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(Back propagation, BP)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，這個演算法有效地解決了異或問題以及訓練多層神經網路的問題。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至今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許多人工智慧方法被提出，像是支援向量機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(Support vector machine, SVM) [9]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、貝氏分類器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(Bayesian classifier) [34]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等，直到近年來，因資訊科技快速的發展，電腦所能運算的速度倍增，在某些專長領域已可超越人類水平，神經網路才再度被大量研究。</a:t>
                      </a: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0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2675880" y="2874795"/>
            <a:ext cx="5565910" cy="1555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圓角矩形 26"/>
          <p:cNvSpPr/>
          <p:nvPr/>
        </p:nvSpPr>
        <p:spPr>
          <a:xfrm>
            <a:off x="2675880" y="849737"/>
            <a:ext cx="5565910" cy="124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782604" y="107576"/>
            <a:ext cx="5438287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類神經模糊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78" y="1005772"/>
            <a:ext cx="700824" cy="7008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06" y="1005772"/>
            <a:ext cx="700824" cy="70082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458835" y="1312567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3590024" y="1312530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7332029" y="1312530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4" y="3450409"/>
            <a:ext cx="700824" cy="70082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07" y="2880830"/>
            <a:ext cx="700824" cy="700824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618752" y="3765232"/>
            <a:ext cx="2655772" cy="7924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右箭號 13"/>
          <p:cNvSpPr/>
          <p:nvPr/>
        </p:nvSpPr>
        <p:spPr>
          <a:xfrm rot="19470485">
            <a:off x="3536420" y="3538001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>
            <a:off x="7184819" y="3747065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5" y="1073693"/>
            <a:ext cx="477674" cy="47767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70" y="3518330"/>
            <a:ext cx="477674" cy="47767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4442610" y="16777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類神經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190887" y="34863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類神經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335484" y="16777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模糊系統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234490" y="40858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模糊系統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上彎箭號 21"/>
          <p:cNvSpPr/>
          <p:nvPr/>
        </p:nvSpPr>
        <p:spPr>
          <a:xfrm rot="10800000" flipH="1">
            <a:off x="5157327" y="3167036"/>
            <a:ext cx="1576468" cy="205012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806727" y="16777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715941" y="40814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20609" y="209410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併發型類神經模糊系統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609" y="443667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合作型類神經模糊系統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2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  <p:bldP spid="14" grpId="0" animBg="1"/>
      <p:bldP spid="15" grpId="0" animBg="1"/>
      <p:bldP spid="19" grpId="0"/>
      <p:bldP spid="21" grpId="0"/>
      <p:bldP spid="22" grpId="0" animBg="1"/>
      <p:bldP spid="24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2480809" y="1390650"/>
            <a:ext cx="6140565" cy="2656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hape 124"/>
          <p:cNvSpPr txBox="1">
            <a:spLocks/>
          </p:cNvSpPr>
          <p:nvPr/>
        </p:nvSpPr>
        <p:spPr>
          <a:xfrm>
            <a:off x="2782604" y="107576"/>
            <a:ext cx="5438287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類神經模糊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8" y="1571829"/>
            <a:ext cx="452002" cy="45200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8" y="2490583"/>
            <a:ext cx="452002" cy="45200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8" y="3409337"/>
            <a:ext cx="452002" cy="4520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39" y="2516709"/>
            <a:ext cx="477674" cy="47767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480810" y="30797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rot="18721623">
            <a:off x="3204924" y="2219958"/>
            <a:ext cx="1189419" cy="11883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右箭號 13"/>
          <p:cNvSpPr/>
          <p:nvPr/>
        </p:nvSpPr>
        <p:spPr>
          <a:xfrm>
            <a:off x="3383620" y="2668404"/>
            <a:ext cx="846205" cy="1127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2685837">
            <a:off x="3195207" y="3069961"/>
            <a:ext cx="1189419" cy="11883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/>
          <p:cNvSpPr/>
          <p:nvPr/>
        </p:nvSpPr>
        <p:spPr>
          <a:xfrm>
            <a:off x="5479493" y="2498763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>
            <a:off x="4697348" y="2693724"/>
            <a:ext cx="7107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998661" y="2437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…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476065" y="3410590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4693920" y="3605551"/>
            <a:ext cx="7107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橢圓 25"/>
          <p:cNvSpPr/>
          <p:nvPr/>
        </p:nvSpPr>
        <p:spPr>
          <a:xfrm>
            <a:off x="5507513" y="1570397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右箭號 26"/>
          <p:cNvSpPr/>
          <p:nvPr/>
        </p:nvSpPr>
        <p:spPr>
          <a:xfrm>
            <a:off x="4725368" y="1765358"/>
            <a:ext cx="7107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橢圓 27"/>
          <p:cNvSpPr/>
          <p:nvPr/>
        </p:nvSpPr>
        <p:spPr>
          <a:xfrm>
            <a:off x="6703602" y="2497510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向右箭號 30"/>
          <p:cNvSpPr/>
          <p:nvPr/>
        </p:nvSpPr>
        <p:spPr>
          <a:xfrm>
            <a:off x="7164807" y="2716583"/>
            <a:ext cx="1083039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604252" y="409490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混合型類神經模糊系統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66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1152224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系統設計與架構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0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08383" y="443947"/>
            <a:ext cx="25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08382" y="1351722"/>
            <a:ext cx="4022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緒論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文獻探討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系統設計與架構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實驗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討論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結論與未來發展</a:t>
            </a:r>
            <a:endParaRPr lang="en-US" sz="3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825"/>
            <a:ext cx="4537166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圖片 20"/>
          <p:cNvPicPr/>
          <p:nvPr/>
        </p:nvPicPr>
        <p:blipFill rotWithShape="1">
          <a:blip r:embed="rId3"/>
          <a:srcRect l="1049" t="541" r="1670" b="1065"/>
          <a:stretch/>
        </p:blipFill>
        <p:spPr>
          <a:xfrm>
            <a:off x="247215" y="725677"/>
            <a:ext cx="3555243" cy="33164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370650" y="4042083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複數</a:t>
            </a:r>
            <a:r>
              <a:rPr lang="zh-TW" altLang="en-US" b="1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單位圓盤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Shape 124"/>
          <p:cNvSpPr txBox="1">
            <a:spLocks/>
          </p:cNvSpPr>
          <p:nvPr/>
        </p:nvSpPr>
        <p:spPr>
          <a:xfrm>
            <a:off x="5042452" y="-10014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89306" y="896161"/>
                <a:ext cx="45371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歸屬程度計算流程如下，假設有一複數模糊集合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，可以表示如下。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306" y="896161"/>
                <a:ext cx="4537166" cy="584775"/>
              </a:xfrm>
              <a:prstGeom prst="rect">
                <a:avLst/>
              </a:prstGeom>
              <a:blipFill>
                <a:blip r:embed="rId4"/>
                <a:stretch>
                  <a:fillRect l="-80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68760" y="1602836"/>
                <a:ext cx="2204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={(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))|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760" y="1602836"/>
                <a:ext cx="2204386" cy="338554"/>
              </a:xfrm>
              <a:prstGeom prst="rect">
                <a:avLst/>
              </a:prstGeom>
              <a:blipFill>
                <a:blip r:embed="rId5"/>
                <a:stretch>
                  <a:fillRect t="-109091" r="-19668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89306" y="2100656"/>
                <a:ext cx="4280595" cy="427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5000"/>
                  </a:lnSpc>
                </a:pPr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為元素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的歸屬程度，表示如下。</a:t>
                </a:r>
                <a:endParaRPr lang="en-US" sz="16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306" y="2100656"/>
                <a:ext cx="4280595" cy="427425"/>
              </a:xfrm>
              <a:prstGeom prst="rect">
                <a:avLst/>
              </a:prstGeom>
              <a:blipFill>
                <a:blip r:embed="rId6"/>
                <a:stretch>
                  <a:fillRect l="-855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3991" y="2657945"/>
                <a:ext cx="196181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91" y="2657945"/>
                <a:ext cx="1961819" cy="322268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48608" y="2892638"/>
                <a:ext cx="3717312" cy="33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08" y="2892638"/>
                <a:ext cx="3717312" cy="335476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537166" y="3350943"/>
                <a:ext cx="4450191" cy="855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為宇集合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的數值變數；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為振幅函數，是一實數數值介於</a:t>
                </a:r>
                <a:r>
                  <a:rPr 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0</a:t>
                </a:r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</a:t>
                </a:r>
                <a:r>
                  <a:rPr 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1</a:t>
                </a:r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間；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為相位函數，是一實數數值；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66" y="3350943"/>
                <a:ext cx="4450191" cy="855042"/>
              </a:xfrm>
              <a:prstGeom prst="rect">
                <a:avLst/>
              </a:prstGeom>
              <a:blipFill>
                <a:blip r:embed="rId9"/>
                <a:stretch>
                  <a:fillRect l="-685" t="-2143" r="-8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6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825"/>
            <a:ext cx="4537166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63480" y="1081294"/>
            <a:ext cx="4057583" cy="2874240"/>
            <a:chOff x="4297381" y="576197"/>
            <a:chExt cx="4057583" cy="2874240"/>
          </a:xfrm>
        </p:grpSpPr>
        <p:grpSp>
          <p:nvGrpSpPr>
            <p:cNvPr id="5" name="群組 4"/>
            <p:cNvGrpSpPr/>
            <p:nvPr/>
          </p:nvGrpSpPr>
          <p:grpSpPr>
            <a:xfrm>
              <a:off x="4297381" y="576197"/>
              <a:ext cx="4057583" cy="2855490"/>
              <a:chOff x="2914927" y="1664703"/>
              <a:chExt cx="3828834" cy="18129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2914927" y="1664703"/>
                    <a:ext cx="711905" cy="2344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927" y="1664703"/>
                    <a:ext cx="711905" cy="2344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6385933" y="3243153"/>
                    <a:ext cx="357828" cy="2344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矩形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5933" y="3243153"/>
                    <a:ext cx="357828" cy="2344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線單箭頭接點 7"/>
              <p:cNvCxnSpPr/>
              <p:nvPr/>
            </p:nvCxnSpPr>
            <p:spPr>
              <a:xfrm flipV="1">
                <a:off x="3667637" y="3263859"/>
                <a:ext cx="3076124" cy="80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 flipV="1">
                <a:off x="3667637" y="1745200"/>
                <a:ext cx="0" cy="15266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 flipH="1">
                <a:off x="3673054" y="2222704"/>
                <a:ext cx="1225826" cy="2486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3317057" y="2068815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+mj-ea"/>
                    <a:ea typeface="+mj-ea"/>
                  </a:rPr>
                  <a:t>1</a:t>
                </a:r>
                <a:endParaRPr 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317057" y="311340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+mj-ea"/>
                    <a:ea typeface="+mj-ea"/>
                  </a:rPr>
                  <a:t>0</a:t>
                </a:r>
                <a:endParaRPr 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13" name="手繪多邊形 12"/>
              <p:cNvSpPr/>
              <p:nvPr/>
            </p:nvSpPr>
            <p:spPr>
              <a:xfrm>
                <a:off x="3954541" y="2222704"/>
                <a:ext cx="1906347" cy="1057169"/>
              </a:xfrm>
              <a:custGeom>
                <a:avLst/>
                <a:gdLst>
                  <a:gd name="connsiteX0" fmla="*/ 0 w 1416050"/>
                  <a:gd name="connsiteY0" fmla="*/ 1225555 h 1225555"/>
                  <a:gd name="connsiteX1" fmla="*/ 755650 w 1416050"/>
                  <a:gd name="connsiteY1" fmla="*/ 5 h 1225555"/>
                  <a:gd name="connsiteX2" fmla="*/ 1416050 w 1416050"/>
                  <a:gd name="connsiteY2" fmla="*/ 1212855 h 1225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6050" h="1225555">
                    <a:moveTo>
                      <a:pt x="0" y="1225555"/>
                    </a:moveTo>
                    <a:cubicBezTo>
                      <a:pt x="259821" y="613838"/>
                      <a:pt x="519642" y="2122"/>
                      <a:pt x="755650" y="5"/>
                    </a:cubicBezTo>
                    <a:cubicBezTo>
                      <a:pt x="991658" y="-2112"/>
                      <a:pt x="1203854" y="605371"/>
                      <a:pt x="1416050" y="121285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H="1">
                <a:off x="4938720" y="2214697"/>
                <a:ext cx="6350" cy="104916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265909" y="308110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909" y="3081105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矩形 17"/>
          <p:cNvSpPr/>
          <p:nvPr/>
        </p:nvSpPr>
        <p:spPr>
          <a:xfrm>
            <a:off x="4572000" y="55185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本實驗採用高斯複數模糊集，此概念由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 et al.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</a:t>
            </a:r>
            <a:r>
              <a:rPr lang="zh-TW" altLang="en-US" kern="100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[24]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，為複數模糊集合與高斯函數的結合，使其可以進入模型並分析資料。高斯複數模糊集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(Complex Gaussian membership function, </a:t>
            </a:r>
            <a:r>
              <a:rPr lang="en-US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cGMF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可以表示如下：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927001" y="1530813"/>
                <a:ext cx="3904852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cGMF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01" y="1530813"/>
                <a:ext cx="3904852" cy="335476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90889" y="1876832"/>
                <a:ext cx="2472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89" y="1876832"/>
                <a:ext cx="247266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128715" y="2107416"/>
                <a:ext cx="1954958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15" y="2107416"/>
                <a:ext cx="1954958" cy="57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777477" y="2623880"/>
                <a:ext cx="4159728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77" y="2623880"/>
                <a:ext cx="4159728" cy="57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743983" y="3122938"/>
                <a:ext cx="1785681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83" y="3122938"/>
                <a:ext cx="1785681" cy="4612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hape 124"/>
          <p:cNvSpPr txBox="1">
            <a:spLocks/>
          </p:cNvSpPr>
          <p:nvPr/>
        </p:nvSpPr>
        <p:spPr>
          <a:xfrm>
            <a:off x="5042452" y="-10014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537166" y="3770868"/>
                <a:ext cx="4572000" cy="7386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分別為輸入資料、中心值以及模糊集合的延展度，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值為此函數的相位頻率參數，此函數會進入參數學習過程，以增加模型整體的彈性。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66" y="3770868"/>
                <a:ext cx="4572000" cy="738664"/>
              </a:xfrm>
              <a:prstGeom prst="rect">
                <a:avLst/>
              </a:prstGeom>
              <a:blipFill>
                <a:blip r:embed="rId10"/>
                <a:stretch>
                  <a:fillRect l="-400" t="-1653" r="-40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6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616925" y="946493"/>
                <a:ext cx="5786845" cy="742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透過複數高斯型態的模糊集，可得出一複數歸屬程度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。我們可以透過拆解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，得出一組歸屬程度向量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l-GR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，成分表示如下。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5" y="946493"/>
                <a:ext cx="5786845" cy="742447"/>
              </a:xfrm>
              <a:prstGeom prst="rect">
                <a:avLst/>
              </a:prstGeom>
              <a:blipFill>
                <a:blip r:embed="rId2"/>
                <a:stretch>
                  <a:fillRect l="-316" t="-820" r="-21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97085" y="1701268"/>
                <a:ext cx="5265031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85" y="1701268"/>
                <a:ext cx="5265031" cy="460832"/>
              </a:xfrm>
              <a:prstGeom prst="rect">
                <a:avLst/>
              </a:prstGeom>
              <a:blipFill>
                <a:blip r:embed="rId3"/>
                <a:stretch>
                  <a:fillRect t="-163158" r="-14236" b="-2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14503" y="2126896"/>
                <a:ext cx="1807867" cy="359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real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03" y="2126896"/>
                <a:ext cx="1807867" cy="359714"/>
              </a:xfrm>
              <a:prstGeom prst="rect">
                <a:avLst/>
              </a:prstGeom>
              <a:blipFill>
                <a:blip r:embed="rId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55352" y="2486308"/>
                <a:ext cx="1823897" cy="360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imag</m:t>
                        </m:r>
                        <m: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1600" dirty="0" smtClean="0">
                    <a:solidFill>
                      <a:schemeClr val="bg1"/>
                    </a:solidFill>
                  </a:rPr>
                  <a:t>)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52" y="2486308"/>
                <a:ext cx="1823897" cy="360804"/>
              </a:xfrm>
              <a:prstGeom prst="rect">
                <a:avLst/>
              </a:prstGeom>
              <a:blipFill>
                <a:blip r:embed="rId5"/>
                <a:stretch>
                  <a:fillRect t="-5085" r="-1003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616924" y="3076560"/>
                <a:ext cx="57868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real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為擷取該值的實數部位置數值；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imag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為擷取該值的實數部位置數值；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為高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斯函數；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為高斯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函數一次微分。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4" y="3076560"/>
                <a:ext cx="5786845" cy="523220"/>
              </a:xfrm>
              <a:prstGeom prst="rect">
                <a:avLst/>
              </a:prstGeom>
              <a:blipFill>
                <a:blip r:embed="rId6"/>
                <a:stretch>
                  <a:fillRect l="-316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結構學習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12061" y="1439769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2712061" y="3464512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63783" y="447728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21207" y="4468075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857138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1439769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02240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903741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3464512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4025283"/>
            <a:ext cx="452002" cy="452002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962627" y="1100689"/>
            <a:ext cx="415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透過減數分群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(Subtractive cluster, SC)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</a:t>
            </a:r>
            <a:r>
              <a:rPr lang="zh-TW" altLang="en-US" kern="100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[7]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分群不同輸入維度的訓練資料。並將分群後的群中心配合每個維度的標準差形成模糊集，各個維度的模糊集個數總和，即為第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層神經元的數量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直線單箭頭接點 32"/>
          <p:cNvCxnSpPr>
            <a:stCxn id="6" idx="6"/>
            <a:endCxn id="16" idx="1"/>
          </p:cNvCxnSpPr>
          <p:nvPr/>
        </p:nvCxnSpPr>
        <p:spPr>
          <a:xfrm flipV="1">
            <a:off x="3138781" y="1083139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7" idx="6"/>
            <a:endCxn id="19" idx="1"/>
          </p:cNvCxnSpPr>
          <p:nvPr/>
        </p:nvCxnSpPr>
        <p:spPr>
          <a:xfrm flipV="1">
            <a:off x="3138781" y="3129742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6"/>
            <a:endCxn id="17" idx="1"/>
          </p:cNvCxnSpPr>
          <p:nvPr/>
        </p:nvCxnSpPr>
        <p:spPr>
          <a:xfrm>
            <a:off x="3138781" y="1665770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6" idx="6"/>
            <a:endCxn id="18" idx="1"/>
          </p:cNvCxnSpPr>
          <p:nvPr/>
        </p:nvCxnSpPr>
        <p:spPr>
          <a:xfrm>
            <a:off x="3138781" y="1665770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7" idx="6"/>
            <a:endCxn id="20" idx="1"/>
          </p:cNvCxnSpPr>
          <p:nvPr/>
        </p:nvCxnSpPr>
        <p:spPr>
          <a:xfrm>
            <a:off x="3138781" y="3690513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6"/>
            <a:endCxn id="21" idx="1"/>
          </p:cNvCxnSpPr>
          <p:nvPr/>
        </p:nvCxnSpPr>
        <p:spPr>
          <a:xfrm>
            <a:off x="3138781" y="3690513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圖說文字 51"/>
          <p:cNvSpPr/>
          <p:nvPr/>
        </p:nvSpPr>
        <p:spPr>
          <a:xfrm>
            <a:off x="5073440" y="2618899"/>
            <a:ext cx="3563064" cy="1925674"/>
          </a:xfrm>
          <a:prstGeom prst="wedgeRoundRectCallout">
            <a:avLst>
              <a:gd name="adj1" fmla="val -62383"/>
              <a:gd name="adj2" fmla="val 7327"/>
              <a:gd name="adj3" fmla="val 16667"/>
            </a:avLst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762" y="2680296"/>
            <a:ext cx="1826602" cy="1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圖片 50" descr="3dBa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67" y="2442725"/>
            <a:ext cx="3361690" cy="21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結構學習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45550" y="4481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955137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1480700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00392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977974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3503537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4029100"/>
            <a:ext cx="452002" cy="452002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3974804" y="8852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3974803" y="160575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3974803" y="3939242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053213" y="258506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16" idx="3"/>
            <a:endCxn id="23" idx="2"/>
          </p:cNvCxnSpPr>
          <p:nvPr/>
        </p:nvCxnSpPr>
        <p:spPr>
          <a:xfrm flipV="1">
            <a:off x="3292261" y="1100689"/>
            <a:ext cx="682543" cy="804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9" idx="3"/>
            <a:endCxn id="23" idx="2"/>
          </p:cNvCxnSpPr>
          <p:nvPr/>
        </p:nvCxnSpPr>
        <p:spPr>
          <a:xfrm flipV="1">
            <a:off x="3292261" y="1100689"/>
            <a:ext cx="682543" cy="21032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6" idx="3"/>
            <a:endCxn id="27" idx="2"/>
          </p:cNvCxnSpPr>
          <p:nvPr/>
        </p:nvCxnSpPr>
        <p:spPr>
          <a:xfrm>
            <a:off x="3292261" y="1181138"/>
            <a:ext cx="682542" cy="6400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0" idx="3"/>
            <a:endCxn id="27" idx="2"/>
          </p:cNvCxnSpPr>
          <p:nvPr/>
        </p:nvCxnSpPr>
        <p:spPr>
          <a:xfrm flipV="1">
            <a:off x="3292261" y="1821178"/>
            <a:ext cx="682542" cy="19083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1" idx="3"/>
            <a:endCxn id="28" idx="2"/>
          </p:cNvCxnSpPr>
          <p:nvPr/>
        </p:nvCxnSpPr>
        <p:spPr>
          <a:xfrm flipV="1">
            <a:off x="3292261" y="4154667"/>
            <a:ext cx="682542" cy="1004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3"/>
            <a:endCxn id="28" idx="2"/>
          </p:cNvCxnSpPr>
          <p:nvPr/>
        </p:nvCxnSpPr>
        <p:spPr>
          <a:xfrm>
            <a:off x="3292261" y="2229921"/>
            <a:ext cx="682542" cy="19247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88"/>
          <a:stretch/>
        </p:blipFill>
        <p:spPr bwMode="auto">
          <a:xfrm>
            <a:off x="5126867" y="188972"/>
            <a:ext cx="3361690" cy="2040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文字方塊 52"/>
          <p:cNvSpPr txBox="1"/>
          <p:nvPr/>
        </p:nvSpPr>
        <p:spPr>
          <a:xfrm>
            <a:off x="3726200" y="44772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結構學習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855547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2850533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2886654" y="36801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8943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23" idx="6"/>
            <a:endCxn id="29" idx="2"/>
          </p:cNvCxnSpPr>
          <p:nvPr/>
        </p:nvCxnSpPr>
        <p:spPr>
          <a:xfrm>
            <a:off x="3261154" y="1181138"/>
            <a:ext cx="431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601930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467918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Layer4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34925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692434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4716519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2" name="直線單箭頭接點 31"/>
          <p:cNvCxnSpPr>
            <a:stCxn id="29" idx="6"/>
            <a:endCxn id="31" idx="2"/>
          </p:cNvCxnSpPr>
          <p:nvPr/>
        </p:nvCxnSpPr>
        <p:spPr>
          <a:xfrm>
            <a:off x="4098041" y="1181138"/>
            <a:ext cx="6184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7" idx="6"/>
            <a:endCxn id="29" idx="2"/>
          </p:cNvCxnSpPr>
          <p:nvPr/>
        </p:nvCxnSpPr>
        <p:spPr>
          <a:xfrm flipV="1">
            <a:off x="3256140" y="1181138"/>
            <a:ext cx="436294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692434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39" name="直線單箭頭接點 38"/>
          <p:cNvCxnSpPr>
            <a:stCxn id="23" idx="6"/>
            <a:endCxn id="38" idx="2"/>
          </p:cNvCxnSpPr>
          <p:nvPr/>
        </p:nvCxnSpPr>
        <p:spPr>
          <a:xfrm>
            <a:off x="3261154" y="1181138"/>
            <a:ext cx="431280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692434" y="368016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2" name="橢圓 41"/>
          <p:cNvSpPr/>
          <p:nvPr/>
        </p:nvSpPr>
        <p:spPr>
          <a:xfrm>
            <a:off x="4716519" y="36801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4" name="橢圓 43"/>
          <p:cNvSpPr/>
          <p:nvPr/>
        </p:nvSpPr>
        <p:spPr>
          <a:xfrm>
            <a:off x="4716518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45" name="直線單箭頭接點 44"/>
          <p:cNvCxnSpPr>
            <a:stCxn id="23" idx="6"/>
            <a:endCxn id="41" idx="2"/>
          </p:cNvCxnSpPr>
          <p:nvPr/>
        </p:nvCxnSpPr>
        <p:spPr>
          <a:xfrm>
            <a:off x="3261154" y="1181138"/>
            <a:ext cx="431280" cy="27144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7" idx="6"/>
            <a:endCxn id="38" idx="2"/>
          </p:cNvCxnSpPr>
          <p:nvPr/>
        </p:nvCxnSpPr>
        <p:spPr>
          <a:xfrm>
            <a:off x="3256140" y="1922469"/>
            <a:ext cx="43629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6"/>
            <a:endCxn id="41" idx="2"/>
          </p:cNvCxnSpPr>
          <p:nvPr/>
        </p:nvCxnSpPr>
        <p:spPr>
          <a:xfrm>
            <a:off x="3256140" y="1922469"/>
            <a:ext cx="436294" cy="19731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8" idx="6"/>
            <a:endCxn id="41" idx="2"/>
          </p:cNvCxnSpPr>
          <p:nvPr/>
        </p:nvCxnSpPr>
        <p:spPr>
          <a:xfrm flipV="1">
            <a:off x="3292261" y="3895588"/>
            <a:ext cx="400173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8" idx="6"/>
            <a:endCxn id="38" idx="2"/>
          </p:cNvCxnSpPr>
          <p:nvPr/>
        </p:nvCxnSpPr>
        <p:spPr>
          <a:xfrm flipV="1">
            <a:off x="3292261" y="1922469"/>
            <a:ext cx="400173" cy="19731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6"/>
            <a:endCxn id="29" idx="2"/>
          </p:cNvCxnSpPr>
          <p:nvPr/>
        </p:nvCxnSpPr>
        <p:spPr>
          <a:xfrm flipV="1">
            <a:off x="3292261" y="1181138"/>
            <a:ext cx="400173" cy="27144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8" idx="6"/>
            <a:endCxn id="44" idx="2"/>
          </p:cNvCxnSpPr>
          <p:nvPr/>
        </p:nvCxnSpPr>
        <p:spPr>
          <a:xfrm>
            <a:off x="4098041" y="1922469"/>
            <a:ext cx="6184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41" idx="6"/>
            <a:endCxn id="42" idx="2"/>
          </p:cNvCxnSpPr>
          <p:nvPr/>
        </p:nvCxnSpPr>
        <p:spPr>
          <a:xfrm>
            <a:off x="4098041" y="3895588"/>
            <a:ext cx="618478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334995" y="1229990"/>
            <a:ext cx="3665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位於第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層的後鑑部神經元個數，在本研究中與前鑑部神經元數目相同。後鑑部神經元為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T–S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神經元，由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T–S function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構成，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T–S function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公式如下。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732217" y="2286572"/>
                <a:ext cx="2544543" cy="596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17" y="2286572"/>
                <a:ext cx="2544543" cy="596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334995" y="2938833"/>
                <a:ext cx="3665982" cy="810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T–S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神經元的參數，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個輸入。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995" y="2938833"/>
                <a:ext cx="3665982" cy="810543"/>
              </a:xfrm>
              <a:prstGeom prst="rect">
                <a:avLst/>
              </a:prstGeom>
              <a:blipFill>
                <a:blip r:embed="rId3"/>
                <a:stretch>
                  <a:fillRect l="-498" r="-332" b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/>
          <p:cNvSpPr txBox="1"/>
          <p:nvPr/>
        </p:nvSpPr>
        <p:spPr>
          <a:xfrm>
            <a:off x="3750223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786544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4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78" name="矩形 177"/>
          <p:cNvSpPr/>
          <p:nvPr/>
        </p:nvSpPr>
        <p:spPr>
          <a:xfrm>
            <a:off x="6355087" y="1003275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4" name="矩形 93"/>
          <p:cNvSpPr/>
          <p:nvPr/>
        </p:nvSpPr>
        <p:spPr>
          <a:xfrm>
            <a:off x="4710497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9" name="矩形 88"/>
          <p:cNvSpPr/>
          <p:nvPr/>
        </p:nvSpPr>
        <p:spPr>
          <a:xfrm>
            <a:off x="3135150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8" name="矩形 87"/>
          <p:cNvSpPr/>
          <p:nvPr/>
        </p:nvSpPr>
        <p:spPr>
          <a:xfrm>
            <a:off x="1754064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7" name="矩形 86"/>
          <p:cNvSpPr/>
          <p:nvPr/>
        </p:nvSpPr>
        <p:spPr>
          <a:xfrm>
            <a:off x="445265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" name="橢圓 3"/>
          <p:cNvSpPr/>
          <p:nvPr/>
        </p:nvSpPr>
        <p:spPr>
          <a:xfrm>
            <a:off x="555766" y="1451852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en-US" sz="1200" dirty="0"/>
          </a:p>
        </p:txBody>
      </p:sp>
      <p:sp>
        <p:nvSpPr>
          <p:cNvPr id="5" name="橢圓 4"/>
          <p:cNvSpPr/>
          <p:nvPr/>
        </p:nvSpPr>
        <p:spPr>
          <a:xfrm>
            <a:off x="555766" y="252486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/>
              <a:t>2</a:t>
            </a:r>
            <a:endParaRPr lang="en-US" sz="1050" dirty="0"/>
          </a:p>
        </p:txBody>
      </p:sp>
      <p:sp>
        <p:nvSpPr>
          <p:cNvPr id="6" name="橢圓 5"/>
          <p:cNvSpPr/>
          <p:nvPr/>
        </p:nvSpPr>
        <p:spPr>
          <a:xfrm>
            <a:off x="555766" y="397832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i="1" dirty="0" smtClean="0"/>
              <a:t>M</a:t>
            </a:r>
            <a:endParaRPr lang="en-US" sz="1050" i="1" dirty="0"/>
          </a:p>
        </p:txBody>
      </p:sp>
      <p:cxnSp>
        <p:nvCxnSpPr>
          <p:cNvPr id="7" name="直線單箭頭接點 6"/>
          <p:cNvCxnSpPr>
            <a:stCxn id="4" idx="6"/>
            <a:endCxn id="24" idx="2"/>
          </p:cNvCxnSpPr>
          <p:nvPr/>
        </p:nvCxnSpPr>
        <p:spPr>
          <a:xfrm>
            <a:off x="840774" y="1585449"/>
            <a:ext cx="1027637" cy="3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6"/>
            <a:endCxn id="29" idx="2"/>
          </p:cNvCxnSpPr>
          <p:nvPr/>
        </p:nvCxnSpPr>
        <p:spPr>
          <a:xfrm flipV="1">
            <a:off x="840774" y="2330607"/>
            <a:ext cx="1027637" cy="3278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6"/>
            <a:endCxn id="38" idx="2"/>
          </p:cNvCxnSpPr>
          <p:nvPr/>
        </p:nvCxnSpPr>
        <p:spPr>
          <a:xfrm flipV="1">
            <a:off x="840774" y="3807835"/>
            <a:ext cx="1027637" cy="304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6"/>
            <a:endCxn id="33" idx="2"/>
          </p:cNvCxnSpPr>
          <p:nvPr/>
        </p:nvCxnSpPr>
        <p:spPr>
          <a:xfrm flipV="1">
            <a:off x="840774" y="2634696"/>
            <a:ext cx="1027637" cy="23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6"/>
            <a:endCxn id="34" idx="2"/>
          </p:cNvCxnSpPr>
          <p:nvPr/>
        </p:nvCxnSpPr>
        <p:spPr>
          <a:xfrm>
            <a:off x="840774" y="2658465"/>
            <a:ext cx="1027637" cy="2803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6"/>
            <a:endCxn id="23" idx="2"/>
          </p:cNvCxnSpPr>
          <p:nvPr/>
        </p:nvCxnSpPr>
        <p:spPr>
          <a:xfrm flipV="1">
            <a:off x="840774" y="1259993"/>
            <a:ext cx="1027637" cy="325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6"/>
            <a:endCxn id="25" idx="2"/>
          </p:cNvCxnSpPr>
          <p:nvPr/>
        </p:nvCxnSpPr>
        <p:spPr>
          <a:xfrm>
            <a:off x="840774" y="1585449"/>
            <a:ext cx="1027637" cy="336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868411" y="1126395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橢圓 23"/>
          <p:cNvSpPr/>
          <p:nvPr/>
        </p:nvSpPr>
        <p:spPr>
          <a:xfrm>
            <a:off x="1868411" y="1455309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橢圓 24"/>
          <p:cNvSpPr/>
          <p:nvPr/>
        </p:nvSpPr>
        <p:spPr>
          <a:xfrm>
            <a:off x="1868411" y="1788309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橢圓 28"/>
          <p:cNvSpPr/>
          <p:nvPr/>
        </p:nvSpPr>
        <p:spPr>
          <a:xfrm>
            <a:off x="1868411" y="2197009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橢圓 32"/>
          <p:cNvSpPr/>
          <p:nvPr/>
        </p:nvSpPr>
        <p:spPr>
          <a:xfrm>
            <a:off x="1868411" y="2501098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橢圓 33"/>
          <p:cNvSpPr/>
          <p:nvPr/>
        </p:nvSpPr>
        <p:spPr>
          <a:xfrm>
            <a:off x="1868411" y="280518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橢圓 37"/>
          <p:cNvSpPr/>
          <p:nvPr/>
        </p:nvSpPr>
        <p:spPr>
          <a:xfrm>
            <a:off x="1868411" y="367423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橢圓 38"/>
          <p:cNvSpPr/>
          <p:nvPr/>
        </p:nvSpPr>
        <p:spPr>
          <a:xfrm>
            <a:off x="1868411" y="3978326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橢圓 39"/>
          <p:cNvSpPr/>
          <p:nvPr/>
        </p:nvSpPr>
        <p:spPr>
          <a:xfrm>
            <a:off x="1868411" y="4282415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2" name="直線單箭頭接點 41"/>
          <p:cNvCxnSpPr>
            <a:stCxn id="6" idx="6"/>
            <a:endCxn id="39" idx="2"/>
          </p:cNvCxnSpPr>
          <p:nvPr/>
        </p:nvCxnSpPr>
        <p:spPr>
          <a:xfrm flipV="1">
            <a:off x="840774" y="4111924"/>
            <a:ext cx="102763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6" idx="6"/>
            <a:endCxn id="40" idx="2"/>
          </p:cNvCxnSpPr>
          <p:nvPr/>
        </p:nvCxnSpPr>
        <p:spPr>
          <a:xfrm>
            <a:off x="840774" y="4111925"/>
            <a:ext cx="1027637" cy="304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18342" y="3184600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42" y="3184600"/>
                <a:ext cx="20358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橢圓 54"/>
              <p:cNvSpPr/>
              <p:nvPr/>
            </p:nvSpPr>
            <p:spPr>
              <a:xfrm>
                <a:off x="3233278" y="1126395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橢圓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78" y="1126395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橢圓 55"/>
          <p:cNvSpPr/>
          <p:nvPr/>
        </p:nvSpPr>
        <p:spPr>
          <a:xfrm>
            <a:off x="3233278" y="1860743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橢圓 56"/>
              <p:cNvSpPr/>
              <p:nvPr/>
            </p:nvSpPr>
            <p:spPr>
              <a:xfrm>
                <a:off x="3233278" y="3742143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橢圓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78" y="3742143"/>
                <a:ext cx="285008" cy="2671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/>
          <p:cNvCxnSpPr>
            <a:stCxn id="23" idx="6"/>
            <a:endCxn id="55" idx="2"/>
          </p:cNvCxnSpPr>
          <p:nvPr/>
        </p:nvCxnSpPr>
        <p:spPr>
          <a:xfrm>
            <a:off x="2153419" y="1259992"/>
            <a:ext cx="10798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9" idx="6"/>
            <a:endCxn id="55" idx="2"/>
          </p:cNvCxnSpPr>
          <p:nvPr/>
        </p:nvCxnSpPr>
        <p:spPr>
          <a:xfrm flipV="1">
            <a:off x="2153419" y="1259992"/>
            <a:ext cx="1079859" cy="1070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3" idx="6"/>
            <a:endCxn id="56" idx="2"/>
          </p:cNvCxnSpPr>
          <p:nvPr/>
        </p:nvCxnSpPr>
        <p:spPr>
          <a:xfrm flipV="1">
            <a:off x="2153419" y="1994340"/>
            <a:ext cx="1079859" cy="640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38" idx="6"/>
            <a:endCxn id="55" idx="2"/>
          </p:cNvCxnSpPr>
          <p:nvPr/>
        </p:nvCxnSpPr>
        <p:spPr>
          <a:xfrm flipV="1">
            <a:off x="2153419" y="1259992"/>
            <a:ext cx="1079859" cy="25478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4" idx="6"/>
            <a:endCxn id="56" idx="2"/>
          </p:cNvCxnSpPr>
          <p:nvPr/>
        </p:nvCxnSpPr>
        <p:spPr>
          <a:xfrm>
            <a:off x="2153419" y="1588906"/>
            <a:ext cx="1079859" cy="405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38" idx="6"/>
            <a:endCxn id="56" idx="2"/>
          </p:cNvCxnSpPr>
          <p:nvPr/>
        </p:nvCxnSpPr>
        <p:spPr>
          <a:xfrm flipV="1">
            <a:off x="2153419" y="1994340"/>
            <a:ext cx="1079859" cy="18134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39" idx="6"/>
            <a:endCxn id="57" idx="2"/>
          </p:cNvCxnSpPr>
          <p:nvPr/>
        </p:nvCxnSpPr>
        <p:spPr>
          <a:xfrm flipV="1">
            <a:off x="2153419" y="3875740"/>
            <a:ext cx="1079859" cy="236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4" idx="6"/>
            <a:endCxn id="57" idx="2"/>
          </p:cNvCxnSpPr>
          <p:nvPr/>
        </p:nvCxnSpPr>
        <p:spPr>
          <a:xfrm>
            <a:off x="2153419" y="2938784"/>
            <a:ext cx="1079859" cy="936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25" idx="6"/>
            <a:endCxn id="57" idx="1"/>
          </p:cNvCxnSpPr>
          <p:nvPr/>
        </p:nvCxnSpPr>
        <p:spPr>
          <a:xfrm>
            <a:off x="2153419" y="1921906"/>
            <a:ext cx="1121597" cy="1859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3283725" y="2783980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25" y="2783980"/>
                <a:ext cx="20358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橢圓 89"/>
              <p:cNvSpPr/>
              <p:nvPr/>
            </p:nvSpPr>
            <p:spPr>
              <a:xfrm>
                <a:off x="4820999" y="1126394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0" name="橢圓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1126394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橢圓 90"/>
              <p:cNvSpPr/>
              <p:nvPr/>
            </p:nvSpPr>
            <p:spPr>
              <a:xfrm>
                <a:off x="4820999" y="1847086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1" name="橢圓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1847086"/>
                <a:ext cx="285008" cy="2671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橢圓 91"/>
              <p:cNvSpPr/>
              <p:nvPr/>
            </p:nvSpPr>
            <p:spPr>
              <a:xfrm>
                <a:off x="4820999" y="3761720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橢圓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3761720"/>
                <a:ext cx="285008" cy="2671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870929" y="2792061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29" y="2792061"/>
                <a:ext cx="20358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>
            <a:stCxn id="55" idx="6"/>
            <a:endCxn id="90" idx="2"/>
          </p:cNvCxnSpPr>
          <p:nvPr/>
        </p:nvCxnSpPr>
        <p:spPr>
          <a:xfrm flipV="1">
            <a:off x="3518286" y="1259991"/>
            <a:ext cx="1302713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56" idx="6"/>
            <a:endCxn id="90" idx="2"/>
          </p:cNvCxnSpPr>
          <p:nvPr/>
        </p:nvCxnSpPr>
        <p:spPr>
          <a:xfrm flipV="1">
            <a:off x="3518286" y="1259991"/>
            <a:ext cx="1302713" cy="734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57" idx="6"/>
            <a:endCxn id="90" idx="2"/>
          </p:cNvCxnSpPr>
          <p:nvPr/>
        </p:nvCxnSpPr>
        <p:spPr>
          <a:xfrm flipV="1">
            <a:off x="3518286" y="1259991"/>
            <a:ext cx="1302713" cy="26157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55" idx="6"/>
            <a:endCxn id="91" idx="2"/>
          </p:cNvCxnSpPr>
          <p:nvPr/>
        </p:nvCxnSpPr>
        <p:spPr>
          <a:xfrm>
            <a:off x="3518286" y="1259992"/>
            <a:ext cx="1302713" cy="7206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56" idx="6"/>
            <a:endCxn id="91" idx="2"/>
          </p:cNvCxnSpPr>
          <p:nvPr/>
        </p:nvCxnSpPr>
        <p:spPr>
          <a:xfrm flipV="1">
            <a:off x="3518286" y="1980683"/>
            <a:ext cx="1302713" cy="136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56" idx="6"/>
            <a:endCxn id="92" idx="2"/>
          </p:cNvCxnSpPr>
          <p:nvPr/>
        </p:nvCxnSpPr>
        <p:spPr>
          <a:xfrm>
            <a:off x="3518286" y="1994340"/>
            <a:ext cx="1302713" cy="19009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57" idx="6"/>
            <a:endCxn id="92" idx="2"/>
          </p:cNvCxnSpPr>
          <p:nvPr/>
        </p:nvCxnSpPr>
        <p:spPr>
          <a:xfrm>
            <a:off x="3518286" y="3875740"/>
            <a:ext cx="1302713" cy="19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57" idx="6"/>
            <a:endCxn id="91" idx="2"/>
          </p:cNvCxnSpPr>
          <p:nvPr/>
        </p:nvCxnSpPr>
        <p:spPr>
          <a:xfrm flipV="1">
            <a:off x="3518286" y="1980683"/>
            <a:ext cx="1302713" cy="1895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55" idx="6"/>
            <a:endCxn id="92" idx="2"/>
          </p:cNvCxnSpPr>
          <p:nvPr/>
        </p:nvCxnSpPr>
        <p:spPr>
          <a:xfrm>
            <a:off x="3518286" y="1259992"/>
            <a:ext cx="1302713" cy="2635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367096" y="46771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1290225" y="46755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</a:t>
            </a:r>
            <a:r>
              <a:rPr lang="zh-TW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2880966" y="467233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前鑑部層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6155725" y="465875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Layer4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後鑑部層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7348322" y="465875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Layer5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497229" y="467233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0" name="直線單箭頭接點 129"/>
          <p:cNvCxnSpPr>
            <a:stCxn id="90" idx="6"/>
            <a:endCxn id="170" idx="2"/>
          </p:cNvCxnSpPr>
          <p:nvPr/>
        </p:nvCxnSpPr>
        <p:spPr>
          <a:xfrm>
            <a:off x="5106007" y="1259991"/>
            <a:ext cx="1358618" cy="71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stCxn id="90" idx="6"/>
            <a:endCxn id="171" idx="2"/>
          </p:cNvCxnSpPr>
          <p:nvPr/>
        </p:nvCxnSpPr>
        <p:spPr>
          <a:xfrm>
            <a:off x="5106007" y="1259991"/>
            <a:ext cx="1358618" cy="6932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90" idx="6"/>
            <a:endCxn id="172" idx="2"/>
          </p:cNvCxnSpPr>
          <p:nvPr/>
        </p:nvCxnSpPr>
        <p:spPr>
          <a:xfrm>
            <a:off x="5106007" y="1259991"/>
            <a:ext cx="1358618" cy="26151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91" idx="6"/>
            <a:endCxn id="171" idx="2"/>
          </p:cNvCxnSpPr>
          <p:nvPr/>
        </p:nvCxnSpPr>
        <p:spPr>
          <a:xfrm flipV="1">
            <a:off x="5106007" y="1953275"/>
            <a:ext cx="1358618" cy="27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91" idx="6"/>
            <a:endCxn id="170" idx="2"/>
          </p:cNvCxnSpPr>
          <p:nvPr/>
        </p:nvCxnSpPr>
        <p:spPr>
          <a:xfrm flipV="1">
            <a:off x="5106007" y="1267096"/>
            <a:ext cx="1358618" cy="7135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91" idx="6"/>
            <a:endCxn id="172" idx="2"/>
          </p:cNvCxnSpPr>
          <p:nvPr/>
        </p:nvCxnSpPr>
        <p:spPr>
          <a:xfrm>
            <a:off x="5106007" y="1980683"/>
            <a:ext cx="1358618" cy="18944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92" idx="6"/>
            <a:endCxn id="170" idx="2"/>
          </p:cNvCxnSpPr>
          <p:nvPr/>
        </p:nvCxnSpPr>
        <p:spPr>
          <a:xfrm flipV="1">
            <a:off x="5106007" y="1267096"/>
            <a:ext cx="1358618" cy="26282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92" idx="6"/>
            <a:endCxn id="171" idx="2"/>
          </p:cNvCxnSpPr>
          <p:nvPr/>
        </p:nvCxnSpPr>
        <p:spPr>
          <a:xfrm flipV="1">
            <a:off x="5106007" y="1953275"/>
            <a:ext cx="1358618" cy="19420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92" idx="6"/>
            <a:endCxn id="172" idx="2"/>
          </p:cNvCxnSpPr>
          <p:nvPr/>
        </p:nvCxnSpPr>
        <p:spPr>
          <a:xfrm flipV="1">
            <a:off x="5106007" y="3875094"/>
            <a:ext cx="1358618" cy="20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橢圓 169"/>
              <p:cNvSpPr/>
              <p:nvPr/>
            </p:nvSpPr>
            <p:spPr>
              <a:xfrm>
                <a:off x="6464625" y="1133499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橢圓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1133499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橢圓 170"/>
              <p:cNvSpPr/>
              <p:nvPr/>
            </p:nvSpPr>
            <p:spPr>
              <a:xfrm>
                <a:off x="6464625" y="1819678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1" name="橢圓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1819678"/>
                <a:ext cx="285008" cy="2671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橢圓 171"/>
              <p:cNvSpPr/>
              <p:nvPr/>
            </p:nvSpPr>
            <p:spPr>
              <a:xfrm>
                <a:off x="6464625" y="3741497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2" name="橢圓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3741497"/>
                <a:ext cx="285008" cy="2671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/>
              <p:cNvSpPr txBox="1"/>
              <p:nvPr/>
            </p:nvSpPr>
            <p:spPr>
              <a:xfrm>
                <a:off x="6514555" y="2769102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6" name="文字方塊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555" y="2769102"/>
                <a:ext cx="203582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/>
          <p:cNvSpPr/>
          <p:nvPr/>
        </p:nvSpPr>
        <p:spPr>
          <a:xfrm>
            <a:off x="7469777" y="1003275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橢圓 180"/>
              <p:cNvSpPr/>
              <p:nvPr/>
            </p:nvSpPr>
            <p:spPr>
              <a:xfrm>
                <a:off x="7580277" y="2670806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52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1" name="橢圓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77" y="2670806"/>
                <a:ext cx="285008" cy="267194"/>
              </a:xfrm>
              <a:prstGeom prst="ellipse">
                <a:avLst/>
              </a:prstGeom>
              <a:blipFill>
                <a:blip r:embed="rId11"/>
                <a:stretch>
                  <a:fillRect l="-60784" t="-83333" r="-11765" b="-125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線單箭頭接點 182"/>
          <p:cNvCxnSpPr>
            <a:stCxn id="170" idx="6"/>
            <a:endCxn id="181" idx="1"/>
          </p:cNvCxnSpPr>
          <p:nvPr/>
        </p:nvCxnSpPr>
        <p:spPr>
          <a:xfrm>
            <a:off x="6749632" y="1267096"/>
            <a:ext cx="872384" cy="1442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71" idx="6"/>
            <a:endCxn id="181" idx="2"/>
          </p:cNvCxnSpPr>
          <p:nvPr/>
        </p:nvCxnSpPr>
        <p:spPr>
          <a:xfrm>
            <a:off x="6749632" y="1953276"/>
            <a:ext cx="830645" cy="8511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72" idx="6"/>
            <a:endCxn id="181" idx="3"/>
          </p:cNvCxnSpPr>
          <p:nvPr/>
        </p:nvCxnSpPr>
        <p:spPr>
          <a:xfrm flipV="1">
            <a:off x="6749632" y="2898871"/>
            <a:ext cx="872384" cy="976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4" idx="7"/>
            <a:endCxn id="200" idx="1"/>
          </p:cNvCxnSpPr>
          <p:nvPr/>
        </p:nvCxnSpPr>
        <p:spPr>
          <a:xfrm flipV="1">
            <a:off x="799036" y="514217"/>
            <a:ext cx="207805" cy="9767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5" idx="7"/>
            <a:endCxn id="200" idx="1"/>
          </p:cNvCxnSpPr>
          <p:nvPr/>
        </p:nvCxnSpPr>
        <p:spPr>
          <a:xfrm flipV="1">
            <a:off x="799036" y="514217"/>
            <a:ext cx="207805" cy="2049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stCxn id="6" idx="7"/>
            <a:endCxn id="200" idx="1"/>
          </p:cNvCxnSpPr>
          <p:nvPr/>
        </p:nvCxnSpPr>
        <p:spPr>
          <a:xfrm flipV="1">
            <a:off x="799036" y="514217"/>
            <a:ext cx="207805" cy="3503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 flipV="1">
            <a:off x="1006841" y="491358"/>
            <a:ext cx="571129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4" name="直線單箭頭接點 203"/>
          <p:cNvCxnSpPr>
            <a:stCxn id="200" idx="3"/>
          </p:cNvCxnSpPr>
          <p:nvPr/>
        </p:nvCxnSpPr>
        <p:spPr>
          <a:xfrm flipH="1">
            <a:off x="6717205" y="514217"/>
            <a:ext cx="932" cy="4890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/>
          <p:cNvCxnSpPr>
            <a:stCxn id="181" idx="6"/>
          </p:cNvCxnSpPr>
          <p:nvPr/>
        </p:nvCxnSpPr>
        <p:spPr>
          <a:xfrm flipV="1">
            <a:off x="7865285" y="2804403"/>
            <a:ext cx="62419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/>
              <p:cNvSpPr/>
              <p:nvPr/>
            </p:nvSpPr>
            <p:spPr>
              <a:xfrm>
                <a:off x="8230695" y="2464204"/>
                <a:ext cx="299184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TW" sz="105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05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41" name="矩形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95" y="2464204"/>
                <a:ext cx="299184" cy="2786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字方塊 242"/>
              <p:cNvSpPr txBox="1"/>
              <p:nvPr/>
            </p:nvSpPr>
            <p:spPr>
              <a:xfrm>
                <a:off x="2409784" y="925749"/>
                <a:ext cx="26075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sz="105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3" name="文字方塊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84" y="925749"/>
                <a:ext cx="260752" cy="161583"/>
              </a:xfrm>
              <a:prstGeom prst="rect">
                <a:avLst/>
              </a:prstGeom>
              <a:blipFill>
                <a:blip r:embed="rId25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/>
              <p:cNvSpPr/>
              <p:nvPr/>
            </p:nvSpPr>
            <p:spPr>
              <a:xfrm>
                <a:off x="3736586" y="991175"/>
                <a:ext cx="481991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5" name="矩形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6" y="991175"/>
                <a:ext cx="481991" cy="277897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/>
              <p:cNvSpPr/>
              <p:nvPr/>
            </p:nvSpPr>
            <p:spPr>
              <a:xfrm>
                <a:off x="3759206" y="1727508"/>
                <a:ext cx="242306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6" name="矩形 2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6" y="1727508"/>
                <a:ext cx="242306" cy="277897"/>
              </a:xfrm>
              <a:prstGeom prst="rect">
                <a:avLst/>
              </a:prstGeom>
              <a:blipFill>
                <a:blip r:embed="rId27"/>
                <a:stretch>
                  <a:fillRect r="-6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/>
              <p:cNvSpPr/>
              <p:nvPr/>
            </p:nvSpPr>
            <p:spPr>
              <a:xfrm>
                <a:off x="3653980" y="3573121"/>
                <a:ext cx="242306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7" name="矩形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80" y="3573121"/>
                <a:ext cx="242306" cy="277897"/>
              </a:xfrm>
              <a:prstGeom prst="rect">
                <a:avLst/>
              </a:prstGeom>
              <a:blipFill>
                <a:blip r:embed="rId28"/>
                <a:stretch>
                  <a:fillRect r="-7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矩形 250"/>
              <p:cNvSpPr/>
              <p:nvPr/>
            </p:nvSpPr>
            <p:spPr>
              <a:xfrm>
                <a:off x="5234948" y="869412"/>
                <a:ext cx="441788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1" name="矩形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48" y="869412"/>
                <a:ext cx="441788" cy="26071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矩形 251"/>
              <p:cNvSpPr/>
              <p:nvPr/>
            </p:nvSpPr>
            <p:spPr>
              <a:xfrm>
                <a:off x="5182777" y="1956516"/>
                <a:ext cx="441788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2" name="矩形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77" y="1956516"/>
                <a:ext cx="441788" cy="26071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矩形 252"/>
              <p:cNvSpPr/>
              <p:nvPr/>
            </p:nvSpPr>
            <p:spPr>
              <a:xfrm>
                <a:off x="5201442" y="3612840"/>
                <a:ext cx="459165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3" name="矩形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42" y="3612840"/>
                <a:ext cx="459165" cy="26071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矩形 255"/>
              <p:cNvSpPr/>
              <p:nvPr/>
            </p:nvSpPr>
            <p:spPr>
              <a:xfrm>
                <a:off x="6879041" y="1105621"/>
                <a:ext cx="445315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6" name="矩形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41" y="1105621"/>
                <a:ext cx="445315" cy="278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/>
              <p:cNvSpPr/>
              <p:nvPr/>
            </p:nvSpPr>
            <p:spPr>
              <a:xfrm>
                <a:off x="6879041" y="1884127"/>
                <a:ext cx="445315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7" name="矩形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41" y="1884127"/>
                <a:ext cx="445315" cy="278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/>
              <p:cNvSpPr/>
              <p:nvPr/>
            </p:nvSpPr>
            <p:spPr>
              <a:xfrm>
                <a:off x="6866357" y="3564485"/>
                <a:ext cx="460767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8" name="矩形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57" y="3564485"/>
                <a:ext cx="460767" cy="27866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文字方塊 258"/>
          <p:cNvSpPr txBox="1"/>
          <p:nvPr/>
        </p:nvSpPr>
        <p:spPr>
          <a:xfrm>
            <a:off x="6825775" y="7219"/>
            <a:ext cx="2314462" cy="5770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M: </a:t>
            </a:r>
            <a:r>
              <a:rPr lang="zh-TW" altLang="en-US" sz="1050" dirty="0" smtClean="0"/>
              <a:t>輸入維度個數</a:t>
            </a:r>
            <a:endParaRPr lang="en-US" altLang="zh-TW" sz="1050" dirty="0" smtClean="0"/>
          </a:p>
          <a:p>
            <a:r>
              <a:rPr lang="en-US" altLang="zh-TW" sz="1050" dirty="0" smtClean="0"/>
              <a:t>K:</a:t>
            </a:r>
            <a:r>
              <a:rPr lang="zh-TW" altLang="en-US" sz="1050" dirty="0" smtClean="0"/>
              <a:t> 前鑑部個數</a:t>
            </a:r>
            <a:endParaRPr lang="en-US" altLang="zh-TW" sz="1050" dirty="0"/>
          </a:p>
          <a:p>
            <a:r>
              <a:rPr lang="en-US" altLang="zh-TW" sz="1050" dirty="0"/>
              <a:t>Q</a:t>
            </a:r>
            <a:r>
              <a:rPr lang="en-US" altLang="zh-TW" sz="1050" dirty="0" smtClean="0"/>
              <a:t>:</a:t>
            </a:r>
            <a:r>
              <a:rPr lang="zh-TW" altLang="en-US" sz="1050" dirty="0" smtClean="0"/>
              <a:t> 後鑑部個數</a:t>
            </a:r>
            <a:endParaRPr lang="en-US" altLang="zh-TW" sz="1050" dirty="0" smtClean="0"/>
          </a:p>
        </p:txBody>
      </p:sp>
      <p:sp>
        <p:nvSpPr>
          <p:cNvPr id="101" name="Shape 124"/>
          <p:cNvSpPr txBox="1">
            <a:spLocks/>
          </p:cNvSpPr>
          <p:nvPr/>
        </p:nvSpPr>
        <p:spPr>
          <a:xfrm>
            <a:off x="1783117" y="13991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3" name="直線單箭頭接點 102"/>
          <p:cNvCxnSpPr>
            <a:stCxn id="40" idx="6"/>
            <a:endCxn id="57" idx="2"/>
          </p:cNvCxnSpPr>
          <p:nvPr/>
        </p:nvCxnSpPr>
        <p:spPr>
          <a:xfrm flipV="1">
            <a:off x="2153419" y="3875740"/>
            <a:ext cx="1079859" cy="5402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614557" y="3223657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7" y="3223657"/>
                <a:ext cx="203582" cy="41549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12061" y="1439769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橢圓 6"/>
          <p:cNvSpPr/>
          <p:nvPr/>
        </p:nvSpPr>
        <p:spPr>
          <a:xfrm>
            <a:off x="2712061" y="3464512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63783" y="447728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21207" y="4468075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857138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1439769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02240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903741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3464512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4025283"/>
            <a:ext cx="452002" cy="452002"/>
          </a:xfrm>
          <a:prstGeom prst="rect">
            <a:avLst/>
          </a:prstGeom>
        </p:spPr>
      </p:pic>
      <p:cxnSp>
        <p:nvCxnSpPr>
          <p:cNvPr id="33" name="直線單箭頭接點 32"/>
          <p:cNvCxnSpPr>
            <a:stCxn id="6" idx="6"/>
            <a:endCxn id="16" idx="1"/>
          </p:cNvCxnSpPr>
          <p:nvPr/>
        </p:nvCxnSpPr>
        <p:spPr>
          <a:xfrm flipV="1">
            <a:off x="3138781" y="1083139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7" idx="6"/>
            <a:endCxn id="19" idx="1"/>
          </p:cNvCxnSpPr>
          <p:nvPr/>
        </p:nvCxnSpPr>
        <p:spPr>
          <a:xfrm flipV="1">
            <a:off x="3138781" y="3129742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6"/>
            <a:endCxn id="17" idx="1"/>
          </p:cNvCxnSpPr>
          <p:nvPr/>
        </p:nvCxnSpPr>
        <p:spPr>
          <a:xfrm>
            <a:off x="3138781" y="1665770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6" idx="6"/>
            <a:endCxn id="18" idx="1"/>
          </p:cNvCxnSpPr>
          <p:nvPr/>
        </p:nvCxnSpPr>
        <p:spPr>
          <a:xfrm>
            <a:off x="3138781" y="1665770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7" idx="6"/>
            <a:endCxn id="20" idx="1"/>
          </p:cNvCxnSpPr>
          <p:nvPr/>
        </p:nvCxnSpPr>
        <p:spPr>
          <a:xfrm>
            <a:off x="3138781" y="3690513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6"/>
            <a:endCxn id="21" idx="1"/>
          </p:cNvCxnSpPr>
          <p:nvPr/>
        </p:nvCxnSpPr>
        <p:spPr>
          <a:xfrm>
            <a:off x="3138781" y="3690513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639925" y="775587"/>
                <a:ext cx="4343400" cy="1470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0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此層為輸入層，是原始資料透過多目標特徵選取後，將最後挑出的特徵當作訓練資料，我們將時間序列第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個點的輸入向量標記如下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5000"/>
                  </a:lnSpc>
                </a:pP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TW" i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為輸入維度。</a:t>
                </a:r>
                <a:endParaRPr 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25" y="775587"/>
                <a:ext cx="4343400" cy="1470339"/>
              </a:xfrm>
              <a:prstGeom prst="rect">
                <a:avLst/>
              </a:prstGeom>
              <a:blipFill>
                <a:blip r:embed="rId3"/>
                <a:stretch>
                  <a:fillRect l="-421" t="-830" r="-281" b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639925" y="2636505"/>
                <a:ext cx="4343400" cy="1388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/>
                <a:r>
                  <a:rPr lang="en-US" b="1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1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此層為複數模糊集神經層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，每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個不同維度的輸入都可經由模糊集得到歸屬程度。透過複數模糊集合可得到多組複數型態的歸屬程度，不同的歸屬程度可以給不同的模型輸出做應用，以達到多目標預測的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效果，得到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歸屬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度向量，如下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indent="3048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25" y="2636505"/>
                <a:ext cx="4343400" cy="1388778"/>
              </a:xfrm>
              <a:prstGeom prst="rect">
                <a:avLst/>
              </a:prstGeom>
              <a:blipFill>
                <a:blip r:embed="rId4"/>
                <a:stretch>
                  <a:fillRect l="-421" t="-439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/>
          <p:cNvSpPr/>
          <p:nvPr/>
        </p:nvSpPr>
        <p:spPr>
          <a:xfrm>
            <a:off x="2712061" y="2095109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801028" y="2468329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44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45550" y="4481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955137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1480700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00392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977974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3503537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4029100"/>
            <a:ext cx="452002" cy="452002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3974804" y="8852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3974803" y="160575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3974803" y="3939242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4053213" y="258506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16" idx="3"/>
            <a:endCxn id="23" idx="2"/>
          </p:cNvCxnSpPr>
          <p:nvPr/>
        </p:nvCxnSpPr>
        <p:spPr>
          <a:xfrm flipV="1">
            <a:off x="3292261" y="1100689"/>
            <a:ext cx="682543" cy="804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9" idx="3"/>
            <a:endCxn id="23" idx="2"/>
          </p:cNvCxnSpPr>
          <p:nvPr/>
        </p:nvCxnSpPr>
        <p:spPr>
          <a:xfrm flipV="1">
            <a:off x="3292261" y="1100689"/>
            <a:ext cx="682543" cy="21032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6" idx="3"/>
            <a:endCxn id="27" idx="2"/>
          </p:cNvCxnSpPr>
          <p:nvPr/>
        </p:nvCxnSpPr>
        <p:spPr>
          <a:xfrm>
            <a:off x="3292261" y="1181138"/>
            <a:ext cx="682542" cy="6400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0" idx="3"/>
            <a:endCxn id="27" idx="2"/>
          </p:cNvCxnSpPr>
          <p:nvPr/>
        </p:nvCxnSpPr>
        <p:spPr>
          <a:xfrm flipV="1">
            <a:off x="3292261" y="1821178"/>
            <a:ext cx="682542" cy="19083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1" idx="3"/>
            <a:endCxn id="28" idx="2"/>
          </p:cNvCxnSpPr>
          <p:nvPr/>
        </p:nvCxnSpPr>
        <p:spPr>
          <a:xfrm flipV="1">
            <a:off x="3292261" y="4154667"/>
            <a:ext cx="682542" cy="1004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3"/>
            <a:endCxn id="28" idx="2"/>
          </p:cNvCxnSpPr>
          <p:nvPr/>
        </p:nvCxnSpPr>
        <p:spPr>
          <a:xfrm>
            <a:off x="3292261" y="2229921"/>
            <a:ext cx="682542" cy="19247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726200" y="44772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540124" y="687584"/>
                <a:ext cx="4480051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Layer 2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 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由於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神經元的輸入為上一層的歸屬程度，且輸出為每個輸入維度的歸屬程度相乘結果，故稱之為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神經元，每個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神經元的輸出為該神經元的啟動強度，由於本研究採用複數模糊集合，因此每個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神經元的輸入會是向量型態，輸出亦然如此。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24" y="687584"/>
                <a:ext cx="4480051" cy="1169551"/>
              </a:xfrm>
              <a:prstGeom prst="rect">
                <a:avLst/>
              </a:prstGeom>
              <a:blipFill>
                <a:blip r:embed="rId3"/>
                <a:stretch>
                  <a:fillRect l="-408" t="-1042" r="-435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316318" y="1954639"/>
                <a:ext cx="2300245" cy="40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318" y="1954639"/>
                <a:ext cx="2300245" cy="406843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16318" y="2380524"/>
                <a:ext cx="1619161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318" y="2380524"/>
                <a:ext cx="1619161" cy="557653"/>
              </a:xfrm>
              <a:prstGeom prst="rect">
                <a:avLst/>
              </a:prstGeom>
              <a:blipFill>
                <a:blip r:embed="rId5"/>
                <a:stretch>
                  <a:fillRect l="-376" t="-129670" r="-45865" b="-19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40124" y="3127030"/>
                <a:ext cx="4384801" cy="924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的乘積，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神經元中第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個維度歸屬度向量</a:t>
                </a:r>
                <a14:m>
                  <m:oMath xmlns:m="http://schemas.openxmlformats.org/officeDocument/2006/math"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項歸屬程度，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 2, 3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24" y="3127030"/>
                <a:ext cx="4384801" cy="924420"/>
              </a:xfrm>
              <a:prstGeom prst="rect">
                <a:avLst/>
              </a:prstGeom>
              <a:blipFill>
                <a:blip r:embed="rId6"/>
                <a:stretch>
                  <a:fillRect l="-417" r="-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6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橢圓 22"/>
          <p:cNvSpPr/>
          <p:nvPr/>
        </p:nvSpPr>
        <p:spPr>
          <a:xfrm>
            <a:off x="2855547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2850533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2886654" y="36801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/>
              <a:t>K</a:t>
            </a:r>
            <a:endParaRPr lang="en-US" i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8943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23" idx="6"/>
            <a:endCxn id="29" idx="2"/>
          </p:cNvCxnSpPr>
          <p:nvPr/>
        </p:nvCxnSpPr>
        <p:spPr>
          <a:xfrm>
            <a:off x="3261154" y="1181138"/>
            <a:ext cx="431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601930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34925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692434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4" name="直線單箭頭接點 33"/>
          <p:cNvCxnSpPr>
            <a:stCxn id="27" idx="6"/>
            <a:endCxn id="29" idx="2"/>
          </p:cNvCxnSpPr>
          <p:nvPr/>
        </p:nvCxnSpPr>
        <p:spPr>
          <a:xfrm flipV="1">
            <a:off x="3256140" y="1181138"/>
            <a:ext cx="436294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692434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39" name="直線單箭頭接點 38"/>
          <p:cNvCxnSpPr>
            <a:stCxn id="23" idx="6"/>
            <a:endCxn id="38" idx="2"/>
          </p:cNvCxnSpPr>
          <p:nvPr/>
        </p:nvCxnSpPr>
        <p:spPr>
          <a:xfrm>
            <a:off x="3261154" y="1181138"/>
            <a:ext cx="431280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692434" y="368016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</a:t>
            </a:r>
            <a:endParaRPr lang="en-US" i="1" dirty="0"/>
          </a:p>
        </p:txBody>
      </p:sp>
      <p:cxnSp>
        <p:nvCxnSpPr>
          <p:cNvPr id="45" name="直線單箭頭接點 44"/>
          <p:cNvCxnSpPr>
            <a:stCxn id="23" idx="6"/>
            <a:endCxn id="41" idx="2"/>
          </p:cNvCxnSpPr>
          <p:nvPr/>
        </p:nvCxnSpPr>
        <p:spPr>
          <a:xfrm>
            <a:off x="3261154" y="1181138"/>
            <a:ext cx="431280" cy="27144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7" idx="6"/>
            <a:endCxn id="38" idx="2"/>
          </p:cNvCxnSpPr>
          <p:nvPr/>
        </p:nvCxnSpPr>
        <p:spPr>
          <a:xfrm>
            <a:off x="3256140" y="1922469"/>
            <a:ext cx="43629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6"/>
            <a:endCxn id="41" idx="2"/>
          </p:cNvCxnSpPr>
          <p:nvPr/>
        </p:nvCxnSpPr>
        <p:spPr>
          <a:xfrm>
            <a:off x="3256140" y="1922469"/>
            <a:ext cx="436294" cy="19731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8" idx="6"/>
            <a:endCxn id="41" idx="2"/>
          </p:cNvCxnSpPr>
          <p:nvPr/>
        </p:nvCxnSpPr>
        <p:spPr>
          <a:xfrm flipV="1">
            <a:off x="3292261" y="3895588"/>
            <a:ext cx="400173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8" idx="6"/>
            <a:endCxn id="38" idx="2"/>
          </p:cNvCxnSpPr>
          <p:nvPr/>
        </p:nvCxnSpPr>
        <p:spPr>
          <a:xfrm flipV="1">
            <a:off x="3292261" y="1922469"/>
            <a:ext cx="400173" cy="19731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6"/>
            <a:endCxn id="29" idx="2"/>
          </p:cNvCxnSpPr>
          <p:nvPr/>
        </p:nvCxnSpPr>
        <p:spPr>
          <a:xfrm flipV="1">
            <a:off x="3292261" y="1181138"/>
            <a:ext cx="400173" cy="27144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861" y="965713"/>
                <a:ext cx="4183639" cy="1094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5000"/>
                  </a:lnSpc>
                </a:pPr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3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此層為正規化層，會將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個輸入向量中的各個元素正規化，之後將結果以向量型態輸出，輸出如下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61" y="965713"/>
                <a:ext cx="4183639" cy="1094146"/>
              </a:xfrm>
              <a:prstGeom prst="rect">
                <a:avLst/>
              </a:prstGeom>
              <a:blipFill>
                <a:blip r:embed="rId2"/>
                <a:stretch>
                  <a:fillRect l="-437" r="-437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37046" y="2137894"/>
                <a:ext cx="2203808" cy="40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46" y="2137894"/>
                <a:ext cx="2203808" cy="40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26335" y="2507982"/>
                <a:ext cx="1480212" cy="671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35" y="2507982"/>
                <a:ext cx="1480212" cy="671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75861" y="3265451"/>
                <a:ext cx="4183639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神經元中第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個元素正規化後的值，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 2, 3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。本研究中使用的是複數模糊集，因此輸入是複數型態，故輸出也是複數型態。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61" y="3265451"/>
                <a:ext cx="4183639" cy="794641"/>
              </a:xfrm>
              <a:prstGeom prst="rect">
                <a:avLst/>
              </a:prstGeom>
              <a:blipFill>
                <a:blip r:embed="rId5"/>
                <a:stretch>
                  <a:fillRect l="-437" b="-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3755549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1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86818" y="44346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Layer4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353825" y="44346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511334" y="919216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3535419" y="919216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2" name="直線單箭頭接點 31"/>
          <p:cNvCxnSpPr>
            <a:stCxn id="29" idx="6"/>
            <a:endCxn id="31" idx="2"/>
          </p:cNvCxnSpPr>
          <p:nvPr/>
        </p:nvCxnSpPr>
        <p:spPr>
          <a:xfrm>
            <a:off x="2916941" y="1134641"/>
            <a:ext cx="6184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2511334" y="1660547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41" name="橢圓 40"/>
          <p:cNvSpPr/>
          <p:nvPr/>
        </p:nvSpPr>
        <p:spPr>
          <a:xfrm>
            <a:off x="2511334" y="3633666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/>
              <a:t>K</a:t>
            </a:r>
            <a:endParaRPr lang="en-US" i="1" dirty="0"/>
          </a:p>
        </p:txBody>
      </p:sp>
      <p:sp>
        <p:nvSpPr>
          <p:cNvPr id="42" name="橢圓 41"/>
          <p:cNvSpPr/>
          <p:nvPr/>
        </p:nvSpPr>
        <p:spPr>
          <a:xfrm>
            <a:off x="3535419" y="3633667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/>
              <a:t>K</a:t>
            </a:r>
            <a:endParaRPr lang="en-US" i="1" dirty="0"/>
          </a:p>
        </p:txBody>
      </p:sp>
      <p:sp>
        <p:nvSpPr>
          <p:cNvPr id="44" name="橢圓 43"/>
          <p:cNvSpPr/>
          <p:nvPr/>
        </p:nvSpPr>
        <p:spPr>
          <a:xfrm>
            <a:off x="3535418" y="1660547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62" name="直線單箭頭接點 61"/>
          <p:cNvCxnSpPr>
            <a:stCxn id="38" idx="6"/>
            <a:endCxn id="44" idx="2"/>
          </p:cNvCxnSpPr>
          <p:nvPr/>
        </p:nvCxnSpPr>
        <p:spPr>
          <a:xfrm>
            <a:off x="2916941" y="1875972"/>
            <a:ext cx="6184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41" idx="6"/>
            <a:endCxn id="42" idx="2"/>
          </p:cNvCxnSpPr>
          <p:nvPr/>
        </p:nvCxnSpPr>
        <p:spPr>
          <a:xfrm>
            <a:off x="2916941" y="3849091"/>
            <a:ext cx="618478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021740" y="912854"/>
                <a:ext cx="41222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4: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此層為後鑑部層，經過此層的運算可以得到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個模型輸出，公式如下。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0" y="912854"/>
                <a:ext cx="4122260" cy="523220"/>
              </a:xfrm>
              <a:prstGeom prst="rect">
                <a:avLst/>
              </a:prstGeom>
              <a:blipFill>
                <a:blip r:embed="rId2"/>
                <a:stretch>
                  <a:fillRect l="-44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05823" y="1527989"/>
                <a:ext cx="2715552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3" y="1527989"/>
                <a:ext cx="2715552" cy="533288"/>
              </a:xfrm>
              <a:prstGeom prst="rect">
                <a:avLst/>
              </a:prstGeom>
              <a:blipFill>
                <a:blip r:embed="rId3"/>
                <a:stretch>
                  <a:fillRect t="-135632" r="-15056" b="-20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21740" y="2153192"/>
                <a:ext cx="4122260" cy="614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kern="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T–S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神經元輸出；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T–S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神經元的參數。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0" y="2153192"/>
                <a:ext cx="4122260" cy="614848"/>
              </a:xfrm>
              <a:prstGeom prst="rect">
                <a:avLst/>
              </a:prstGeom>
              <a:blipFill>
                <a:blip r:embed="rId4"/>
                <a:stretch>
                  <a:fillRect l="-444" r="-4734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021740" y="3131887"/>
                <a:ext cx="41222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5: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此層為輸出層，將上一層得到的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個神經元輸出加總，即為我們的模型輸出。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0" y="3131887"/>
                <a:ext cx="4122260" cy="523220"/>
              </a:xfrm>
              <a:prstGeom prst="rect">
                <a:avLst/>
              </a:prstGeom>
              <a:blipFill>
                <a:blip r:embed="rId5"/>
                <a:stretch>
                  <a:fillRect l="-44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63859" y="3655107"/>
                <a:ext cx="1438022" cy="558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59" y="3655107"/>
                <a:ext cx="1438022" cy="558166"/>
              </a:xfrm>
              <a:prstGeom prst="rect">
                <a:avLst/>
              </a:prstGeom>
              <a:blipFill>
                <a:blip r:embed="rId6"/>
                <a:stretch>
                  <a:fillRect l="-15254" t="-128571" r="-39407" b="-195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4434240" y="2337190"/>
                <a:ext cx="405607" cy="43085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40" y="2337190"/>
                <a:ext cx="405607" cy="430850"/>
              </a:xfrm>
              <a:prstGeom prst="ellipse">
                <a:avLst/>
              </a:prstGeom>
              <a:blipFill>
                <a:blip r:embed="rId7"/>
                <a:stretch>
                  <a:fillRect l="-68493" t="-77922" r="-31507" b="-114286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2589744" y="2306375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613828" y="2306375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46" name="直線單箭頭接點 45"/>
          <p:cNvCxnSpPr>
            <a:stCxn id="31" idx="6"/>
            <a:endCxn id="37" idx="2"/>
          </p:cNvCxnSpPr>
          <p:nvPr/>
        </p:nvCxnSpPr>
        <p:spPr>
          <a:xfrm>
            <a:off x="3941026" y="1134641"/>
            <a:ext cx="493214" cy="14179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6"/>
            <a:endCxn id="37" idx="2"/>
          </p:cNvCxnSpPr>
          <p:nvPr/>
        </p:nvCxnSpPr>
        <p:spPr>
          <a:xfrm flipV="1">
            <a:off x="3941026" y="2552615"/>
            <a:ext cx="493214" cy="12964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4" idx="6"/>
            <a:endCxn id="37" idx="2"/>
          </p:cNvCxnSpPr>
          <p:nvPr/>
        </p:nvCxnSpPr>
        <p:spPr>
          <a:xfrm>
            <a:off x="3941025" y="1875972"/>
            <a:ext cx="493215" cy="6766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82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985656" y="1708838"/>
            <a:ext cx="1219274" cy="18063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(T-S)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667765" y="1708838"/>
            <a:ext cx="1296674" cy="1806390"/>
          </a:xfrm>
          <a:prstGeom prst="roundRect">
            <a:avLst/>
          </a:prstGeom>
          <a:solidFill>
            <a:srgbClr val="3D808C"/>
          </a:solidFill>
          <a:ln>
            <a:solidFill>
              <a:srgbClr val="3D808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86232" y="1164314"/>
            <a:ext cx="126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遞迴最小平方演算法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1224" y="1164314"/>
            <a:ext cx="159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</a:t>
            </a:r>
            <a:endParaRPr 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人工蜂群演算法</a:t>
            </a:r>
            <a:endParaRPr 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839889" y="2482193"/>
            <a:ext cx="827876" cy="193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52131" y="2417364"/>
                <a:ext cx="267803" cy="26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31" y="2417364"/>
                <a:ext cx="267803" cy="264876"/>
              </a:xfrm>
              <a:prstGeom prst="rect">
                <a:avLst/>
              </a:prstGeom>
              <a:blipFill>
                <a:blip r:embed="rId2"/>
                <a:stretch>
                  <a:fillRect r="-227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6267203" y="2541436"/>
            <a:ext cx="1081071" cy="103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599116" y="2237740"/>
                <a:ext cx="268822" cy="295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16" y="2237740"/>
                <a:ext cx="268822" cy="295226"/>
              </a:xfrm>
              <a:prstGeom prst="rect">
                <a:avLst/>
              </a:prstGeom>
              <a:blipFill>
                <a:blip r:embed="rId3"/>
                <a:stretch>
                  <a:fillRect r="-227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50761" y="2247397"/>
                <a:ext cx="247504" cy="275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1" y="2247397"/>
                <a:ext cx="247504" cy="27591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 rot="10800000">
            <a:off x="7877972" y="2541436"/>
            <a:ext cx="945304" cy="101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7402516" y="2380086"/>
            <a:ext cx="422247" cy="4638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56332" y="26217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模型輸出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29308" y="262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向右箭號 17"/>
          <p:cNvSpPr/>
          <p:nvPr/>
        </p:nvSpPr>
        <p:spPr>
          <a:xfrm rot="5400000">
            <a:off x="7452349" y="3024540"/>
            <a:ext cx="322578" cy="118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83758" y="3287003"/>
                <a:ext cx="831937" cy="295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758" y="3287003"/>
                <a:ext cx="831937" cy="295226"/>
              </a:xfrm>
              <a:prstGeom prst="rect">
                <a:avLst/>
              </a:prstGeom>
              <a:blipFill>
                <a:blip r:embed="rId5"/>
                <a:stretch>
                  <a:fillRect r="-4264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239694" y="2140073"/>
            <a:ext cx="162822" cy="26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72098" y="2140073"/>
            <a:ext cx="206907" cy="26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2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3.4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參數學習演算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2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2997248" y="3650692"/>
            <a:ext cx="350748" cy="3373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文字方塊 2"/>
          <p:cNvSpPr txBox="1"/>
          <p:nvPr/>
        </p:nvSpPr>
        <p:spPr>
          <a:xfrm>
            <a:off x="2717274" y="3928706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目前位置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72082" y="1064080"/>
            <a:ext cx="80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新位置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18110" y="171918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透過自我最佳位置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53354" y="252550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透過全群最佳位置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向右箭號 12"/>
          <p:cNvSpPr/>
          <p:nvPr/>
        </p:nvSpPr>
        <p:spPr>
          <a:xfrm rot="18911062">
            <a:off x="2893672" y="2597268"/>
            <a:ext cx="2844744" cy="102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向右箭號 14"/>
          <p:cNvSpPr/>
          <p:nvPr/>
        </p:nvSpPr>
        <p:spPr>
          <a:xfrm rot="20610049">
            <a:off x="3298540" y="3363109"/>
            <a:ext cx="3004720" cy="8418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5943739" y="2638415"/>
            <a:ext cx="659531" cy="16108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3172621" y="1682531"/>
            <a:ext cx="14031" cy="1932189"/>
          </a:xfrm>
          <a:prstGeom prst="straightConnector1">
            <a:avLst/>
          </a:prstGeom>
          <a:ln w="38100"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032618" y="1447396"/>
            <a:ext cx="272125" cy="2025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5565498" y="1978872"/>
            <a:ext cx="771816" cy="158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1716031" y="2234220"/>
            <a:ext cx="1372397" cy="1399309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508506" y="2055470"/>
            <a:ext cx="272125" cy="2025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文字方塊 27"/>
          <p:cNvSpPr txBox="1"/>
          <p:nvPr/>
        </p:nvSpPr>
        <p:spPr>
          <a:xfrm>
            <a:off x="2471750" y="897859"/>
            <a:ext cx="1415772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全群最佳位置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Gbest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01488" y="1480755"/>
            <a:ext cx="1415772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自我最佳位置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Pbest</a:t>
            </a:r>
            <a:r>
              <a:rPr 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4471797" y="3368150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慣性方向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1241797" y="4236483"/>
                <a:ext cx="107766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1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</a:t>
                </a:r>
                <a:endParaRPr 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97" y="4236483"/>
                <a:ext cx="1077668" cy="338554"/>
              </a:xfrm>
              <a:prstGeom prst="rect">
                <a:avLst/>
              </a:prstGeom>
              <a:blipFill>
                <a:blip r:embed="rId3"/>
                <a:stretch>
                  <a:fillRect l="-2247" t="-3509" r="-2247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1216604" y="123268"/>
            <a:ext cx="6763800" cy="503100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粒子群演算法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Particle 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warm optimization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21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5368285" y="1393244"/>
            <a:ext cx="350748" cy="3373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856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7034" y="123470"/>
            <a:ext cx="6763800" cy="503100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人工蜂群演算法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rtificial bee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olony optimization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7467" y="1089786"/>
            <a:ext cx="1413934" cy="588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隨機形成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工蜂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食物源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位置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599" y="1981894"/>
            <a:ext cx="1236134" cy="664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更新所有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工蜂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食物源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位置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731" y="2948553"/>
            <a:ext cx="1811868" cy="84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使用輪盤法決定</a:t>
            </a:r>
            <a:r>
              <a:rPr lang="zh-TW" altLang="en-US" sz="1200" b="1" dirty="0" smtClean="0">
                <a:solidFill>
                  <a:srgbClr val="00B050"/>
                </a:solidFill>
              </a:rPr>
              <a:t>觀察蜂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要搜尋的位置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702733" y="4017421"/>
            <a:ext cx="1811867" cy="10191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達到 </a:t>
            </a:r>
            <a:r>
              <a:rPr lang="en-US" altLang="zh-TW" sz="1200" b="1" dirty="0" smtClean="0">
                <a:solidFill>
                  <a:schemeClr val="tx1"/>
                </a:solidFill>
                <a:latin typeface="+mj-ea"/>
                <a:ea typeface="+mj-ea"/>
              </a:rPr>
              <a:t>limit?</a:t>
            </a:r>
            <a:endParaRPr 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0333" y="1889677"/>
            <a:ext cx="1498601" cy="846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派出</a:t>
            </a:r>
            <a:r>
              <a:rPr lang="zh-TW" altLang="en-US" sz="1200" b="1" dirty="0" smtClean="0">
                <a:solidFill>
                  <a:srgbClr val="5680A1"/>
                </a:solidFill>
              </a:rPr>
              <a:t>偵查蜂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取代</a:t>
            </a:r>
            <a:endParaRPr lang="en-US" altLang="zh-TW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200" b="1" dirty="0" smtClean="0">
                <a:solidFill>
                  <a:srgbClr val="FF0000"/>
                </a:solidFill>
              </a:rPr>
              <a:t>工蜂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位置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1604434" y="1678496"/>
            <a:ext cx="4232" cy="3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1608666" y="2646183"/>
            <a:ext cx="1" cy="30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7" idx="0"/>
          </p:cNvCxnSpPr>
          <p:nvPr/>
        </p:nvCxnSpPr>
        <p:spPr>
          <a:xfrm>
            <a:off x="1608666" y="3795220"/>
            <a:ext cx="1" cy="22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1"/>
            <a:endCxn id="5" idx="3"/>
          </p:cNvCxnSpPr>
          <p:nvPr/>
        </p:nvCxnSpPr>
        <p:spPr>
          <a:xfrm flipH="1">
            <a:off x="2226733" y="2313010"/>
            <a:ext cx="863600" cy="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839633" y="3518221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88746" y="387892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cxnSp>
        <p:nvCxnSpPr>
          <p:cNvPr id="63" name="肘形接點 62"/>
          <p:cNvCxnSpPr>
            <a:stCxn id="7" idx="3"/>
            <a:endCxn id="8" idx="2"/>
          </p:cNvCxnSpPr>
          <p:nvPr/>
        </p:nvCxnSpPr>
        <p:spPr>
          <a:xfrm flipV="1">
            <a:off x="2514599" y="2736344"/>
            <a:ext cx="1325034" cy="1790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7" idx="1"/>
            <a:endCxn id="5" idx="1"/>
          </p:cNvCxnSpPr>
          <p:nvPr/>
        </p:nvCxnSpPr>
        <p:spPr>
          <a:xfrm rot="10800000" flipH="1">
            <a:off x="702733" y="2314038"/>
            <a:ext cx="287867" cy="2212937"/>
          </a:xfrm>
          <a:prstGeom prst="bentConnector3">
            <a:avLst>
              <a:gd name="adj1" fmla="val -59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899256" y="1871270"/>
            <a:ext cx="3877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工蜂</a:t>
            </a:r>
            <a:r>
              <a:rPr lang="en-US" altLang="zh-TW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 搜尋新的食物源</a:t>
            </a:r>
            <a:endParaRPr lang="en-US" altLang="zh-TW" sz="1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TW" sz="1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TW" altLang="en-US" sz="1800" b="1" dirty="0" smtClean="0">
                <a:solidFill>
                  <a:srgbClr val="00B050"/>
                </a:solidFill>
                <a:latin typeface="+mn-ea"/>
                <a:ea typeface="+mn-ea"/>
                <a:cs typeface="Times New Roman" panose="02020603050405020304" pitchFamily="18" charset="0"/>
              </a:rPr>
              <a:t>觀察蜂</a:t>
            </a:r>
            <a:r>
              <a:rPr lang="en-US" altLang="zh-TW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zh-TW" altLang="en-US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在食物源附近搜尋更好的解</a:t>
            </a:r>
            <a:r>
              <a:rPr lang="en-US" altLang="zh-TW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lang="en-US" altLang="zh-TW" sz="1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TW" sz="18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偵查蜂</a:t>
            </a:r>
            <a:r>
              <a:rPr lang="en-US" altLang="zh-TW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zh-TW" altLang="en-US" sz="1800" b="1" dirty="0" smtClean="0">
                <a:latin typeface="+mn-ea"/>
                <a:ea typeface="+mn-ea"/>
                <a:cs typeface="Times New Roman" panose="02020603050405020304" pitchFamily="18" charset="0"/>
              </a:rPr>
              <a:t>如果工蜂在指定回合內沒被替換，則派出觀察蜂取代</a:t>
            </a:r>
            <a:endParaRPr lang="en-US" sz="18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6450" y="80125"/>
            <a:ext cx="6763800" cy="5031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最小平方演算法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Recursive least square estimation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968141" y="1178865"/>
                <a:ext cx="10944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41" y="1178865"/>
                <a:ext cx="109446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840268" y="2387790"/>
                <a:ext cx="3350211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68" y="2387790"/>
                <a:ext cx="3350211" cy="335476"/>
              </a:xfrm>
              <a:prstGeom prst="rect">
                <a:avLst/>
              </a:prstGeom>
              <a:blipFill>
                <a:blip r:embed="rId3"/>
                <a:stretch>
                  <a:fillRect t="-136364" r="-13843" b="-2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228290" y="2856779"/>
                <a:ext cx="2574166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290" y="2856779"/>
                <a:ext cx="2574166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60174" y="3555640"/>
                <a:ext cx="7236351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是遞迴次數，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=0,1,…,(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為資料總筆數，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𝐘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74" y="3555640"/>
                <a:ext cx="7236351" cy="432554"/>
              </a:xfrm>
              <a:prstGeom prst="rect">
                <a:avLst/>
              </a:prstGeom>
              <a:blipFill>
                <a:blip r:embed="rId5"/>
                <a:stretch>
                  <a:fillRect l="-25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469310" y="4000500"/>
                <a:ext cx="42180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10" y="4000500"/>
                <a:ext cx="4218078" cy="307777"/>
              </a:xfrm>
              <a:prstGeom prst="rect">
                <a:avLst/>
              </a:prstGeom>
              <a:blipFill>
                <a:blip r:embed="rId6"/>
                <a:stretch>
                  <a:fillRect t="-103922" r="-7225" b="-16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2312151" y="4372728"/>
                <a:ext cx="4532395" cy="356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</m:sPr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51" y="4372728"/>
                <a:ext cx="4532395" cy="356957"/>
              </a:xfrm>
              <a:prstGeom prst="rect">
                <a:avLst/>
              </a:prstGeom>
              <a:blipFill>
                <a:blip r:embed="rId7"/>
                <a:stretch>
                  <a:fillRect t="-120339" r="-8602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016532" y="19343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/>
          <p:cNvCxnSpPr>
            <a:endCxn id="18" idx="0"/>
          </p:cNvCxnSpPr>
          <p:nvPr/>
        </p:nvCxnSpPr>
        <p:spPr>
          <a:xfrm flipH="1">
            <a:off x="3288402" y="1468654"/>
            <a:ext cx="821695" cy="465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16735" y="2017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已知函式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4" name="直線單箭頭接點 23"/>
          <p:cNvCxnSpPr>
            <a:endCxn id="23" idx="0"/>
          </p:cNvCxnSpPr>
          <p:nvPr/>
        </p:nvCxnSpPr>
        <p:spPr>
          <a:xfrm flipH="1">
            <a:off x="3968141" y="1466528"/>
            <a:ext cx="522834" cy="550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33" idx="0"/>
          </p:cNvCxnSpPr>
          <p:nvPr/>
        </p:nvCxnSpPr>
        <p:spPr>
          <a:xfrm>
            <a:off x="4577045" y="1448729"/>
            <a:ext cx="200441" cy="551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505616" y="20002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258717" y="20170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誤差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/>
          <p:cNvCxnSpPr>
            <a:endCxn id="36" idx="0"/>
          </p:cNvCxnSpPr>
          <p:nvPr/>
        </p:nvCxnSpPr>
        <p:spPr>
          <a:xfrm>
            <a:off x="4910716" y="1448729"/>
            <a:ext cx="619871" cy="5683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1050" y="86475"/>
            <a:ext cx="6763800" cy="503100"/>
          </a:xfrm>
        </p:spPr>
        <p:txBody>
          <a:bodyPr/>
          <a:lstStyle/>
          <a:p>
            <a:r>
              <a:rPr lang="en-US" altLang="zh-TW" dirty="0" smtClean="0"/>
              <a:t>PSO-RLSE</a:t>
            </a:r>
            <a:r>
              <a:rPr lang="zh-TW" altLang="en-US" dirty="0" smtClean="0"/>
              <a:t> 混合</a:t>
            </a:r>
            <a:r>
              <a:rPr lang="zh-TW" altLang="en-US" dirty="0"/>
              <a:t>型</a:t>
            </a:r>
            <a:r>
              <a:rPr lang="zh-TW" altLang="en-US" dirty="0" smtClean="0"/>
              <a:t>演算法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606425" y="942703"/>
            <a:ext cx="7409740" cy="3924300"/>
            <a:chOff x="910380" y="1124994"/>
            <a:chExt cx="10221624" cy="5522414"/>
          </a:xfrm>
        </p:grpSpPr>
        <p:sp>
          <p:nvSpPr>
            <p:cNvPr id="43" name="圓角矩形 42"/>
            <p:cNvSpPr/>
            <p:nvPr/>
          </p:nvSpPr>
          <p:spPr>
            <a:xfrm>
              <a:off x="1065403" y="1124994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初始化</a:t>
              </a:r>
              <a:r>
                <a:rPr lang="zh-TW" altLang="en-US" dirty="0">
                  <a:solidFill>
                    <a:schemeClr val="tx1"/>
                  </a:solidFill>
                </a:rPr>
                <a:t>粒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子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1051032" y="2608898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計算成本函數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1051032" y="3216439"/>
              <a:ext cx="2385753" cy="5347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更新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gBest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TW" dirty="0" err="1" smtClean="0">
                  <a:solidFill>
                    <a:schemeClr val="tx1"/>
                  </a:solidFill>
                </a:rPr>
                <a:t>pBest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1054769" y="4533557"/>
              <a:ext cx="2385753" cy="5014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更新位置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1060632" y="1806855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r>
                <a:rPr lang="zh-TW" altLang="en-US" dirty="0">
                  <a:solidFill>
                    <a:schemeClr val="tx1"/>
                  </a:solidFill>
                </a:rPr>
                <a:t>迭代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4458390" y="1806856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計算模糊集合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4448792" y="3010048"/>
              <a:ext cx="2385753" cy="5167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計算啟動向量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4458389" y="4171797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計算模型輸出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圓角矩形 51"/>
                <p:cNvSpPr/>
                <p:nvPr/>
              </p:nvSpPr>
              <p:spPr>
                <a:xfrm>
                  <a:off x="7794547" y="1673490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準備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TW" b="1" dirty="0" smtClean="0">
                      <a:solidFill>
                        <a:schemeClr val="tx1"/>
                      </a:solidFill>
                    </a:rPr>
                    <a:t>C</a:t>
                  </a:r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、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圓角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47" y="1673490"/>
                  <a:ext cx="2385753" cy="399011"/>
                </a:xfrm>
                <a:prstGeom prst="roundRect">
                  <a:avLst/>
                </a:prstGeom>
                <a:blipFill>
                  <a:blip r:embed="rId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圓角矩形 52"/>
                <p:cNvSpPr/>
                <p:nvPr/>
              </p:nvSpPr>
              <p:spPr>
                <a:xfrm>
                  <a:off x="7794556" y="3761695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更新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l-GR" i="1" dirty="0">
                                  <a:solidFill>
                                    <a:schemeClr val="tx1"/>
                                  </a:solidFill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圓角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56" y="3761695"/>
                  <a:ext cx="2385753" cy="399011"/>
                </a:xfrm>
                <a:prstGeom prst="roundRect">
                  <a:avLst/>
                </a:prstGeom>
                <a:blipFill>
                  <a:blip r:embed="rId3"/>
                  <a:stretch>
                    <a:fillRect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圓角矩形 53"/>
            <p:cNvSpPr/>
            <p:nvPr/>
          </p:nvSpPr>
          <p:spPr>
            <a:xfrm>
              <a:off x="7794558" y="4459203"/>
              <a:ext cx="2385753" cy="68272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取</a:t>
              </a:r>
              <a:r>
                <a:rPr lang="zh-TW" altLang="en-US" dirty="0">
                  <a:solidFill>
                    <a:schemeClr val="tx1"/>
                  </a:solidFill>
                </a:rPr>
                <a:t>得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後鑑部參數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圓角矩形 54"/>
                <p:cNvSpPr/>
                <p:nvPr/>
              </p:nvSpPr>
              <p:spPr>
                <a:xfrm>
                  <a:off x="7794547" y="3053718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更新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圓角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47" y="3053718"/>
                  <a:ext cx="2385753" cy="399011"/>
                </a:xfrm>
                <a:prstGeom prst="roundRect">
                  <a:avLst/>
                </a:prstGeom>
                <a:blipFill>
                  <a:blip r:embed="rId4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圓角矩形 55"/>
                <p:cNvSpPr/>
                <p:nvPr/>
              </p:nvSpPr>
              <p:spPr>
                <a:xfrm>
                  <a:off x="7794544" y="2382834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初始化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l-GR" i="1" dirty="0">
                                  <a:solidFill>
                                    <a:schemeClr val="tx1"/>
                                  </a:solidFill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圓角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44" y="2382834"/>
                  <a:ext cx="2385753" cy="399011"/>
                </a:xfrm>
                <a:prstGeom prst="roundRect">
                  <a:avLst/>
                </a:prstGeom>
                <a:blipFill>
                  <a:blip r:embed="rId5"/>
                  <a:stretch>
                    <a:fillRect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流程圖: 決策 56"/>
            <p:cNvSpPr/>
            <p:nvPr/>
          </p:nvSpPr>
          <p:spPr>
            <a:xfrm>
              <a:off x="1401221" y="5314263"/>
              <a:ext cx="1704576" cy="646177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停止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肘形接點 57"/>
            <p:cNvCxnSpPr>
              <a:stCxn id="57" idx="1"/>
              <a:endCxn id="47" idx="1"/>
            </p:cNvCxnSpPr>
            <p:nvPr/>
          </p:nvCxnSpPr>
          <p:spPr>
            <a:xfrm rot="10800000">
              <a:off x="1060633" y="2006362"/>
              <a:ext cx="340589" cy="3630991"/>
            </a:xfrm>
            <a:prstGeom prst="bentConnector3">
              <a:avLst>
                <a:gd name="adj1" fmla="val 1671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stCxn id="49" idx="2"/>
              <a:endCxn id="50" idx="0"/>
            </p:cNvCxnSpPr>
            <p:nvPr/>
          </p:nvCxnSpPr>
          <p:spPr>
            <a:xfrm rot="5400000">
              <a:off x="5244377" y="2603158"/>
              <a:ext cx="804182" cy="95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stCxn id="51" idx="2"/>
              <a:endCxn id="44" idx="3"/>
            </p:cNvCxnSpPr>
            <p:nvPr/>
          </p:nvCxnSpPr>
          <p:spPr>
            <a:xfrm rot="5400000" flipH="1">
              <a:off x="3662824" y="2582366"/>
              <a:ext cx="1762404" cy="2214481"/>
            </a:xfrm>
            <a:prstGeom prst="bentConnector4">
              <a:avLst>
                <a:gd name="adj1" fmla="val -12971"/>
                <a:gd name="adj2" fmla="val 769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>
              <a:stCxn id="47" idx="3"/>
              <a:endCxn id="49" idx="1"/>
            </p:cNvCxnSpPr>
            <p:nvPr/>
          </p:nvCxnSpPr>
          <p:spPr>
            <a:xfrm>
              <a:off x="3446385" y="2006361"/>
              <a:ext cx="1012005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/>
            <p:cNvCxnSpPr>
              <a:stCxn id="50" idx="3"/>
              <a:endCxn id="52" idx="1"/>
            </p:cNvCxnSpPr>
            <p:nvPr/>
          </p:nvCxnSpPr>
          <p:spPr>
            <a:xfrm flipV="1">
              <a:off x="6834545" y="1872995"/>
              <a:ext cx="960003" cy="13954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>
              <a:stCxn id="56" idx="2"/>
              <a:endCxn id="55" idx="0"/>
            </p:cNvCxnSpPr>
            <p:nvPr/>
          </p:nvCxnSpPr>
          <p:spPr>
            <a:xfrm rot="16200000" flipH="1">
              <a:off x="8851486" y="2917779"/>
              <a:ext cx="271873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stCxn id="55" idx="2"/>
              <a:endCxn id="53" idx="0"/>
            </p:cNvCxnSpPr>
            <p:nvPr/>
          </p:nvCxnSpPr>
          <p:spPr>
            <a:xfrm rot="16200000" flipH="1">
              <a:off x="8832945" y="3607207"/>
              <a:ext cx="308966" cy="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接點 65"/>
            <p:cNvCxnSpPr>
              <a:stCxn id="53" idx="2"/>
              <a:endCxn id="54" idx="0"/>
            </p:cNvCxnSpPr>
            <p:nvPr/>
          </p:nvCxnSpPr>
          <p:spPr>
            <a:xfrm rot="16200000" flipH="1">
              <a:off x="8838186" y="4309953"/>
              <a:ext cx="29849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接點 66"/>
            <p:cNvCxnSpPr>
              <a:stCxn id="52" idx="2"/>
              <a:endCxn id="56" idx="0"/>
            </p:cNvCxnSpPr>
            <p:nvPr/>
          </p:nvCxnSpPr>
          <p:spPr>
            <a:xfrm rot="5400000">
              <a:off x="8832257" y="2227666"/>
              <a:ext cx="310333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/>
            <p:cNvCxnSpPr>
              <a:stCxn id="54" idx="1"/>
              <a:endCxn id="51" idx="3"/>
            </p:cNvCxnSpPr>
            <p:nvPr/>
          </p:nvCxnSpPr>
          <p:spPr>
            <a:xfrm rot="10800000">
              <a:off x="6844142" y="4371303"/>
              <a:ext cx="950416" cy="287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接點 68"/>
            <p:cNvCxnSpPr>
              <a:stCxn id="53" idx="3"/>
              <a:endCxn id="55" idx="3"/>
            </p:cNvCxnSpPr>
            <p:nvPr/>
          </p:nvCxnSpPr>
          <p:spPr>
            <a:xfrm flipH="1" flipV="1">
              <a:off x="10180300" y="3253224"/>
              <a:ext cx="9" cy="707977"/>
            </a:xfrm>
            <a:prstGeom prst="bentConnector3">
              <a:avLst>
                <a:gd name="adj1" fmla="val -254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910380" y="5262593"/>
              <a:ext cx="502411" cy="43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否</a:t>
              </a:r>
              <a:endParaRPr 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2247644" y="5889378"/>
              <a:ext cx="502411" cy="43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是</a:t>
              </a:r>
              <a:endParaRPr lang="en-US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1054769" y="6248397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結束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0381924" y="3342162"/>
              <a:ext cx="750080" cy="43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遞迴</a:t>
              </a:r>
              <a:endParaRPr lang="en-US" dirty="0"/>
            </a:p>
          </p:txBody>
        </p:sp>
        <p:cxnSp>
          <p:nvCxnSpPr>
            <p:cNvPr id="74" name="直線單箭頭接點 73"/>
            <p:cNvCxnSpPr>
              <a:stCxn id="43" idx="2"/>
              <a:endCxn id="47" idx="0"/>
            </p:cNvCxnSpPr>
            <p:nvPr/>
          </p:nvCxnSpPr>
          <p:spPr>
            <a:xfrm flipH="1">
              <a:off x="2253509" y="1524005"/>
              <a:ext cx="4771" cy="282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stCxn id="44" idx="2"/>
              <a:endCxn id="45" idx="0"/>
            </p:cNvCxnSpPr>
            <p:nvPr/>
          </p:nvCxnSpPr>
          <p:spPr>
            <a:xfrm>
              <a:off x="2243909" y="3007909"/>
              <a:ext cx="0" cy="2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45" idx="2"/>
              <a:endCxn id="79" idx="0"/>
            </p:cNvCxnSpPr>
            <p:nvPr/>
          </p:nvCxnSpPr>
          <p:spPr>
            <a:xfrm flipH="1">
              <a:off x="2239137" y="3751146"/>
              <a:ext cx="4772" cy="152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46" idx="2"/>
              <a:endCxn id="57" idx="0"/>
            </p:cNvCxnSpPr>
            <p:nvPr/>
          </p:nvCxnSpPr>
          <p:spPr>
            <a:xfrm>
              <a:off x="2247646" y="5034973"/>
              <a:ext cx="5863" cy="279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2"/>
              <a:endCxn id="72" idx="0"/>
            </p:cNvCxnSpPr>
            <p:nvPr/>
          </p:nvCxnSpPr>
          <p:spPr>
            <a:xfrm flipH="1">
              <a:off x="2247646" y="5960440"/>
              <a:ext cx="5863" cy="28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圓角矩形 78"/>
            <p:cNvSpPr/>
            <p:nvPr/>
          </p:nvSpPr>
          <p:spPr>
            <a:xfrm>
              <a:off x="1046260" y="3903306"/>
              <a:ext cx="2385753" cy="5014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更新速度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直線單箭頭接點 79"/>
            <p:cNvCxnSpPr>
              <a:stCxn id="79" idx="2"/>
              <a:endCxn id="46" idx="0"/>
            </p:cNvCxnSpPr>
            <p:nvPr/>
          </p:nvCxnSpPr>
          <p:spPr>
            <a:xfrm>
              <a:off x="2239137" y="4404722"/>
              <a:ext cx="8509" cy="128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1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投資策略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75492" y="1350849"/>
                <a:ext cx="6835879" cy="484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買進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	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𝑓𝑜𝑟𝑒𝑐𝑎𝑠𝑡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TW" altLang="en-US" sz="1600" i="1" kern="100"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−</m:t>
                            </m:r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𝑎𝑐𝑡𝑢𝑎𝑙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𝑎𝑐𝑡𝑢𝑎𝑙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𝑓𝑜𝑟𝑒𝑐𝑎𝑠𝑡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</a:t>
                </a:r>
                <a:endParaRPr lang="en-US" sz="16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92" y="1350849"/>
                <a:ext cx="6835879" cy="484556"/>
              </a:xfrm>
              <a:prstGeom prst="rect">
                <a:avLst/>
              </a:prstGeom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75492" y="1923166"/>
                <a:ext cx="6835879" cy="484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賣出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	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𝑓𝑜𝑟𝑒𝑐𝑎𝑠𝑡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TW" altLang="en-US" sz="1600" i="1" kern="100"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−</m:t>
                            </m:r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𝑎𝑐𝑡𝑢𝑎𝑙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𝑎𝑐𝑡𝑢𝑎𝑙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zh-TW" altLang="en-US" sz="160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𝑓𝑜𝑟𝑒𝑐𝑎𝑠𝑡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</a:t>
                </a:r>
                <a:endParaRPr lang="en-US" sz="16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92" y="1923166"/>
                <a:ext cx="6835879" cy="484556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75492" y="2691541"/>
                <a:ext cx="7021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TW" altLang="en-US" sz="16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為門檻參數，同時也代表股票的漲跌；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𝑓𝑜𝑟𝑒𝑐𝑎𝑠𝑡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為模型的輸出，意即預測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sz="16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日的收盤價格</a:t>
                </a:r>
                <a:r>
                  <a:rPr lang="en-US" sz="16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r>
                      <a:rPr lang="en-US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6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sz="16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日實際的收盤價格。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92" y="2691541"/>
                <a:ext cx="7021372" cy="584775"/>
              </a:xfrm>
              <a:prstGeom prst="rect">
                <a:avLst/>
              </a:prstGeom>
              <a:blipFill>
                <a:blip r:embed="rId4"/>
                <a:stretch>
                  <a:fillRect l="-434" t="-3158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9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投資策略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542" y="1169182"/>
            <a:ext cx="7090931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>
              <a:lnSpc>
                <a:spcPct val="155000"/>
              </a:lnSpc>
            </a:pPr>
            <a:r>
              <a:rPr lang="zh-TW" altLang="en-US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計算利潤的方式，則透過今天實際的收盤價與隔天實際的收盤價做運算，公式如下。</a:t>
            </a:r>
            <a:endParaRPr lang="en-US" sz="16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205347" y="2199368"/>
                <a:ext cx="6941126" cy="54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7" y="2199368"/>
                <a:ext cx="6941126" cy="542906"/>
              </a:xfrm>
              <a:prstGeom prst="rect">
                <a:avLst/>
              </a:prstGeom>
              <a:blipFill>
                <a:blip r:embed="rId2"/>
                <a:stretch>
                  <a:fillRect t="-134831" b="-19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205347" y="3288926"/>
                <a:ext cx="6941126" cy="809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𝑃𝑟𝑜𝑓𝑖𝑡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為利潤，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為策略為買的總天數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為策略為賣的總天數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r>
                      <a:rPr lang="en-US" sz="16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代表第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天的收盤價。</a:t>
                </a:r>
                <a:endParaRPr lang="en-US" sz="16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7" y="3288926"/>
                <a:ext cx="6941126" cy="809068"/>
              </a:xfrm>
              <a:prstGeom prst="rect">
                <a:avLst/>
              </a:prstGeom>
              <a:blipFill>
                <a:blip r:embed="rId3"/>
                <a:stretch>
                  <a:fillRect l="-527" r="-527" b="-9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2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6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75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l">
              <a:buNone/>
            </a:pPr>
            <a:r>
              <a:rPr lang="zh-TW" altLang="en-US" sz="2000" b="1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sz="2000" b="1" i="0" dirty="0">
                <a:latin typeface="標楷體" panose="03000509000000000000" pitchFamily="65" charset="-120"/>
                <a:ea typeface="標楷體" panose="03000509000000000000" pitchFamily="65" charset="-120"/>
              </a:rPr>
              <a:t>篇論文</a:t>
            </a:r>
            <a:r>
              <a:rPr lang="zh-TW" altLang="en-US" sz="2000" b="1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主要探討</a:t>
            </a:r>
            <a:r>
              <a:rPr lang="zh-TW" altLang="en-US" sz="2000" b="1" i="0" dirty="0">
                <a:latin typeface="標楷體" panose="03000509000000000000" pitchFamily="65" charset="-120"/>
                <a:ea typeface="標楷體" panose="03000509000000000000" pitchFamily="65" charset="-120"/>
              </a:rPr>
              <a:t>不同演算法在時間序列上的預測效能，並透過模擬的投資策略去做效能測試。</a:t>
            </a:r>
            <a:endParaRPr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1191982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結論與未來發展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1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5481060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/>
          <p:cNvSpPr/>
          <p:nvPr/>
        </p:nvSpPr>
        <p:spPr>
          <a:xfrm>
            <a:off x="3444278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3444278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407496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橢圓 1"/>
          <p:cNvSpPr/>
          <p:nvPr/>
        </p:nvSpPr>
        <p:spPr>
          <a:xfrm>
            <a:off x="1407496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35509" y="21366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預期成果與貢獻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7131" y="1331062"/>
            <a:ext cx="1917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多目標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n-ea"/>
              <a:ea typeface="+mn-ea"/>
            </a:endParaRPr>
          </a:p>
          <a:p>
            <a:r>
              <a:rPr lang="zh-TW" altLang="en-US" dirty="0" smtClean="0">
                <a:latin typeface="+mn-ea"/>
                <a:ea typeface="+mn-ea"/>
              </a:rPr>
              <a:t>本</a:t>
            </a:r>
            <a:r>
              <a:rPr lang="zh-TW" altLang="en-US" dirty="0">
                <a:latin typeface="+mn-ea"/>
                <a:ea typeface="+mn-ea"/>
              </a:rPr>
              <a:t>論文提出的模型</a:t>
            </a:r>
            <a:r>
              <a:rPr lang="en-US" dirty="0">
                <a:latin typeface="+mn-ea"/>
                <a:ea typeface="+mn-ea"/>
              </a:rPr>
              <a:t>CFNS</a:t>
            </a:r>
            <a:r>
              <a:rPr lang="zh-TW" altLang="en-US" dirty="0">
                <a:latin typeface="+mn-ea"/>
                <a:ea typeface="+mn-ea"/>
              </a:rPr>
              <a:t>有多目標預測的</a:t>
            </a:r>
            <a:r>
              <a:rPr lang="zh-TW" altLang="en-US" dirty="0" smtClean="0">
                <a:latin typeface="+mn-ea"/>
                <a:ea typeface="+mn-ea"/>
              </a:rPr>
              <a:t>能力，</a:t>
            </a:r>
            <a:r>
              <a:rPr lang="zh-TW" altLang="en-US" dirty="0">
                <a:latin typeface="+mn-ea"/>
                <a:ea typeface="+mn-ea"/>
              </a:rPr>
              <a:t>各個目標的效果不亞於其他論文所提出的方法，甚至更好</a:t>
            </a:r>
            <a:r>
              <a:rPr lang="zh-TW" altLang="en-US" dirty="0" smtClean="0">
                <a:latin typeface="+mn-ea"/>
                <a:ea typeface="+mn-ea"/>
              </a:rPr>
              <a:t>。</a:t>
            </a:r>
            <a:endParaRPr lang="en-US" altLang="zh-TW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7708" y="1331062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多目標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挑選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可以</a:t>
            </a:r>
            <a:r>
              <a:rPr lang="zh-TW" altLang="en-US" dirty="0">
                <a:latin typeface="+mj-ea"/>
                <a:ea typeface="+mj-ea"/>
              </a:rPr>
              <a:t>根據不同的資料去萃取原始資料中有用的資料，並且控制進入模型的資料大小。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8285" y="1331062"/>
            <a:ext cx="19175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結構化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可以</a:t>
            </a:r>
            <a:r>
              <a:rPr lang="zh-TW" altLang="en-US" dirty="0">
                <a:latin typeface="+mj-ea"/>
                <a:ea typeface="+mj-ea"/>
              </a:rPr>
              <a:t>將輸入的資料自動地根據資料做調整，在面臨不同的資料可以自己生成不同的結構。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7131" y="3433173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演算法混合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研究</a:t>
            </a:r>
            <a:r>
              <a:rPr lang="zh-TW" altLang="en-US" dirty="0">
                <a:latin typeface="+mj-ea"/>
                <a:ea typeface="+mj-ea"/>
              </a:rPr>
              <a:t>中的兩種演算法配合</a:t>
            </a:r>
            <a:r>
              <a:rPr lang="en-US" dirty="0">
                <a:latin typeface="+mj-ea"/>
                <a:ea typeface="+mj-ea"/>
              </a:rPr>
              <a:t>RLSE</a:t>
            </a:r>
            <a:r>
              <a:rPr lang="zh-TW" altLang="en-US" dirty="0">
                <a:latin typeface="+mj-ea"/>
                <a:ea typeface="+mj-ea"/>
              </a:rPr>
              <a:t>的混合方法，有著一定的水準。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17708" y="3433173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希望</a:t>
            </a:r>
            <a:r>
              <a:rPr lang="zh-TW" altLang="en-US" dirty="0">
                <a:latin typeface="+mj-ea"/>
                <a:ea typeface="+mj-ea"/>
              </a:rPr>
              <a:t>本實驗可以透過模型和投資策略的結合，比其他模型賺取更多的利潤。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5" grpId="0" animBg="1"/>
      <p:bldP spid="10" grpId="0"/>
      <p:bldP spid="11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ctrTitle" idx="4294967295"/>
          </p:nvPr>
        </p:nvSpPr>
        <p:spPr>
          <a:xfrm>
            <a:off x="808631" y="220431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B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9600" dirty="0">
              <a:solidFill>
                <a:srgbClr val="00B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33901" y="1636090"/>
            <a:ext cx="4125069" cy="1228478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152071" y="1681166"/>
                <a:ext cx="3344230" cy="84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71" y="1681166"/>
                <a:ext cx="3344230" cy="845809"/>
              </a:xfrm>
              <a:prstGeom prst="rect">
                <a:avLst/>
              </a:prstGeom>
              <a:blipFill>
                <a:blip r:embed="rId3"/>
                <a:stretch>
                  <a:fillRect b="-8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52069" y="2451149"/>
                <a:ext cx="2428742" cy="33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69" y="2451149"/>
                <a:ext cx="2428742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533901" y="2960279"/>
                <a:ext cx="4125070" cy="15010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 err="1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顆粒子的位置向量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 err="1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顆粒子的位置向量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的最好位置向量</a:t>
                </a:r>
                <a:endParaRPr lang="en-US" i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顆粒子的位置向量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PSO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的參數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介於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0~1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的隨機數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1" y="2960279"/>
                <a:ext cx="4125070" cy="1501052"/>
              </a:xfrm>
              <a:prstGeom prst="rect">
                <a:avLst/>
              </a:prstGeom>
              <a:blipFill>
                <a:blip r:embed="rId5"/>
                <a:stretch>
                  <a:fillRect b="-282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448341" y="3882037"/>
            <a:ext cx="199361" cy="20733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文字方塊 2"/>
          <p:cNvSpPr txBox="1"/>
          <p:nvPr/>
        </p:nvSpPr>
        <p:spPr>
          <a:xfrm>
            <a:off x="1132524" y="40860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目前位置</a:t>
            </a:r>
            <a:endParaRPr 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09118" y="19524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新位置</a:t>
            </a:r>
            <a:endParaRPr 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62771" y="2401130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透過自我最佳位置</a:t>
            </a:r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58549" y="304478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透過全群最佳位置</a:t>
            </a:r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向右箭號 12"/>
          <p:cNvSpPr/>
          <p:nvPr/>
        </p:nvSpPr>
        <p:spPr>
          <a:xfrm rot="18597029">
            <a:off x="1231453" y="3088487"/>
            <a:ext cx="1924292" cy="826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橢圓 13"/>
          <p:cNvSpPr/>
          <p:nvPr/>
        </p:nvSpPr>
        <p:spPr>
          <a:xfrm>
            <a:off x="2794249" y="2200333"/>
            <a:ext cx="199361" cy="207335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向右箭號 14"/>
          <p:cNvSpPr/>
          <p:nvPr/>
        </p:nvSpPr>
        <p:spPr>
          <a:xfrm rot="20610049">
            <a:off x="1621832" y="3671862"/>
            <a:ext cx="1707849" cy="6543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3056470" y="3125439"/>
            <a:ext cx="512597" cy="9155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1550261" y="2365693"/>
            <a:ext cx="7975" cy="1501725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470685" y="2182943"/>
            <a:ext cx="154673" cy="15742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2829758" y="2612577"/>
            <a:ext cx="599866" cy="901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722352" y="2794474"/>
            <a:ext cx="780055" cy="108756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04397" y="2655547"/>
            <a:ext cx="154673" cy="1574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文字方塊 27"/>
          <p:cNvSpPr txBox="1"/>
          <p:nvPr/>
        </p:nvSpPr>
        <p:spPr>
          <a:xfrm>
            <a:off x="1031336" y="184079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全群最佳位置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Gbest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6363" y="227666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自我最佳位置</a:t>
            </a:r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Pbest</a:t>
            </a:r>
            <a:r>
              <a:rPr 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174317" y="366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慣性方向</a:t>
            </a:r>
            <a:endParaRPr 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84662" y="4356410"/>
                <a:ext cx="85318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</a:t>
                </a:r>
                <a:endParaRPr 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2" y="4356410"/>
                <a:ext cx="853182" cy="276999"/>
              </a:xfrm>
              <a:prstGeom prst="rect">
                <a:avLst/>
              </a:prstGeom>
              <a:blipFill>
                <a:blip r:embed="rId6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1216604" y="123268"/>
            <a:ext cx="6763800" cy="503100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粒子群演算法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Particle 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warm optimization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6450" y="80125"/>
            <a:ext cx="6763800" cy="5031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最小平方演算法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Recursive least square estimation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9650" y="846938"/>
            <a:ext cx="7791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/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遞迴式最小平方演算法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(Recursive least square estimation, RLSE) [16]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T–S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神經元參數，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RLSE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方法在更新參數時是利用每筆資料，不斷的更新比起一次接收所有資料的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LSE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方法更加有效，一般來說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LSE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問題可以被視為一個線性的問題，如下。</a:t>
            </a:r>
            <a:endParaRPr lang="en-US" kern="1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62038" y="1624372"/>
                <a:ext cx="34888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38" y="1624372"/>
                <a:ext cx="3488840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3250" y="1973236"/>
                <a:ext cx="78078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是目標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;u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是模型的輸出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已知的方程式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=1,2,…,m}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是我們估計的未知參數，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則是整個模型的誤差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LSE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的問題也可以被寫成矩陣的方式表達，如下。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1973236"/>
                <a:ext cx="7807850" cy="523220"/>
              </a:xfrm>
              <a:prstGeom prst="rect">
                <a:avLst/>
              </a:prstGeom>
              <a:blipFill>
                <a:blip r:embed="rId3"/>
                <a:stretch>
                  <a:fillRect l="-234" t="-2326" r="-234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31115" y="2468976"/>
                <a:ext cx="10944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15" y="2468976"/>
                <a:ext cx="109446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89737" y="2780536"/>
                <a:ext cx="2977225" cy="944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37" y="2780536"/>
                <a:ext cx="2977225" cy="944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12887" y="3700058"/>
                <a:ext cx="1730923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87" y="3700058"/>
                <a:ext cx="1730923" cy="3115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55171" y="4009234"/>
                <a:ext cx="1720407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71" y="4009234"/>
                <a:ext cx="1720407" cy="311560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24943" y="4320794"/>
                <a:ext cx="1980862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943" y="4320794"/>
                <a:ext cx="1980862" cy="311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4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6450" y="80125"/>
            <a:ext cx="6763800" cy="5031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最小平方演算法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Recursive least square estimation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60174" y="2689622"/>
                <a:ext cx="7236351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是遞迴次數，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=0,1,…,(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為資料總筆數，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𝐘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74" y="2689622"/>
                <a:ext cx="7236351" cy="432554"/>
              </a:xfrm>
              <a:prstGeom prst="rect">
                <a:avLst/>
              </a:prstGeom>
              <a:blipFill>
                <a:blip r:embed="rId2"/>
                <a:stretch>
                  <a:fillRect l="-25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20393" y="1467487"/>
                <a:ext cx="3350211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93" y="1467487"/>
                <a:ext cx="3350211" cy="335476"/>
              </a:xfrm>
              <a:prstGeom prst="rect">
                <a:avLst/>
              </a:prstGeom>
              <a:blipFill>
                <a:blip r:embed="rId3"/>
                <a:stretch>
                  <a:fillRect t="-136364" r="-13818" b="-2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908416" y="2021892"/>
                <a:ext cx="2574166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16" y="2021892"/>
                <a:ext cx="2574166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469310" y="3166122"/>
                <a:ext cx="42180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10" y="3166122"/>
                <a:ext cx="4218078" cy="307777"/>
              </a:xfrm>
              <a:prstGeom prst="rect">
                <a:avLst/>
              </a:prstGeom>
              <a:blipFill>
                <a:blip r:embed="rId5"/>
                <a:stretch>
                  <a:fillRect t="-103922" r="-7225" b="-16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312151" y="3572501"/>
                <a:ext cx="4532395" cy="356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</m:sPr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51" y="3572501"/>
                <a:ext cx="4532395" cy="356957"/>
              </a:xfrm>
              <a:prstGeom prst="rect">
                <a:avLst/>
              </a:prstGeom>
              <a:blipFill>
                <a:blip r:embed="rId6"/>
                <a:stretch>
                  <a:fillRect t="-120339" r="-8602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80" y="995082"/>
            <a:ext cx="1461247" cy="1461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3" y="994373"/>
            <a:ext cx="1461956" cy="14619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9" y="3030070"/>
            <a:ext cx="1461247" cy="1469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797236" y="2543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匯率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08612" y="2543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股票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97236" y="46020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能源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3" y="2943254"/>
            <a:ext cx="1461956" cy="165882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808611" y="45770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疾病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Shape 124"/>
          <p:cNvSpPr txBox="1">
            <a:spLocks noGrp="1"/>
          </p:cNvSpPr>
          <p:nvPr>
            <p:ph type="title"/>
          </p:nvPr>
        </p:nvSpPr>
        <p:spPr>
          <a:xfrm>
            <a:off x="2782605" y="107576"/>
            <a:ext cx="3048000" cy="471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53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02775" y="1115028"/>
            <a:ext cx="5718600" cy="3125100"/>
          </a:xfrm>
        </p:spPr>
        <p:txBody>
          <a:bodyPr/>
          <a:lstStyle/>
          <a:p>
            <a:pPr marL="101600" indent="0">
              <a:spcBef>
                <a:spcPts val="6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 et al. [25]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學者使用群體智慧與自我組織的類神經模糊系統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(Neuro-fuzzy systems, NFSs)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預測人民幣與美金的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匯率。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2008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en-US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Abbasi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ANFIS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配合四個獨立變數，交易量、本益比和每股盈餘預測股票收盤價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</a:t>
            </a: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，預測股票的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漲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跌。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en-US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Koijen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al. [22]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透過股票和債券預測彼此的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 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 al. [30]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透過預測股票的波動性，比較短期和長期的槓桿效應。</a:t>
            </a:r>
            <a:endParaRPr 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hape 124"/>
          <p:cNvSpPr txBox="1">
            <a:spLocks noGrp="1"/>
          </p:cNvSpPr>
          <p:nvPr>
            <p:ph type="title"/>
          </p:nvPr>
        </p:nvSpPr>
        <p:spPr>
          <a:xfrm>
            <a:off x="2782605" y="107576"/>
            <a:ext cx="3048000" cy="471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96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782605" y="107576"/>
            <a:ext cx="3048000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9387" y="1152967"/>
            <a:ext cx="5038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Kendall et al. [18]1953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年提出的隨機漫步理論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(random walk theory)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，意即</a:t>
            </a:r>
            <a:r>
              <a:rPr lang="zh-TW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股價的變動是獨立的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，其間並無規律性或週期性</a:t>
            </a:r>
            <a:r>
              <a:rPr lang="zh-TW" altLang="en-US" sz="16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存在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kern="1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kern="1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另一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延伸為有效市場假說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(efficient market hypothesis, EMH)[11]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，是學者</a:t>
            </a:r>
            <a:r>
              <a:rPr lang="en-US" sz="16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Fama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1970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年所提出，認為買方和賣方的價錢是雙方願意的，且假設</a:t>
            </a:r>
            <a:r>
              <a:rPr lang="zh-TW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所有市場之參與者均可無償取得資訊，因此投資人所收集的資訊並不能使其獲得超額利潤。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9929"/>
              </p:ext>
            </p:extLst>
          </p:nvPr>
        </p:nvGraphicFramePr>
        <p:xfrm>
          <a:off x="2714075" y="1012440"/>
          <a:ext cx="6096000" cy="351028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64231">
                  <a:extLst>
                    <a:ext uri="{9D8B030D-6E8A-4147-A177-3AD203B41FA5}">
                      <a16:colId xmlns:a16="http://schemas.microsoft.com/office/drawing/2014/main" val="4223036600"/>
                    </a:ext>
                  </a:extLst>
                </a:gridCol>
                <a:gridCol w="5331769">
                  <a:extLst>
                    <a:ext uri="{9D8B030D-6E8A-4147-A177-3AD203B41FA5}">
                      <a16:colId xmlns:a16="http://schemas.microsoft.com/office/drawing/2014/main" val="37631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Kimoto et al. [21]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利用倒傳遞類神經網路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(Back propagation neural network, BP NN)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，搭配兩種指標來預測日經指數的漲跌和買賣時機。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Yao et al. [40]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採用多項技術指標以倒傳遞類神經網路來預測股票市場。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Kim et al. [20]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將類神經網路中加入基因演算法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(Genetic algorithm, GA)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，不但改進了類神經網路的學習速度，且降低了特徵空間的複雜度，實驗結果相對於倒傳遞類神經網路顯得更加優秀，並發現非線性類神經網路預測能力較好。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Wei [38]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提出了基於經驗模態分解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(Empirical Mode Decomposition, EMD)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的混合式適應性類神經模糊推論系統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(Adaptive network-based fuzzy inference system, ANFIS)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，並配合投資策略計算利潤，在虛擬投資中，有著不錯的獲利效果。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 et al. [27]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使用複數類神經模糊系統對雙目標同時預測。</a:t>
                      </a: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04698"/>
                  </a:ext>
                </a:extLst>
              </a:tr>
            </a:tbl>
          </a:graphicData>
        </a:graphic>
      </p:graphicFrame>
      <p:sp>
        <p:nvSpPr>
          <p:cNvPr id="6" name="Shape 124"/>
          <p:cNvSpPr txBox="1">
            <a:spLocks/>
          </p:cNvSpPr>
          <p:nvPr/>
        </p:nvSpPr>
        <p:spPr>
          <a:xfrm>
            <a:off x="2782605" y="107576"/>
            <a:ext cx="3048000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6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8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2608</Words>
  <Application>Microsoft Office PowerPoint</Application>
  <PresentationFormat>如螢幕大小 (16:9)</PresentationFormat>
  <Paragraphs>481</Paragraphs>
  <Slides>45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Georgia</vt:lpstr>
      <vt:lpstr>新細明體</vt:lpstr>
      <vt:lpstr>Cambria Math</vt:lpstr>
      <vt:lpstr>MS Gothic</vt:lpstr>
      <vt:lpstr>Arial</vt:lpstr>
      <vt:lpstr>Times New Roman</vt:lpstr>
      <vt:lpstr>標楷體</vt:lpstr>
      <vt:lpstr>Muli</vt:lpstr>
      <vt:lpstr>MS Mincho</vt:lpstr>
      <vt:lpstr>Banquo template</vt:lpstr>
      <vt:lpstr>類神經網路於 投資策略的應用</vt:lpstr>
      <vt:lpstr>PowerPoint 簡報</vt:lpstr>
      <vt:lpstr>1.緒論</vt:lpstr>
      <vt:lpstr>PowerPoint 簡報</vt:lpstr>
      <vt:lpstr>1.緒論</vt:lpstr>
      <vt:lpstr>1.緒論</vt:lpstr>
      <vt:lpstr>PowerPoint 簡報</vt:lpstr>
      <vt:lpstr>PowerPoint 簡報</vt:lpstr>
      <vt:lpstr>2.文獻探討</vt:lpstr>
      <vt:lpstr>PowerPoint 簡報</vt:lpstr>
      <vt:lpstr>PowerPoint 簡報</vt:lpstr>
      <vt:lpstr>PowerPoint 簡報</vt:lpstr>
      <vt:lpstr>類神經模糊系統</vt:lpstr>
      <vt:lpstr>模糊理論</vt:lpstr>
      <vt:lpstr>複數模糊集合</vt:lpstr>
      <vt:lpstr>PowerPoint 簡報</vt:lpstr>
      <vt:lpstr>PowerPoint 簡報</vt:lpstr>
      <vt:lpstr>PowerPoint 簡報</vt:lpstr>
      <vt:lpstr>3.系統設計與架構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粒子群演算法 Particle swarm optimization</vt:lpstr>
      <vt:lpstr>人工蜂群演算法 Artificial bee colony optimization</vt:lpstr>
      <vt:lpstr>遞迴最小平方演算法 Recursive least square estimation</vt:lpstr>
      <vt:lpstr>PSO-RLSE 混合型演算法</vt:lpstr>
      <vt:lpstr>PowerPoint 簡報</vt:lpstr>
      <vt:lpstr>PowerPoint 簡報</vt:lpstr>
      <vt:lpstr>4.實驗</vt:lpstr>
      <vt:lpstr>5.討論</vt:lpstr>
      <vt:lpstr>6.結論與未來發展</vt:lpstr>
      <vt:lpstr>3. 預期成果與貢獻</vt:lpstr>
      <vt:lpstr>Thanks!</vt:lpstr>
      <vt:lpstr>粒子群演算法 Particle swarm optimization</vt:lpstr>
      <vt:lpstr>遞迴最小平方演算法 Recursive least square estimation</vt:lpstr>
      <vt:lpstr>遞迴最小平方演算法 Recursive least square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模擬投資策略下之演算法比較-以時間序列預測為例</dc:title>
  <cp:lastModifiedBy>Roderick Lin</cp:lastModifiedBy>
  <cp:revision>74</cp:revision>
  <dcterms:modified xsi:type="dcterms:W3CDTF">2018-06-18T19:33:31Z</dcterms:modified>
</cp:coreProperties>
</file>