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8"/>
  </p:notesMasterIdLst>
  <p:sldIdLst>
    <p:sldId id="256" r:id="rId2"/>
    <p:sldId id="309" r:id="rId3"/>
    <p:sldId id="347" r:id="rId4"/>
    <p:sldId id="348" r:id="rId5"/>
    <p:sldId id="349" r:id="rId6"/>
    <p:sldId id="264" r:id="rId7"/>
    <p:sldId id="259" r:id="rId8"/>
    <p:sldId id="308" r:id="rId9"/>
    <p:sldId id="266" r:id="rId10"/>
    <p:sldId id="267" r:id="rId11"/>
    <p:sldId id="260" r:id="rId12"/>
    <p:sldId id="310" r:id="rId13"/>
    <p:sldId id="311" r:id="rId14"/>
    <p:sldId id="261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12" r:id="rId28"/>
    <p:sldId id="280" r:id="rId29"/>
    <p:sldId id="281" r:id="rId30"/>
    <p:sldId id="315" r:id="rId31"/>
    <p:sldId id="307" r:id="rId32"/>
    <p:sldId id="320" r:id="rId33"/>
    <p:sldId id="288" r:id="rId34"/>
    <p:sldId id="306" r:id="rId35"/>
    <p:sldId id="290" r:id="rId36"/>
    <p:sldId id="286" r:id="rId37"/>
    <p:sldId id="323" r:id="rId38"/>
    <p:sldId id="291" r:id="rId39"/>
    <p:sldId id="331" r:id="rId40"/>
    <p:sldId id="316" r:id="rId41"/>
    <p:sldId id="326" r:id="rId42"/>
    <p:sldId id="333" r:id="rId43"/>
    <p:sldId id="318" r:id="rId44"/>
    <p:sldId id="321" r:id="rId45"/>
    <p:sldId id="338" r:id="rId46"/>
    <p:sldId id="328" r:id="rId47"/>
    <p:sldId id="283" r:id="rId48"/>
    <p:sldId id="304" r:id="rId49"/>
    <p:sldId id="293" r:id="rId50"/>
    <p:sldId id="317" r:id="rId51"/>
    <p:sldId id="302" r:id="rId52"/>
    <p:sldId id="314" r:id="rId53"/>
    <p:sldId id="303" r:id="rId54"/>
    <p:sldId id="294" r:id="rId55"/>
    <p:sldId id="295" r:id="rId56"/>
    <p:sldId id="343" r:id="rId57"/>
    <p:sldId id="342" r:id="rId58"/>
    <p:sldId id="336" r:id="rId59"/>
    <p:sldId id="298" r:id="rId60"/>
    <p:sldId id="300" r:id="rId61"/>
    <p:sldId id="344" r:id="rId62"/>
    <p:sldId id="345" r:id="rId63"/>
    <p:sldId id="346" r:id="rId64"/>
    <p:sldId id="350" r:id="rId65"/>
    <p:sldId id="299" r:id="rId66"/>
    <p:sldId id="351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4281E8-C884-4165-A401-60B8C17132D7}">
          <p14:sldIdLst>
            <p14:sldId id="256"/>
            <p14:sldId id="309"/>
            <p14:sldId id="347"/>
            <p14:sldId id="348"/>
            <p14:sldId id="349"/>
            <p14:sldId id="264"/>
            <p14:sldId id="259"/>
            <p14:sldId id="308"/>
            <p14:sldId id="266"/>
            <p14:sldId id="267"/>
            <p14:sldId id="260"/>
            <p14:sldId id="310"/>
            <p14:sldId id="311"/>
            <p14:sldId id="261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12"/>
            <p14:sldId id="280"/>
            <p14:sldId id="281"/>
            <p14:sldId id="315"/>
            <p14:sldId id="307"/>
            <p14:sldId id="320"/>
            <p14:sldId id="288"/>
            <p14:sldId id="306"/>
            <p14:sldId id="290"/>
            <p14:sldId id="286"/>
            <p14:sldId id="323"/>
            <p14:sldId id="291"/>
            <p14:sldId id="331"/>
            <p14:sldId id="316"/>
            <p14:sldId id="326"/>
            <p14:sldId id="333"/>
            <p14:sldId id="318"/>
            <p14:sldId id="321"/>
            <p14:sldId id="338"/>
            <p14:sldId id="328"/>
            <p14:sldId id="283"/>
            <p14:sldId id="304"/>
            <p14:sldId id="293"/>
            <p14:sldId id="317"/>
            <p14:sldId id="302"/>
            <p14:sldId id="314"/>
            <p14:sldId id="303"/>
            <p14:sldId id="294"/>
            <p14:sldId id="295"/>
            <p14:sldId id="343"/>
            <p14:sldId id="342"/>
            <p14:sldId id="336"/>
            <p14:sldId id="298"/>
            <p14:sldId id="300"/>
            <p14:sldId id="344"/>
            <p14:sldId id="345"/>
            <p14:sldId id="346"/>
            <p14:sldId id="350"/>
            <p14:sldId id="299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8778" autoAdjust="0"/>
  </p:normalViewPr>
  <p:slideViewPr>
    <p:cSldViewPr snapToGrid="0">
      <p:cViewPr varScale="1">
        <p:scale>
          <a:sx n="83" d="100"/>
          <a:sy n="8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AD58-C3B9-4CC2-8B69-4089AA7A751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1337-32E6-4F08-902E-AB51A708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Premise parameters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</a:t>
            </a:r>
            <a:r>
              <a:rPr lang="en-US" dirty="0" smtClean="0"/>
              <a:t>4(INPUT)*3(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剛好都分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群</a:t>
            </a:r>
            <a:r>
              <a:rPr lang="en-US" dirty="0" smtClean="0"/>
              <a:t>)</a:t>
            </a:r>
            <a:r>
              <a:rPr lang="zh-TW" altLang="en-US" dirty="0" smtClean="0"/>
              <a:t>*</a:t>
            </a:r>
            <a:r>
              <a:rPr lang="en-US" altLang="zh-TW" dirty="0" smtClean="0"/>
              <a:t>4(Center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lambda2)=48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Consequence</a:t>
            </a:r>
            <a:r>
              <a:rPr lang="en-US" baseline="0" dirty="0" smtClean="0"/>
              <a:t> parameters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(1+4)=25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=0.9972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=0.9999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h1</a:t>
            </a:r>
            <a:r>
              <a:rPr lang="zh-TW" altLang="en-US" dirty="0" smtClean="0"/>
              <a:t>孿生兄弟</a:t>
            </a:r>
            <a:r>
              <a:rPr lang="en-US" altLang="zh-TW" dirty="0" smtClean="0"/>
              <a:t>(x1)</a:t>
            </a:r>
          </a:p>
          <a:p>
            <a:r>
              <a:rPr lang="en-US" altLang="zh-TW" dirty="0" smtClean="0"/>
              <a:t>h2</a:t>
            </a:r>
            <a:r>
              <a:rPr lang="zh-TW" altLang="en-US" dirty="0" smtClean="0"/>
              <a:t>攣生兄弟</a:t>
            </a:r>
            <a:r>
              <a:rPr lang="en-US" altLang="zh-TW" dirty="0" smtClean="0"/>
              <a:t>(x2)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1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𝒚_𝒊 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) ̅</a:t>
                </a:r>
                <a:r>
                  <a:rPr lang="en-US" altLang="zh-TW" dirty="0" smtClean="0"/>
                  <a:t>:mean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</a:t>
                </a:r>
                <a:r>
                  <a:rPr lang="en-US" altLang="zh-TW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2675-337F-4B6A-BF02-F193E8AA37C9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9270-2DDA-444D-8EBD-A0F4E2B46C81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AC20-827B-4E80-BF08-61B2BDC709EB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42E-20EA-4BC2-9688-6C73F2A07ED2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A997EA-7FBC-456C-9720-3F80E2784C9A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47E4-F494-4D6C-AAC5-A8608DA08D36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90F5-9ADD-493B-B9B1-616F4A017F02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4B2-B3CA-4423-9331-A6AD1E26A13C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98DE-D920-4BB3-B752-07863AED2C33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539-58A4-4310-AFE1-6B9402E9F788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4948-18B9-475E-BD7F-3BD6248535DA}" type="datetime1">
              <a:rPr lang="en-US" altLang="zh-TW" smtClean="0"/>
              <a:t>5/31/2018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B39C20-7735-46D3-ABC4-04E26F4B2A5E}" type="datetime1">
              <a:rPr lang="en-US" altLang="zh-TW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0.png"/><Relationship Id="rId7" Type="http://schemas.openxmlformats.org/officeDocument/2006/relationships/image" Target="../media/image8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1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01.png"/><Relationship Id="rId21" Type="http://schemas.openxmlformats.org/officeDocument/2006/relationships/image" Target="../media/image104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00.png"/><Relationship Id="rId16" Type="http://schemas.openxmlformats.org/officeDocument/2006/relationships/image" Target="../media/image145.png"/><Relationship Id="rId20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24" Type="http://schemas.openxmlformats.org/officeDocument/2006/relationships/image" Target="../media/image107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23" Type="http://schemas.openxmlformats.org/officeDocument/2006/relationships/image" Target="../media/image106.png"/><Relationship Id="rId10" Type="http://schemas.openxmlformats.org/officeDocument/2006/relationships/image" Target="../media/image102.png"/><Relationship Id="rId19" Type="http://schemas.openxmlformats.org/officeDocument/2006/relationships/image" Target="../media/image10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image" Target="../media/image95.png"/><Relationship Id="rId12" Type="http://schemas.openxmlformats.org/officeDocument/2006/relationships/image" Target="../media/image108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10" Type="http://schemas.openxmlformats.org/officeDocument/2006/relationships/image" Target="../media/image1060.png"/><Relationship Id="rId4" Type="http://schemas.openxmlformats.org/officeDocument/2006/relationships/image" Target="../media/image3.png"/><Relationship Id="rId9" Type="http://schemas.openxmlformats.org/officeDocument/2006/relationships/image" Target="../media/image10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3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1.png"/><Relationship Id="rId3" Type="http://schemas.openxmlformats.org/officeDocument/2006/relationships/image" Target="../media/image120.png"/><Relationship Id="rId7" Type="http://schemas.openxmlformats.org/officeDocument/2006/relationships/image" Target="../media/image12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3.png"/><Relationship Id="rId10" Type="http://schemas.openxmlformats.org/officeDocument/2006/relationships/image" Target="../media/image124.png"/><Relationship Id="rId4" Type="http://schemas.openxmlformats.org/officeDocument/2006/relationships/image" Target="../media/image1140.png"/><Relationship Id="rId9" Type="http://schemas.openxmlformats.org/officeDocument/2006/relationships/image" Target="../media/image123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image" Target="../media/image3.png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0.png"/><Relationship Id="rId22" Type="http://schemas.openxmlformats.org/officeDocument/2006/relationships/image" Target="../media/image200.png"/><Relationship Id="rId27" Type="http://schemas.openxmlformats.org/officeDocument/2006/relationships/image" Target="../media/image2500.png"/><Relationship Id="rId30" Type="http://schemas.openxmlformats.org/officeDocument/2006/relationships/image" Target="../media/image2800.png"/><Relationship Id="rId35" Type="http://schemas.openxmlformats.org/officeDocument/2006/relationships/image" Target="../media/image331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8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0.png"/><Relationship Id="rId4" Type="http://schemas.openxmlformats.org/officeDocument/2006/relationships/image" Target="../media/image1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60.png"/><Relationship Id="rId3" Type="http://schemas.openxmlformats.org/officeDocument/2006/relationships/image" Target="../media/image133.png"/><Relationship Id="rId7" Type="http://schemas.openxmlformats.org/officeDocument/2006/relationships/image" Target="../media/image181.png"/><Relationship Id="rId12" Type="http://schemas.openxmlformats.org/officeDocument/2006/relationships/image" Target="../media/image13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0.png"/><Relationship Id="rId11" Type="http://schemas.openxmlformats.org/officeDocument/2006/relationships/image" Target="../media/image136.png"/><Relationship Id="rId5" Type="http://schemas.openxmlformats.org/officeDocument/2006/relationships/image" Target="../media/image179.png"/><Relationship Id="rId10" Type="http://schemas.openxmlformats.org/officeDocument/2006/relationships/image" Target="../media/image189.png"/><Relationship Id="rId4" Type="http://schemas.openxmlformats.org/officeDocument/2006/relationships/image" Target="../media/image178.png"/><Relationship Id="rId9" Type="http://schemas.openxmlformats.org/officeDocument/2006/relationships/image" Target="../media/image186.png"/><Relationship Id="rId14" Type="http://schemas.openxmlformats.org/officeDocument/2006/relationships/image" Target="../media/image1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400.png"/><Relationship Id="rId18" Type="http://schemas.openxmlformats.org/officeDocument/2006/relationships/image" Target="../media/image165.png"/><Relationship Id="rId3" Type="http://schemas.openxmlformats.org/officeDocument/2006/relationships/image" Target="../media/image1670.png"/><Relationship Id="rId21" Type="http://schemas.openxmlformats.org/officeDocument/2006/relationships/image" Target="../media/image185.png"/><Relationship Id="rId7" Type="http://schemas.openxmlformats.org/officeDocument/2006/relationships/image" Target="../media/image1600.png"/><Relationship Id="rId12" Type="http://schemas.openxmlformats.org/officeDocument/2006/relationships/image" Target="../media/image126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0.png"/><Relationship Id="rId11" Type="http://schemas.openxmlformats.org/officeDocument/2006/relationships/image" Target="../media/image163.png"/><Relationship Id="rId5" Type="http://schemas.openxmlformats.org/officeDocument/2006/relationships/image" Target="../media/image169.png"/><Relationship Id="rId15" Type="http://schemas.openxmlformats.org/officeDocument/2006/relationships/image" Target="../media/image161.png"/><Relationship Id="rId23" Type="http://schemas.openxmlformats.org/officeDocument/2006/relationships/image" Target="../media/image176.png"/><Relationship Id="rId10" Type="http://schemas.openxmlformats.org/officeDocument/2006/relationships/image" Target="../media/image125.png"/><Relationship Id="rId19" Type="http://schemas.openxmlformats.org/officeDocument/2006/relationships/image" Target="../media/image167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59.png"/><Relationship Id="rId22" Type="http://schemas.openxmlformats.org/officeDocument/2006/relationships/image" Target="../media/image17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220.png"/><Relationship Id="rId3" Type="http://schemas.openxmlformats.org/officeDocument/2006/relationships/image" Target="../media/image1260.png"/><Relationship Id="rId7" Type="http://schemas.openxmlformats.org/officeDocument/2006/relationships/image" Target="../media/image12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1571.png"/><Relationship Id="rId5" Type="http://schemas.openxmlformats.org/officeDocument/2006/relationships/image" Target="../media/image188.png"/><Relationship Id="rId15" Type="http://schemas.openxmlformats.org/officeDocument/2006/relationships/image" Target="../media/image3.png"/><Relationship Id="rId10" Type="http://schemas.openxmlformats.org/officeDocument/2006/relationships/image" Target="../media/image1561.png"/><Relationship Id="rId4" Type="http://schemas.openxmlformats.org/officeDocument/2006/relationships/image" Target="../media/image187.png"/><Relationship Id="rId9" Type="http://schemas.openxmlformats.org/officeDocument/2006/relationships/image" Target="../media/image171.png"/><Relationship Id="rId14" Type="http://schemas.openxmlformats.org/officeDocument/2006/relationships/image" Target="../media/image123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1500.png"/><Relationship Id="rId7" Type="http://schemas.openxmlformats.org/officeDocument/2006/relationships/image" Target="../media/image156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0.png"/><Relationship Id="rId11" Type="http://schemas.openxmlformats.org/officeDocument/2006/relationships/image" Target="../media/image1402.png"/><Relationship Id="rId5" Type="http://schemas.openxmlformats.org/officeDocument/2006/relationships/image" Target="../media/image1540.png"/><Relationship Id="rId10" Type="http://schemas.openxmlformats.org/officeDocument/2006/relationships/image" Target="../media/image1910.png"/><Relationship Id="rId4" Type="http://schemas.openxmlformats.org/officeDocument/2006/relationships/image" Target="../media/image1890.png"/><Relationship Id="rId9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1780.png"/><Relationship Id="rId12" Type="http://schemas.openxmlformats.org/officeDocument/2006/relationships/image" Target="../media/image3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1840.png"/><Relationship Id="rId5" Type="http://schemas.openxmlformats.org/officeDocument/2006/relationships/image" Target="../media/image1710.png"/><Relationship Id="rId10" Type="http://schemas.openxmlformats.org/officeDocument/2006/relationships/image" Target="../media/image1880.png"/><Relationship Id="rId4" Type="http://schemas.openxmlformats.org/officeDocument/2006/relationships/image" Target="../media/image1690.png"/><Relationship Id="rId9" Type="http://schemas.openxmlformats.org/officeDocument/2006/relationships/image" Target="../media/image18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1711.png"/><Relationship Id="rId7" Type="http://schemas.openxmlformats.org/officeDocument/2006/relationships/image" Target="../media/image1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250.png"/><Relationship Id="rId5" Type="http://schemas.openxmlformats.org/officeDocument/2006/relationships/image" Target="../media/image1120.png"/><Relationship Id="rId10" Type="http://schemas.openxmlformats.org/officeDocument/2006/relationships/image" Target="../media/image183.png"/><Relationship Id="rId4" Type="http://schemas.openxmlformats.org/officeDocument/2006/relationships/image" Target="../media/image3.png"/><Relationship Id="rId9" Type="http://schemas.openxmlformats.org/officeDocument/2006/relationships/image" Target="../media/image1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7" Type="http://schemas.openxmlformats.org/officeDocument/2006/relationships/image" Target="../media/image19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11.png"/><Relationship Id="rId4" Type="http://schemas.openxmlformats.org/officeDocument/2006/relationships/image" Target="../media/image15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0.png"/><Relationship Id="rId5" Type="http://schemas.openxmlformats.org/officeDocument/2006/relationships/image" Target="../media/image184.png"/><Relationship Id="rId4" Type="http://schemas.openxmlformats.org/officeDocument/2006/relationships/image" Target="../media/image17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8.png"/><Relationship Id="rId4" Type="http://schemas.openxmlformats.org/officeDocument/2006/relationships/image" Target="../media/image19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Paper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42782"/>
                <a:ext cx="8064527" cy="2275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42782"/>
                <a:ext cx="8064527" cy="22758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cap="none" dirty="0" smtClean="0"/>
              <a:t>Influence Information Matrix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069848" y="3482328"/>
                <a:ext cx="6784368" cy="2321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𝟐𝟎𝟎𝟐</m:t>
                        </m:r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482328"/>
                <a:ext cx="6784368" cy="2321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011671" y="1739745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9048" y="3467227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69848" y="5634268"/>
                <a:ext cx="11598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5634268"/>
                <a:ext cx="115988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3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Influence Information Matrix(2001y)</a:t>
            </a:r>
            <a:endParaRPr 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6" y="1760584"/>
            <a:ext cx="10701192" cy="45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Step1:</a:t>
                </a:r>
                <a:r>
                  <a:rPr lang="zh-TW" altLang="en-US" dirty="0" smtClean="0"/>
                  <a:t>算出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，將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大於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的加入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中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Step2:</a:t>
                </a:r>
                <a:r>
                  <a:rPr lang="zh-TW" altLang="en-US" dirty="0"/>
                  <a:t>將所有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TW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:r>
                  <a:rPr lang="zh-TW" altLang="en-US" dirty="0" smtClean="0"/>
                  <a:t>計算</a:t>
                </a:r>
                <a:r>
                  <a:rPr lang="zh-TW" altLang="en-US" dirty="0"/>
                  <a:t>特徵出現在所有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Step3:</a:t>
                </a:r>
                <a:r>
                  <a:rPr lang="zh-TW" altLang="en-US" dirty="0"/>
                  <a:t>有了次數後即可計算覆蓋率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，公式如下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</a:t>
                </a:r>
                <a:r>
                  <a:rPr lang="zh-TW" altLang="en-US" dirty="0" smtClean="0">
                    <a:ea typeface="Cambria Math" panose="02040503050406030204" pitchFamily="18" charset="0"/>
                  </a:rPr>
                  <a:t>當中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/>
                  <a:t>為目標</a:t>
                </a:r>
                <a:r>
                  <a:rPr lang="zh-TW" altLang="en-US" dirty="0" smtClean="0"/>
                  <a:t>個數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Step4:</a:t>
                </a:r>
                <a:r>
                  <a:rPr lang="zh-TW" altLang="en-US" dirty="0"/>
                  <a:t>累加每個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裡，特徵的增益量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Step5:</a:t>
                </a:r>
                <a:r>
                  <a:rPr lang="zh-TW" altLang="en-US" dirty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</m:oMath>
                </a14:m>
                <a:r>
                  <a:rPr lang="zh-TW" altLang="en-US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/>
                  <a:t>，計算</a:t>
                </a:r>
                <a:r>
                  <a:rPr lang="zh-TW" altLang="en-US" dirty="0" smtClean="0"/>
                  <a:t>出特徵的</a:t>
                </a:r>
                <a:r>
                  <a:rPr lang="zh-TW" altLang="en-US" dirty="0"/>
                  <a:t>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Step6:</a:t>
                </a:r>
                <a:r>
                  <a:rPr lang="zh-TW" altLang="en-US" dirty="0"/>
                  <a:t>如果特徵計算出的有效貢獻量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大於平均有效貢獻量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則</a:t>
                </a:r>
                <a:r>
                  <a:rPr lang="zh-TW" altLang="en-US" dirty="0" smtClean="0"/>
                  <a:t>該特徵則有資格當</a:t>
                </a:r>
                <a:r>
                  <a:rPr lang="zh-TW" altLang="en-US" dirty="0"/>
                  <a:t>訓練</a:t>
                </a:r>
                <a:r>
                  <a:rPr lang="zh-TW" altLang="en-US" dirty="0" smtClean="0"/>
                  <a:t>資料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</a:t>
                </a:r>
                <a:r>
                  <a:rPr lang="zh-TW" altLang="en-US" dirty="0"/>
                  <a:t>最後</a:t>
                </a:r>
                <a:r>
                  <a:rPr lang="zh-TW" altLang="en-US" dirty="0" smtClean="0"/>
                  <a:t>將有資格的特徵依有效貢獻量進行排序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Step7:</a:t>
                </a:r>
                <a:r>
                  <a:rPr lang="zh-TW" altLang="en-US" dirty="0" smtClean="0"/>
                  <a:t>設定上下界決定要選入那些特徵當訓練資料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  <a:blipFill>
                <a:blip r:embed="rId3"/>
                <a:stretch>
                  <a:fillRect l="-581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7800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Step1</a:t>
            </a:r>
            <a:r>
              <a:rPr lang="en-US" sz="4000" b="1" dirty="0" smtClean="0"/>
              <a:t>:</a:t>
            </a:r>
          </a:p>
          <a:p>
            <a:pPr marL="0" indent="0">
              <a:buNone/>
            </a:pPr>
            <a:r>
              <a:rPr lang="zh-TW" altLang="en-US" sz="4000" b="1" dirty="0" smtClean="0"/>
              <a:t>算</a:t>
            </a:r>
            <a:r>
              <a:rPr lang="zh-TW" altLang="en-US" sz="4000" b="1" dirty="0"/>
              <a:t>出</a:t>
            </a:r>
            <a:r>
              <a:rPr lang="en-US" altLang="zh-TW" sz="4000" b="1" dirty="0"/>
              <a:t>selection gain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Multi-Target Feature </a:t>
            </a:r>
            <a:r>
              <a:rPr lang="en-US" altLang="zh-TW" cap="none" dirty="0"/>
              <a:t>selection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 smtClean="0"/>
                  <a:t>個目標的影</a:t>
                </a:r>
                <a:r>
                  <a:rPr lang="zh-TW" altLang="en-US" dirty="0"/>
                  <a:t>響</a:t>
                </a:r>
                <a:r>
                  <a:rPr lang="zh-TW" altLang="en-US" dirty="0" smtClean="0"/>
                  <a:t>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dirty="0" smtClean="0"/>
                  <a:t>裡已有特徵的冗餘資訊量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  <a:blipFill>
                <a:blip r:embed="rId2"/>
                <a:stretch>
                  <a:fillRect b="-19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  <a:blipFill>
                <a:blip r:embed="rId2"/>
                <a:stretch>
                  <a:fillRect t="-3125" r="-2532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2193463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下箭號 10"/>
          <p:cNvSpPr/>
          <p:nvPr/>
        </p:nvSpPr>
        <p:spPr>
          <a:xfrm>
            <a:off x="2193462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>
            <a:off x="2193461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  <a:blipFill>
                <a:blip r:embed="rId6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  <a:blipFill>
                <a:blip r:embed="rId7"/>
                <a:stretch>
                  <a:fillRect t="-3125" r="-2239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下箭號 23"/>
          <p:cNvSpPr/>
          <p:nvPr/>
        </p:nvSpPr>
        <p:spPr>
          <a:xfrm>
            <a:off x="7791064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下箭號 24"/>
          <p:cNvSpPr/>
          <p:nvPr/>
        </p:nvSpPr>
        <p:spPr>
          <a:xfrm>
            <a:off x="7791063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向下箭號 25"/>
          <p:cNvSpPr/>
          <p:nvPr/>
        </p:nvSpPr>
        <p:spPr>
          <a:xfrm>
            <a:off x="7791062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  <a:blipFill>
                <a:blip r:embed="rId11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007895" y="1064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07895" y="2615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007895" y="4166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07895" y="57182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Step2:</a:t>
                </a:r>
              </a:p>
              <a:p>
                <a:r>
                  <a:rPr lang="zh-TW" altLang="en-US" sz="2800" b="1" dirty="0" smtClean="0"/>
                  <a:t>將</a:t>
                </a:r>
                <a:r>
                  <a:rPr lang="zh-TW" altLang="en-US" sz="2800" b="1" dirty="0"/>
                  <a:t>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TW" alt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  <a:blipFill>
                <a:blip r:embed="rId2"/>
                <a:stretch>
                  <a:fillRect l="-1610" t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計算特徵出現在所有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𝑶𝑳</m:t>
                        </m:r>
                      </m:sub>
                    </m:sSub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dirty="0"/>
                  <a:t>        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  <a:blipFill>
                <a:blip r:embed="rId3"/>
                <a:stretch>
                  <a:fillRect l="-1545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712746" y="2353877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46" y="2353877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76766" y="367801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66" y="3678010"/>
                <a:ext cx="1082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007895" y="1064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07895" y="2615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07895" y="4166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007895" y="57182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" name="向右箭號 1"/>
          <p:cNvSpPr/>
          <p:nvPr/>
        </p:nvSpPr>
        <p:spPr>
          <a:xfrm>
            <a:off x="4343400" y="3288892"/>
            <a:ext cx="2875548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396663" y="243082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Step3:</a:t>
                </a:r>
              </a:p>
              <a:p>
                <a:r>
                  <a:rPr lang="zh-TW" altLang="en-US" sz="2800" b="1" dirty="0" smtClean="0"/>
                  <a:t>有了</a:t>
                </a:r>
                <a:r>
                  <a:rPr lang="zh-TW" altLang="en-US" sz="2800" b="1" dirty="0"/>
                  <a:t>次數後即可計算覆蓋率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b="1" dirty="0"/>
                  <a:t>，公式如下</a:t>
                </a:r>
                <a:r>
                  <a:rPr lang="en-US" altLang="zh-TW" sz="2800" b="1" dirty="0"/>
                  <a:t>:</a:t>
                </a:r>
              </a:p>
              <a:p>
                <a:r>
                  <a:rPr lang="zh-TW" altLang="en-US" sz="2800" b="1" dirty="0"/>
                  <a:t>         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𝑶𝑳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𝑻𝑺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sz="2800" b="1" dirty="0">
                    <a:ea typeface="Cambria Math" panose="02040503050406030204" pitchFamily="18" charset="0"/>
                  </a:rPr>
                  <a:t>         當中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sz="2800" b="1" dirty="0"/>
                  <a:t>為目標個數</a:t>
                </a:r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  <a:blipFill>
                <a:blip r:embed="rId2"/>
                <a:stretch>
                  <a:fillRect l="-1693" t="-3216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3765" y="2153943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en-US" cap="none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03765" y="1360967"/>
            <a:ext cx="10396882" cy="4359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Data Preprocess </a:t>
            </a:r>
            <a:endParaRPr lang="en-US" altLang="zh-TW" cap="none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7185" y="286928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5" y="286928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29431" y="286928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31" y="2869280"/>
                <a:ext cx="1082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153985" y="2869280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985" y="2869280"/>
                <a:ext cx="10544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向右箭號 1"/>
          <p:cNvSpPr/>
          <p:nvPr/>
        </p:nvSpPr>
        <p:spPr>
          <a:xfrm>
            <a:off x="2021304" y="3000085"/>
            <a:ext cx="3707293" cy="260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057401" y="2517744"/>
                <a:ext cx="3946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計算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中，出現在每個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的累積次數</a:t>
                </a:r>
                <a:endParaRPr 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517744"/>
                <a:ext cx="3946358" cy="369332"/>
              </a:xfrm>
              <a:prstGeom prst="rect">
                <a:avLst/>
              </a:prstGeom>
              <a:blipFill>
                <a:blip r:embed="rId5"/>
                <a:stretch>
                  <a:fillRect l="-1391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7455567" y="3010110"/>
            <a:ext cx="2338138" cy="250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60613" y="263075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透過累積次數計算覆蓋率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Step4: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累加</a:t>
                </a:r>
                <a:r>
                  <a:rPr lang="zh-TW" altLang="en-US" sz="2800" b="1" dirty="0"/>
                  <a:t>每個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裡，特徵的增益量</a:t>
                </a:r>
                <a:r>
                  <a:rPr lang="en-US" altLang="zh-TW" sz="2800" b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𝑻𝑺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,…,|</m:t>
                      </m:r>
                      <m:r>
                        <a:rPr lang="el-GR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  <a:blipFill>
                <a:blip r:embed="rId2"/>
                <a:stretch>
                  <a:fillRect l="-1577" t="-3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50199" y="1985844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1985844"/>
                <a:ext cx="16736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50199" y="2794795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2794795"/>
                <a:ext cx="1673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55363" y="3074356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63" y="3074356"/>
                <a:ext cx="11468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364795" y="3158855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795" y="3158855"/>
                <a:ext cx="107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250199" y="3603746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3603746"/>
                <a:ext cx="16736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250199" y="4412697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4412697"/>
                <a:ext cx="16736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向右箭號 1"/>
          <p:cNvSpPr/>
          <p:nvPr/>
        </p:nvSpPr>
        <p:spPr>
          <a:xfrm>
            <a:off x="1624263" y="3335966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24264" y="2689635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中，每個特徵的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累加</a:t>
                </a:r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264" y="2689635"/>
                <a:ext cx="2301082" cy="646331"/>
              </a:xfrm>
              <a:prstGeom prst="rect">
                <a:avLst/>
              </a:prstGeom>
              <a:blipFill>
                <a:blip r:embed="rId8"/>
                <a:stretch>
                  <a:fillRect l="-2116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6577263" y="3330180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77263" y="2741218"/>
                <a:ext cx="2414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把每個特徵累加的值給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3" y="2741218"/>
                <a:ext cx="2414121" cy="646331"/>
              </a:xfrm>
              <a:prstGeom prst="rect">
                <a:avLst/>
              </a:prstGeom>
              <a:blipFill>
                <a:blip r:embed="rId9"/>
                <a:stretch>
                  <a:fillRect l="-2273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7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Step5: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sz="2800" b="1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TW" altLang="en-US" sz="2800" b="1" dirty="0"/>
                  <a:t>，計算</a:t>
                </a:r>
                <a:r>
                  <a:rPr lang="zh-TW" altLang="en-US" sz="2800" b="1" dirty="0" smtClean="0"/>
                  <a:t>出特</a:t>
                </a:r>
                <a:r>
                  <a:rPr lang="zh-TW" altLang="en-US" sz="2800" b="1" dirty="0"/>
                  <a:t>徵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zh-TW" altLang="en-US" sz="2800" b="1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  <a:blipFill rotWithShape="0">
                <a:blip r:embed="rId2"/>
                <a:stretch>
                  <a:fillRect l="-1334" t="-3536" r="-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50920" y="363786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0" y="363786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22409" y="2410639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09" y="2410639"/>
                <a:ext cx="10544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475178" y="3547574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178" y="3547574"/>
                <a:ext cx="10689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12769" y="4480071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69" y="4480071"/>
                <a:ext cx="107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2225378" y="2753288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132570" y="2197242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中每個特徵的覆蓋率，從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0" y="2197242"/>
                <a:ext cx="2301082" cy="646331"/>
              </a:xfrm>
              <a:prstGeom prst="rect">
                <a:avLst/>
              </a:prstGeom>
              <a:blipFill>
                <a:blip r:embed="rId6"/>
                <a:stretch>
                  <a:fillRect l="-238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225377" y="4799500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132570" y="4095350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中每個特徵的貢獻率，從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0" y="4095350"/>
                <a:ext cx="2301082" cy="646331"/>
              </a:xfrm>
              <a:prstGeom prst="rect">
                <a:avLst/>
              </a:prstGeom>
              <a:blipFill>
                <a:blip r:embed="rId7"/>
                <a:stretch>
                  <a:fillRect l="-2387" t="-4717" r="-185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058271" y="3081005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r>
                      <a:rPr lang="zh-TW" altLang="en-US" b="1" i="1">
                        <a:latin typeface="Cambria Math" panose="02040503050406030204" pitchFamily="18" charset="0"/>
                      </a:rPr>
                      <m:t>相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</a:rPr>
                      <m:t>乘</m:t>
                    </m:r>
                  </m:oMath>
                </a14:m>
                <a:r>
                  <a:rPr lang="zh-TW" altLang="en-US" dirty="0" smtClean="0"/>
                  <a:t>得到有效貢獻率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71" y="3081005"/>
                <a:ext cx="2301082" cy="646331"/>
              </a:xfrm>
              <a:prstGeom prst="rect">
                <a:avLst/>
              </a:prstGeom>
              <a:blipFill>
                <a:blip r:embed="rId8"/>
                <a:stretch>
                  <a:fillRect l="-238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>
            <a:off x="7174096" y="3718899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 rot="1721080">
            <a:off x="6090701" y="3240130"/>
            <a:ext cx="854978" cy="20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右箭號 19"/>
          <p:cNvSpPr/>
          <p:nvPr/>
        </p:nvSpPr>
        <p:spPr>
          <a:xfrm rot="19922332">
            <a:off x="6089281" y="4259259"/>
            <a:ext cx="854978" cy="20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Step6:</a:t>
                </a:r>
              </a:p>
              <a:p>
                <a:r>
                  <a:rPr lang="zh-TW" altLang="en-US" sz="2800" b="1" dirty="0" smtClean="0"/>
                  <a:t>如果</a:t>
                </a:r>
                <a:r>
                  <a:rPr lang="zh-TW" altLang="en-US" sz="2800" b="1" dirty="0"/>
                  <a:t>特徵計算出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b="1" dirty="0"/>
                  <a:t>大於</a:t>
                </a:r>
                <a:r>
                  <a:rPr lang="zh-TW" altLang="en-US" sz="2800" b="1" dirty="0" smtClean="0"/>
                  <a:t>平均有效貢獻</a:t>
                </a:r>
                <a:r>
                  <a:rPr lang="zh-TW" altLang="en-US" sz="2800" b="1" dirty="0"/>
                  <a:t>量，即可挑選該特徵來當訓練</a:t>
                </a:r>
                <a:r>
                  <a:rPr lang="zh-TW" altLang="en-US" sz="2800" b="1" dirty="0" smtClean="0"/>
                  <a:t>資料</a:t>
                </a:r>
                <a:endParaRPr lang="en-US" altLang="zh-TW" sz="2800" b="1" dirty="0" smtClean="0"/>
              </a:p>
              <a:p>
                <a:r>
                  <a:rPr lang="zh-TW" altLang="en-US" sz="2800" b="1" dirty="0"/>
                  <a:t>最後將有資格的特徵依有效貢獻量進行排序</a:t>
                </a:r>
                <a:endParaRPr lang="en-US" sz="2800" b="1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  <a:blipFill>
                <a:blip r:embed="rId2"/>
                <a:stretch>
                  <a:fillRect l="-1671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7777" y="2988155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7" y="2988155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79243" y="2959452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43" y="2959452"/>
                <a:ext cx="10689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569011" y="2988155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11" y="2988155"/>
                <a:ext cx="1420111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向右箭號 2"/>
          <p:cNvSpPr/>
          <p:nvPr/>
        </p:nvSpPr>
        <p:spPr>
          <a:xfrm>
            <a:off x="2209519" y="3149737"/>
            <a:ext cx="2127981" cy="238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54725" y="2541879"/>
                <a:ext cx="2490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中每個特徵的有效貢獻率，從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725" y="2541879"/>
                <a:ext cx="2490745" cy="646331"/>
              </a:xfrm>
              <a:prstGeom prst="rect">
                <a:avLst/>
              </a:prstGeom>
              <a:blipFill>
                <a:blip r:embed="rId5"/>
                <a:stretch>
                  <a:fillRect l="-195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向右箭號 20"/>
          <p:cNvSpPr/>
          <p:nvPr/>
        </p:nvSpPr>
        <p:spPr>
          <a:xfrm>
            <a:off x="6144603" y="3130501"/>
            <a:ext cx="2127981" cy="238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57280" y="2317619"/>
                <a:ext cx="211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查看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/>
                  <a:t>是否有大於門檻值，有大於則列入有資格區</a:t>
                </a:r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80" y="2317619"/>
                <a:ext cx="2115304" cy="923330"/>
              </a:xfrm>
              <a:prstGeom prst="rect">
                <a:avLst/>
              </a:prstGeom>
              <a:blipFill>
                <a:blip r:embed="rId6"/>
                <a:stretch>
                  <a:fillRect l="-2305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313709" y="1455821"/>
                <a:ext cx="5418663" cy="39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門檻</a:t>
                </a:r>
                <a:r>
                  <a:rPr lang="en-US" altLang="zh-TW" dirty="0" smtClean="0"/>
                  <a:t>(Threshold)=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bar>
                    <m:r>
                      <a:rPr lang="zh-TW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ba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0.9758</a:t>
                </a:r>
                <a:r>
                  <a:rPr lang="zh-TW" altLang="en-US" dirty="0" smtClean="0"/>
                  <a:t>*</a:t>
                </a:r>
                <a:r>
                  <a:rPr lang="en-US" altLang="zh-TW" dirty="0" smtClean="0"/>
                  <a:t>2.5521=2.4904</a:t>
                </a:r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09" y="1455821"/>
                <a:ext cx="5418663" cy="399533"/>
              </a:xfrm>
              <a:prstGeom prst="rect">
                <a:avLst/>
              </a:prstGeom>
              <a:blipFill>
                <a:blip r:embed="rId7"/>
                <a:stretch>
                  <a:fillRect l="-1012" t="-9231" r="-22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4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168" y="2129720"/>
            <a:ext cx="10058400" cy="19684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Step7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zh-TW" altLang="en-US" sz="3200" b="1" dirty="0" smtClean="0"/>
              <a:t>設定</a:t>
            </a:r>
            <a:r>
              <a:rPr lang="zh-TW" altLang="en-US" sz="3200" b="1" dirty="0"/>
              <a:t>上下界決定要選入那些特徵當訓練資料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>
            <a:off x="2953805" y="3651459"/>
            <a:ext cx="5379308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83121" y="305537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將資格區的特徵貢獻率進行排序</a:t>
            </a:r>
            <a:endParaRPr lang="en-US" altLang="zh-TW" dirty="0" smtClean="0"/>
          </a:p>
          <a:p>
            <a:r>
              <a:rPr lang="zh-TW" altLang="en-US" dirty="0" smtClean="0"/>
              <a:t>透過上下界的篩選，得到要訓練的特徵索引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589829" y="3525773"/>
                <a:ext cx="1252151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TW" sz="2800" dirty="0" smtClean="0"/>
                  <a:t>P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29" y="3525773"/>
                <a:ext cx="1252151" cy="523220"/>
              </a:xfrm>
              <a:prstGeom prst="rect">
                <a:avLst/>
              </a:prstGeom>
              <a:blipFill>
                <a:blip r:embed="rId2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3357460" y="2196802"/>
            <a:ext cx="19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:4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:2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76978" y="3587328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78" y="3587328"/>
                <a:ext cx="142011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3467"/>
          <a:stretch/>
        </p:blipFill>
        <p:spPr>
          <a:xfrm>
            <a:off x="10094494" y="4758786"/>
            <a:ext cx="1382071" cy="11727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698" y="4758786"/>
            <a:ext cx="1383282" cy="11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117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85384" y="3356150"/>
                <a:ext cx="2023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bar>
                        <m:barPr>
                          <m:pos m:val="to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l-GR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bar>
                        <m:barPr>
                          <m:pos m:val="to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84" y="3356150"/>
                <a:ext cx="202369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36776" y="1744871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</a:t>
            </a:r>
            <a:endParaRPr 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42994" y="174487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SP</a:t>
            </a:r>
            <a:endParaRPr 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20912" y="174486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FP</a:t>
            </a:r>
            <a:endParaRPr lang="en-US" sz="4800" dirty="0"/>
          </a:p>
        </p:txBody>
      </p:sp>
      <p:sp>
        <p:nvSpPr>
          <p:cNvPr id="10" name="向右箭號 9"/>
          <p:cNvSpPr/>
          <p:nvPr/>
        </p:nvSpPr>
        <p:spPr>
          <a:xfrm>
            <a:off x="6309360" y="3725482"/>
            <a:ext cx="2404872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39239" y="2671693"/>
                <a:ext cx="63055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39" y="2671693"/>
                <a:ext cx="630557" cy="1754326"/>
              </a:xfrm>
              <a:prstGeom prst="rect">
                <a:avLst/>
              </a:prstGeom>
              <a:blipFill>
                <a:blip r:embed="rId5"/>
                <a:stretch>
                  <a:fillRect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690352" y="2917920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2690352" y="3499944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672563" y="3238077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63" y="3238077"/>
                <a:ext cx="167148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  <a:blipFill>
                <a:blip r:embed="rId8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59017" y="3304079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3304079"/>
                <a:ext cx="718627" cy="541110"/>
              </a:xfrm>
              <a:prstGeom prst="rect">
                <a:avLst/>
              </a:prstGeom>
              <a:blipFill>
                <a:blip r:embed="rId9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059017" y="4766791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4766791"/>
                <a:ext cx="718627" cy="541110"/>
              </a:xfrm>
              <a:prstGeom prst="rect">
                <a:avLst/>
              </a:prstGeom>
              <a:blipFill>
                <a:blip r:embed="rId10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59017" y="4035435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4035435"/>
                <a:ext cx="718627" cy="541110"/>
              </a:xfrm>
              <a:prstGeom prst="rect">
                <a:avLst/>
              </a:prstGeom>
              <a:blipFill>
                <a:blip r:embed="rId11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右箭號 19"/>
          <p:cNvSpPr/>
          <p:nvPr/>
        </p:nvSpPr>
        <p:spPr>
          <a:xfrm>
            <a:off x="2690352" y="4283937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657137" y="3957678"/>
                <a:ext cx="168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37" y="3957678"/>
                <a:ext cx="1689116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2690352" y="4993845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57137" y="4667586"/>
                <a:ext cx="168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37" y="4667586"/>
                <a:ext cx="1689116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0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01/01/2002~9/30/2002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10/01/2002~12/31/2002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US" dirty="0"/>
          </a:p>
        </p:txBody>
      </p:sp>
      <p:sp>
        <p:nvSpPr>
          <p:cNvPr id="15" name="右大括弧 14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弧 15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cap="none" dirty="0" smtClean="0"/>
              <a:t>Data pair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634330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DJIA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634330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85662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253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85662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09" r="-3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909" r="-2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09" r="-1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909" r="-930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100000" r="-93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818" r="-3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818" r="-2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1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01818" r="-9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9099" r="-3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9099" r="-2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99099" r="-1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99099" r="-93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2727" r="-3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27" r="-2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2727" r="-1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402727" r="-93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312015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312015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09" r="-521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0000" r="-521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1818" r="-521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99099" r="-52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02727" r="-52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blipFill>
                <a:blip r:embed="rId6"/>
                <a:stretch>
                  <a:fillRect t="-21154" r="-780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314503" y="1279246"/>
                <a:ext cx="1775166" cy="119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NASDAQ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500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503" y="1279246"/>
                <a:ext cx="1775166" cy="11948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01860"/>
                  </p:ext>
                </p:extLst>
              </p:nvPr>
            </p:nvGraphicFramePr>
            <p:xfrm>
              <a:off x="9450694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NASDAQ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01860"/>
                  </p:ext>
                </p:extLst>
              </p:nvPr>
            </p:nvGraphicFramePr>
            <p:xfrm>
              <a:off x="9450694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443073"/>
                  </p:ext>
                </p:extLst>
              </p:nvPr>
            </p:nvGraphicFramePr>
            <p:xfrm>
              <a:off x="10626710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443073"/>
                  </p:ext>
                </p:extLst>
              </p:nvPr>
            </p:nvGraphicFramePr>
            <p:xfrm>
              <a:off x="10626710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9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tx1"/>
                </a:solidFill>
              </a:rPr>
              <a:t>1. Structure Learning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0" y="12000"/>
            <a:ext cx="10650329" cy="1376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Parameter Setting of </a:t>
            </a:r>
            <a:r>
              <a:rPr lang="en-US" altLang="zh-TW" cap="none" dirty="0" smtClean="0"/>
              <a:t>Subtractive </a:t>
            </a:r>
            <a:r>
              <a:rPr lang="en-US" altLang="zh-TW" cap="none" dirty="0"/>
              <a:t>clustering</a:t>
            </a:r>
            <a:r>
              <a:rPr lang="zh-TW" altLang="en-US" cap="none" dirty="0"/>
              <a:t> </a:t>
            </a:r>
            <a:r>
              <a:rPr lang="en-US" altLang="zh-TW" cap="none" dirty="0"/>
              <a:t>:</a:t>
            </a:r>
            <a:r>
              <a:rPr lang="zh-TW" altLang="en-US" cap="none" dirty="0"/>
              <a:t> </a:t>
            </a:r>
            <a:r>
              <a:rPr lang="en-US" altLang="zh-TW" cap="none" dirty="0" err="1"/>
              <a:t>subclust</a:t>
            </a:r>
            <a:r>
              <a:rPr lang="en-US" altLang="zh-TW" cap="none" dirty="0"/>
              <a:t>()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35103" y="3989222"/>
                <a:ext cx="772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3989222"/>
                <a:ext cx="77207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31384" y="4638455"/>
                <a:ext cx="763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84" y="4638455"/>
                <a:ext cx="76302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322414" y="27830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322414" y="408155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2322414" y="47307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2322414" y="34323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65768" y="249293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769" y="317279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65768" y="380491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38540" y="445378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69991" y="1711461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47312" y="1740430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29" name="加號 28"/>
          <p:cNvSpPr/>
          <p:nvPr/>
        </p:nvSpPr>
        <p:spPr>
          <a:xfrm>
            <a:off x="7989188" y="3616988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124692" y="1582499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Gaussian</a:t>
            </a:r>
            <a:endParaRPr lang="en-US" sz="2400" dirty="0" smtClean="0"/>
          </a:p>
          <a:p>
            <a:r>
              <a:rPr lang="en-US" sz="2400" dirty="0" smtClean="0"/>
              <a:t>FUZZYSETs</a:t>
            </a:r>
            <a:endParaRPr 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657842" y="2700526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655781" y="3339571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652824" y="3989222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657842" y="4634978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80512" y="5639544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Cubes=3*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=</a:t>
            </a:r>
            <a:r>
              <a:rPr lang="en-US" altLang="zh-TW" dirty="0" smtClean="0"/>
              <a:t>81</a:t>
            </a:r>
            <a:endParaRPr lang="en-US" dirty="0"/>
          </a:p>
        </p:txBody>
      </p:sp>
      <p:sp>
        <p:nvSpPr>
          <p:cNvPr id="36" name="手繪多邊形 35"/>
          <p:cNvSpPr/>
          <p:nvPr/>
        </p:nvSpPr>
        <p:spPr>
          <a:xfrm>
            <a:off x="10508504" y="1024708"/>
            <a:ext cx="804379" cy="357377"/>
          </a:xfrm>
          <a:custGeom>
            <a:avLst/>
            <a:gdLst>
              <a:gd name="connsiteX0" fmla="*/ 0 w 2224453"/>
              <a:gd name="connsiteY0" fmla="*/ 582900 h 583603"/>
              <a:gd name="connsiteX1" fmla="*/ 553915 w 2224453"/>
              <a:gd name="connsiteY1" fmla="*/ 503769 h 583603"/>
              <a:gd name="connsiteX2" fmla="*/ 931984 w 2224453"/>
              <a:gd name="connsiteY2" fmla="*/ 81738 h 583603"/>
              <a:gd name="connsiteX3" fmla="*/ 1257300 w 2224453"/>
              <a:gd name="connsiteY3" fmla="*/ 20192 h 583603"/>
              <a:gd name="connsiteX4" fmla="*/ 1538653 w 2224453"/>
              <a:gd name="connsiteY4" fmla="*/ 327923 h 583603"/>
              <a:gd name="connsiteX5" fmla="*/ 1846384 w 2224453"/>
              <a:gd name="connsiteY5" fmla="*/ 547730 h 583603"/>
              <a:gd name="connsiteX6" fmla="*/ 2224453 w 2224453"/>
              <a:gd name="connsiteY6" fmla="*/ 582900 h 583603"/>
              <a:gd name="connsiteX7" fmla="*/ 2224453 w 2224453"/>
              <a:gd name="connsiteY7" fmla="*/ 582900 h 58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4453" h="583603">
                <a:moveTo>
                  <a:pt x="0" y="582900"/>
                </a:moveTo>
                <a:cubicBezTo>
                  <a:pt x="199292" y="585098"/>
                  <a:pt x="398584" y="587296"/>
                  <a:pt x="553915" y="503769"/>
                </a:cubicBezTo>
                <a:cubicBezTo>
                  <a:pt x="709246" y="420242"/>
                  <a:pt x="814753" y="162334"/>
                  <a:pt x="931984" y="81738"/>
                </a:cubicBezTo>
                <a:cubicBezTo>
                  <a:pt x="1049215" y="1142"/>
                  <a:pt x="1156188" y="-20839"/>
                  <a:pt x="1257300" y="20192"/>
                </a:cubicBezTo>
                <a:cubicBezTo>
                  <a:pt x="1358412" y="61223"/>
                  <a:pt x="1440472" y="240000"/>
                  <a:pt x="1538653" y="327923"/>
                </a:cubicBezTo>
                <a:cubicBezTo>
                  <a:pt x="1636834" y="415846"/>
                  <a:pt x="1732084" y="505234"/>
                  <a:pt x="1846384" y="547730"/>
                </a:cubicBezTo>
                <a:cubicBezTo>
                  <a:pt x="1960684" y="590226"/>
                  <a:pt x="2224453" y="582900"/>
                  <a:pt x="2224453" y="582900"/>
                </a:cubicBezTo>
                <a:lnTo>
                  <a:pt x="2224453" y="58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0423394" y="764317"/>
            <a:ext cx="0" cy="651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10405810" y="1387871"/>
            <a:ext cx="1068149" cy="27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</a:t>
            </a:r>
            <a:endParaRPr lang="en-US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6"/>
          <a:srcRect r="40530"/>
          <a:stretch/>
        </p:blipFill>
        <p:spPr>
          <a:xfrm>
            <a:off x="5052197" y="3172799"/>
            <a:ext cx="2755180" cy="133575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842" y="3201117"/>
            <a:ext cx="1235561" cy="13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5" name="群組 4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手繪多邊形 28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手繪多邊形 29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手繪多邊形 30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手繪多邊形 31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手繪多邊形 32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手繪多邊形 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rot="21378480">
                <a:off x="4352896" y="18258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手繪多邊形 67"/>
              <p:cNvSpPr/>
              <p:nvPr/>
            </p:nvSpPr>
            <p:spPr>
              <a:xfrm rot="889335">
                <a:off x="4218891" y="1805109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 rot="20915593">
                <a:off x="4995629" y="1973564"/>
                <a:ext cx="8187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 rot="20470671">
                <a:off x="4740875" y="2121707"/>
                <a:ext cx="125114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 rot="20470671">
                <a:off x="4558971" y="22227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手繪多邊形 72"/>
              <p:cNvSpPr/>
              <p:nvPr/>
            </p:nvSpPr>
            <p:spPr>
              <a:xfrm rot="19793981">
                <a:off x="4540859" y="1798856"/>
                <a:ext cx="1969062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829299" y="181262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74" name="手繪多邊形 73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手繪多邊形 74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手繪多邊形 79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551985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6</a:t>
                </a:r>
                <a:endParaRPr lang="en-US" sz="2800" b="1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5</a:t>
                </a:r>
                <a:endParaRPr lang="en-US" sz="2800" b="1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81" name="手繪多邊形 80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手繪多邊形 86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手繪多邊形 87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手繪多邊形 93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手繪多邊形 94"/>
              <p:cNvSpPr/>
              <p:nvPr/>
            </p:nvSpPr>
            <p:spPr>
              <a:xfrm rot="21378480">
                <a:off x="6868879" y="3768207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手繪多邊形 95"/>
              <p:cNvSpPr/>
              <p:nvPr/>
            </p:nvSpPr>
            <p:spPr>
              <a:xfrm rot="889335">
                <a:off x="6734874" y="374751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 rot="20915593">
                <a:off x="7523592" y="3914775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 rot="20470671">
                <a:off x="7290399" y="4010862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 rot="20470671">
                <a:off x="7074954" y="4165161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手繪多邊形 99"/>
              <p:cNvSpPr/>
              <p:nvPr/>
            </p:nvSpPr>
            <p:spPr>
              <a:xfrm rot="19793981">
                <a:off x="7020850" y="3748611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blipFill rotWithShape="0">
                <a:blip r:embed="rId6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80000" t="-8333" r="-951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529" t="-8333" r="-1471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529595" y="3013020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  <a:blipFill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5858825" y="301301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  <a:blipFill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2529595" y="5347837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5858825" y="53478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  <a:blipFill>
                <a:blip r:embed="rId9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2529595" y="36835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5858825" y="36835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  <a:blipFill>
                <a:blip r:embed="rId1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blipFill>
                <a:blip r:embed="rId13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304640" y="2840769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3304639" y="3547376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3304638" y="5193678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1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  <a:blipFill>
                <a:blip r:embed="rId20"/>
                <a:stretch>
                  <a:fillRect l="-3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  <a:blipFill>
                <a:blip r:embed="rId22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  <a:blipFill>
                <a:blip r:embed="rId2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765314" y="3028300"/>
            <a:ext cx="25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81</a:t>
            </a:r>
            <a:endParaRPr lang="en-US" dirty="0"/>
          </a:p>
        </p:txBody>
      </p:sp>
      <p:sp>
        <p:nvSpPr>
          <p:cNvPr id="16" name="流程圖: 內部儲存裝置 15"/>
          <p:cNvSpPr/>
          <p:nvPr/>
        </p:nvSpPr>
        <p:spPr>
          <a:xfrm>
            <a:off x="948192" y="3438194"/>
            <a:ext cx="1588273" cy="1653873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/>
          <p:cNvSpPr/>
          <p:nvPr/>
        </p:nvSpPr>
        <p:spPr>
          <a:xfrm>
            <a:off x="2886324" y="3704158"/>
            <a:ext cx="4079020" cy="20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&gt; Threshold</a:t>
                </a:r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blipFill>
                <a:blip r:embed="rId2"/>
                <a:stretch>
                  <a:fillRect l="-6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472577" y="302830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blipFill>
                <a:blip r:embed="rId3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圖: 內部儲存裝置 21"/>
          <p:cNvSpPr/>
          <p:nvPr/>
        </p:nvSpPr>
        <p:spPr>
          <a:xfrm>
            <a:off x="7846115" y="3438194"/>
            <a:ext cx="1588273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29745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6" name="流程圖: 內部儲存裝置 5"/>
          <p:cNvSpPr/>
          <p:nvPr/>
        </p:nvSpPr>
        <p:spPr>
          <a:xfrm>
            <a:off x="1290446" y="3243460"/>
            <a:ext cx="1194200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52079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altLang="zh-TW" dirty="0" smtClean="0"/>
              <a:t>Cube</a:t>
            </a:r>
            <a:r>
              <a:rPr lang="en-US" dirty="0" smtClean="0"/>
              <a:t>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8" name="流程圖: 內部儲存裝置 7"/>
          <p:cNvSpPr/>
          <p:nvPr/>
        </p:nvSpPr>
        <p:spPr>
          <a:xfrm>
            <a:off x="6819181" y="3243460"/>
            <a:ext cx="1194200" cy="699028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886324" y="3403600"/>
            <a:ext cx="3772975" cy="21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11713" y="3613718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透過上下界的篩選，可得到要訓練的</a:t>
            </a:r>
            <a:r>
              <a:rPr lang="en-US" altLang="zh-TW" sz="1400" dirty="0" smtClean="0"/>
              <a:t>Cubes</a:t>
            </a:r>
            <a:endParaRPr 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14782" y="4024538"/>
            <a:ext cx="109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:15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:4</a:t>
            </a:r>
            <a:endParaRPr lang="en-US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6019734" cy="130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IF-Parts:Formation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880" y="2145856"/>
            <a:ext cx="3427984" cy="21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4FF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T-S function: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here: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}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後鑑部的參數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個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blipFill rotWithShape="0">
                <a:blip r:embed="rId2"/>
                <a:stretch>
                  <a:fillRect l="-884"/>
                </a:stretch>
              </a:blipFill>
              <a:ln>
                <a:solidFill>
                  <a:srgbClr val="F4FF6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803551" y="1895692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56825" y="3212802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13" name="加號 12"/>
          <p:cNvSpPr/>
          <p:nvPr/>
        </p:nvSpPr>
        <p:spPr>
          <a:xfrm>
            <a:off x="8231064" y="2876617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altLang="zh-TW" dirty="0" smtClean="0"/>
                  <a:t>..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  <a:blipFill>
                <a:blip r:embed="rId3"/>
                <a:stretch>
                  <a:fillRect l="-4183" t="-11628" r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545763" y="1641454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264131" y="300941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FCM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245183" y="1539273"/>
            <a:ext cx="2957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dirty="0"/>
              <a:t>o</a:t>
            </a:r>
            <a:r>
              <a:rPr lang="en-US" dirty="0" smtClean="0"/>
              <a:t>f aim objects(Q)</a:t>
            </a:r>
            <a:endParaRPr lang="en-US" dirty="0"/>
          </a:p>
        </p:txBody>
      </p:sp>
      <p:sp>
        <p:nvSpPr>
          <p:cNvPr id="18" name="標題 1"/>
          <p:cNvSpPr>
            <a:spLocks noGrp="1"/>
          </p:cNvSpPr>
          <p:nvPr/>
        </p:nvSpPr>
        <p:spPr>
          <a:xfrm>
            <a:off x="1035833" y="19835"/>
            <a:ext cx="6019734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Consequences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986001" y="4926521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 function</a:t>
            </a:r>
          </a:p>
        </p:txBody>
      </p:sp>
      <p:sp>
        <p:nvSpPr>
          <p:cNvPr id="25" name="弧形 24"/>
          <p:cNvSpPr/>
          <p:nvPr/>
        </p:nvSpPr>
        <p:spPr>
          <a:xfrm rot="2676535">
            <a:off x="-232130" y="4751006"/>
            <a:ext cx="1125565" cy="1135915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09551" y="5332262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6744085" y="45740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28" name="左大括弧 27"/>
          <p:cNvSpPr/>
          <p:nvPr/>
        </p:nvSpPr>
        <p:spPr>
          <a:xfrm rot="16200000">
            <a:off x="4735629" y="4220813"/>
            <a:ext cx="321630" cy="375808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左大括弧 28"/>
          <p:cNvSpPr/>
          <p:nvPr/>
        </p:nvSpPr>
        <p:spPr>
          <a:xfrm rot="16200000">
            <a:off x="713523" y="5534687"/>
            <a:ext cx="321630" cy="1130333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Aim Object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blipFill rotWithShape="0">
                <a:blip r:embed="rId9"/>
                <a:stretch>
                  <a:fillRect t="-8197" r="-2414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/>
                  <a:t>   THEN-Part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blipFill rotWithShape="0">
                <a:blip r:embed="rId10"/>
                <a:stretch>
                  <a:fillRect t="-6452" r="-2740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11"/>
          <a:srcRect t="28" r="2018"/>
          <a:stretch/>
        </p:blipFill>
        <p:spPr>
          <a:xfrm>
            <a:off x="4829530" y="2379361"/>
            <a:ext cx="7286552" cy="482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3965" y="3740195"/>
            <a:ext cx="1898761" cy="46836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226486" y="125290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subclust</a:t>
            </a:r>
            <a:r>
              <a:rPr lang="en-US" altLang="zh-TW" dirty="0"/>
              <a:t>()</a:t>
            </a:r>
            <a:endParaRPr lang="en-US" dirty="0"/>
          </a:p>
        </p:txBody>
      </p:sp>
      <p:sp>
        <p:nvSpPr>
          <p:cNvPr id="31" name="向右箭號 30"/>
          <p:cNvSpPr/>
          <p:nvPr/>
        </p:nvSpPr>
        <p:spPr>
          <a:xfrm rot="9367120">
            <a:off x="2681649" y="2325436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72782" y="1837765"/>
            <a:ext cx="10548425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6207369" y="4313604"/>
            <a:ext cx="5213837" cy="2069610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72782" y="4313603"/>
            <a:ext cx="5237871" cy="206961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blipFill>
                <a:blip r:embed="rId3"/>
                <a:stretch>
                  <a:fillRect l="-147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4363278" y="2364680"/>
            <a:ext cx="956145" cy="3091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blipFill>
                <a:blip r:embed="rId5"/>
                <a:stretch>
                  <a:fillRect t="-6349" r="-2295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sPre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  <a:blipFill>
                <a:blip r:embed="rId6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sPre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  <a:blipFill>
                <a:blip r:embed="rId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個後鑑部中心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個後鑑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部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靶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寬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/>
                  <a:t>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en-US" altLang="zh-TW" dirty="0" err="1"/>
                  <a:t>std</a:t>
                </a:r>
                <a:r>
                  <a:rPr lang="en-US" altLang="zh-TW" dirty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blipFill>
                <a:blip r:embed="rId10"/>
                <a:stretch>
                  <a:fillRect b="-35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下箭號 3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9848" y="2175383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279</a:t>
            </a:r>
          </a:p>
        </p:txBody>
      </p:sp>
      <p:sp>
        <p:nvSpPr>
          <p:cNvPr id="7" name="矩形 6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55283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86493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8829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28829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28829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28829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0909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0909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0909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0909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28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27928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27928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27928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27928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1818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1818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1818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1818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  <a:blipFill>
                <a:blip r:embed="rId3"/>
                <a:stretch>
                  <a:fillRect t="-10000" r="-33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09912" y="3734008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278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=1,2,…,2</m:t>
                    </m:r>
                  </m:oMath>
                </a14:m>
                <a:r>
                  <a:rPr lang="en-US" altLang="zh-TW" dirty="0" smtClean="0"/>
                  <a:t>48</a:t>
                </a:r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  <a:blipFill>
                <a:blip r:embed="rId5"/>
                <a:stretch>
                  <a:fillRect t="-14118" r="-3518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2. Model Structure and I/O Relationship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45255" y="2252670"/>
            <a:ext cx="1468517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459674" y="2252670"/>
            <a:ext cx="1451171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1028387" y="3331005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6820105" y="3354628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93865" y="295634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865" y="2956344"/>
                <a:ext cx="439864" cy="411651"/>
              </a:xfrm>
              <a:prstGeom prst="rect">
                <a:avLst/>
              </a:prstGeom>
              <a:blipFill>
                <a:blip r:embed="rId2"/>
                <a:stretch>
                  <a:fillRect t="-7463" r="-13889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559835" y="2926823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835" y="2926823"/>
                <a:ext cx="404983" cy="384721"/>
              </a:xfrm>
              <a:prstGeom prst="rect">
                <a:avLst/>
              </a:prstGeom>
              <a:blipFill>
                <a:blip r:embed="rId3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 rot="10800000">
            <a:off x="9668736" y="3348680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橢圓 30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  <a:blipFill>
                <a:blip r:embed="rId4"/>
                <a:stretch>
                  <a:fillRect t="-5000" r="-125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3904071" y="2252670"/>
            <a:ext cx="1328286" cy="2518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Aim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96959" y="5360665"/>
                <a:ext cx="95699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956993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=1,2,…,219}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396926" y="5343096"/>
                <a:ext cx="1464183" cy="1150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464183" cy="1150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873932" y="244457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330509" y="2444575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5" name="向右箭號 2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482933" y="4413704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33" y="4413704"/>
                <a:ext cx="1361270" cy="411651"/>
              </a:xfrm>
              <a:prstGeom prst="rect">
                <a:avLst/>
              </a:prstGeom>
              <a:blipFill>
                <a:blip r:embed="rId10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80" name="群組 79"/>
          <p:cNvGrpSpPr/>
          <p:nvPr/>
        </p:nvGrpSpPr>
        <p:grpSpPr>
          <a:xfrm>
            <a:off x="772997" y="727486"/>
            <a:ext cx="11246178" cy="5727860"/>
            <a:chOff x="482833" y="-50648"/>
            <a:chExt cx="12172665" cy="7166811"/>
          </a:xfrm>
        </p:grpSpPr>
        <p:sp>
          <p:nvSpPr>
            <p:cNvPr id="81" name="矩形 80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橢圓 88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橢圓 90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橢圓 91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/>
            <p:cNvCxnSpPr>
              <a:stCxn id="89" idx="6"/>
              <a:endCxn id="105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91" idx="6"/>
              <a:endCxn id="118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92" idx="6"/>
              <a:endCxn id="123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91" idx="6"/>
              <a:endCxn id="120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91" idx="6"/>
              <a:endCxn id="121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9" idx="6"/>
              <a:endCxn id="104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9" idx="6"/>
              <a:endCxn id="117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橢圓 103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橢圓 104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橢圓 116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橢圓 117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92" idx="6"/>
              <a:endCxn id="124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92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04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18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0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3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05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4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1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17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89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91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92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22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標題 1"/>
          <p:cNvSpPr txBox="1">
            <a:spLocks/>
          </p:cNvSpPr>
          <p:nvPr/>
        </p:nvSpPr>
        <p:spPr>
          <a:xfrm>
            <a:off x="519410" y="1255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IF-Parts(Example)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49678" y="24564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0" t="-8333" r="-10219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30" t="-8333" r="-219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6" name="群組 125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133" name="直線單箭頭接點 132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手繪多邊形 134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手繪多邊形 135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手繪多邊形 136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手繪多邊形 137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手繪多邊形 138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直線接點 139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矩形 143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手繪多邊形 1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手繪多邊形 1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手繪多邊形 1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橢圓 148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橢圓 149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橢圓 150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160" name="手繪多邊形 159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手繪多邊形 160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橢圓 161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橢圓 162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橢圓 163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手繪多邊形 164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170" name="手繪多邊形 169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手繪多邊形 170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橢圓 171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橢圓 172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橢圓 173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手繪多邊形 174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手繪多邊形 175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手繪多邊形 176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橢圓 177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橢圓 178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橢圓 179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手繪多邊形 180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文字方塊 127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5081579" y="247347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1833717" y="3869650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3348874" y="38908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/>
              <p:cNvSpPr txBox="1"/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Premises k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1" name="文字方塊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blipFill>
                <a:blip r:embed="rId7"/>
                <a:stretch>
                  <a:fillRect l="-1286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3" y="1459510"/>
            <a:ext cx="3633599" cy="53984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95" y="2326330"/>
            <a:ext cx="3427984" cy="2195207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4933985" y="3465095"/>
            <a:ext cx="2513563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47079" y="2736366"/>
            <a:ext cx="1463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Premise</a:t>
            </a:r>
          </a:p>
          <a:p>
            <a:r>
              <a:rPr lang="en-US" sz="2400" dirty="0" smtClean="0"/>
              <a:t>selection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 rotWithShape="0"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矩形 29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 txBox="1">
            <a:spLocks/>
          </p:cNvSpPr>
          <p:nvPr/>
        </p:nvSpPr>
        <p:spPr>
          <a:xfrm>
            <a:off x="816774" y="8262"/>
            <a:ext cx="8634869" cy="157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r>
              <a:rPr lang="en-US" sz="3600" cap="none" dirty="0" smtClean="0"/>
              <a:t>Premises</a:t>
            </a:r>
            <a:br>
              <a:rPr lang="en-US" sz="3600" cap="none" dirty="0" smtClean="0"/>
            </a:br>
            <a:r>
              <a:rPr lang="en-US" sz="3600" cap="none" dirty="0" smtClean="0"/>
              <a:t>(</a:t>
            </a:r>
            <a:r>
              <a:rPr lang="en-US" sz="4900" cap="none" dirty="0" smtClean="0"/>
              <a:t>IF-Parts</a:t>
            </a:r>
            <a:r>
              <a:rPr lang="en-US" cap="none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 rotWithShape="0">
                <a:blip r:embed="rId10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1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 rotWithShape="0">
                <a:blip r:embed="rId13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 rotWithShape="0">
                <a:blip r:embed="rId14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單箭頭接點 81"/>
          <p:cNvCxnSpPr>
            <a:endCxn id="16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endCxn id="15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弧形 20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弧形 22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弧形 3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40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弧形 60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 i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 rot="2363221">
                <a:off x="2906455" y="3863085"/>
                <a:ext cx="7411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altLang="zh-TW" sz="105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906455" y="3863085"/>
                <a:ext cx="741100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弧 75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p:sp>
        <p:nvSpPr>
          <p:cNvPr id="79" name="標題 1"/>
          <p:cNvSpPr>
            <a:spLocks noGrp="1"/>
          </p:cNvSpPr>
          <p:nvPr/>
        </p:nvSpPr>
        <p:spPr>
          <a:xfrm>
            <a:off x="4780893" y="21241"/>
            <a:ext cx="741110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Sphere Complex Fuzzy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21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2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8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 rotWithShape="0"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 rotWithShape="0"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962887" y="3250346"/>
                <a:ext cx="25828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𝟐𝟎𝟎𝟏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𝟐𝟎𝟎𝟐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582823" cy="444930"/>
              </a:xfrm>
              <a:prstGeom prst="rect">
                <a:avLst/>
              </a:prstGeom>
              <a:blipFill>
                <a:blip r:embed="rId7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962887" y="3741791"/>
                <a:ext cx="2577179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𝟐𝟎𝟎𝟒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1791"/>
                <a:ext cx="2577179" cy="444930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1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 rotWithShape="0"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 rotWithShape="0"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標題 1"/>
          <p:cNvSpPr>
            <a:spLocks noGrp="1"/>
          </p:cNvSpPr>
          <p:nvPr/>
        </p:nvSpPr>
        <p:spPr>
          <a:xfrm>
            <a:off x="1035832" y="19835"/>
            <a:ext cx="77712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SCFSs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0" name="矩形 8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1" name="矩形 9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單箭頭接點 110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6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96101" y="18546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 smtClean="0"/>
              <a:t>層箭靶</a:t>
            </a:r>
            <a:endParaRPr lang="zh-TW" altLang="en-US" dirty="0"/>
          </a:p>
        </p:txBody>
      </p:sp>
      <p:sp>
        <p:nvSpPr>
          <p:cNvPr id="66" name="弧形 65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 rotWithShape="0"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弧形 68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1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883583" y="3773425"/>
            <a:ext cx="3010513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4" y="3773425"/>
            <a:ext cx="2454458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6" y="2017585"/>
            <a:ext cx="5532420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blipFill>
                <a:blip r:embed="rId7"/>
                <a:stretch>
                  <a:fillRect r="-130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dirty="0" smtClean="0"/>
                  <a:t>q</a:t>
                </a:r>
                <a:r>
                  <a:rPr lang="zh-TW" altLang="en-US" dirty="0" smtClean="0"/>
                  <a:t>個後鑑部參數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blipFill>
                <a:blip r:embed="rId11"/>
                <a:stretch>
                  <a:fillRect r="-2053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標題 1"/>
          <p:cNvSpPr txBox="1">
            <a:spLocks/>
          </p:cNvSpPr>
          <p:nvPr/>
        </p:nvSpPr>
        <p:spPr>
          <a:xfrm>
            <a:off x="594400" y="29213"/>
            <a:ext cx="8474396" cy="141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</a:t>
            </a:r>
          </a:p>
          <a:p>
            <a:r>
              <a:rPr lang="en-US" cap="none" dirty="0" smtClean="0"/>
              <a:t>(THEN-parts)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1196667" y="2554708"/>
            <a:ext cx="299748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大括弧 4"/>
          <p:cNvSpPr/>
          <p:nvPr/>
        </p:nvSpPr>
        <p:spPr>
          <a:xfrm>
            <a:off x="1191350" y="4509724"/>
            <a:ext cx="299748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61" y="305566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184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61" y="4606675"/>
            <a:ext cx="95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64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35" r="-3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935" r="-2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935" r="-1235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000" r="-3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000" r="-2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108000" r="-1235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00" r="-3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00" r="-2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208000" r="-1235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1084" r="-3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71084" r="-2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371084" r="-101863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71084" r="-1235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1000" r="-3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1000" r="-2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91000" r="-1235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91000" r="-3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1000" r="-2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491000" r="-1235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2048" r="-3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2048" r="-2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712048" r="-101863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712048" r="-1235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4000" r="-3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4000" r="-2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674000" r="-123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935" r="-3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000" t="-935" r="-2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935" r="-1258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000" r="-3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000" r="-2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108000" r="-1258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000" r="-3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000" r="-2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208000" r="-1258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71084" r="-3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71084" r="-2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71084" r="-1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71084" r="-1258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1000" r="-3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1000" r="-2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91000" r="-1258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1000" r="-3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1000" r="-2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491000" r="-1258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12048" r="-3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12048" r="-2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12048" r="-1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712048" r="-1258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74000" r="-3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74000" r="-2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674000" r="-125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DJAI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432695" y="32995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11743459" y="326264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91350" y="6334286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/>
              <a:t>Sequence: TAIEX, DJIA, NASDAQ, S&amp;P500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24175" y="2192411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Premises</a:t>
            </a:r>
          </a:p>
          <a:p>
            <a:pPr algn="ctr"/>
            <a:r>
              <a:rPr lang="en-US" dirty="0" smtClean="0"/>
              <a:t>(IF-Parts)</a:t>
            </a:r>
          </a:p>
          <a:p>
            <a:pPr algn="ctr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</a:t>
            </a:r>
            <a:endParaRPr lang="en-US" dirty="0"/>
          </a:p>
        </p:txBody>
      </p:sp>
      <p:sp>
        <p:nvSpPr>
          <p:cNvPr id="38" name="向右箭號 37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5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blipFill>
                <a:blip r:embed="rId6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向右箭號 40"/>
          <p:cNvSpPr/>
          <p:nvPr/>
        </p:nvSpPr>
        <p:spPr>
          <a:xfrm rot="10800000">
            <a:off x="9474158" y="3353353"/>
            <a:ext cx="1546768" cy="14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橢圓 41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5" name="向右箭號 4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7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8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=1,2,…,219}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9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396926" y="5343096"/>
                <a:ext cx="1775166" cy="119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NASDAQ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SP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775166" cy="11948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8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85708" y="2181453"/>
            <a:ext cx="4859585" cy="1637970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  <a:blipFill>
                <a:blip r:embed="rId3"/>
                <a:stretch>
                  <a:fillRect b="-8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vector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position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position vector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particle at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 parameters</a:t>
                </a:r>
                <a:endParaRPr lang="zh-TW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numbers in [0,1]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blipFill>
                <a:blip r:embed="rId5"/>
                <a:stretch>
                  <a:fillRect l="-1001" r="-1502" b="-270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Learning(PSO)</a:t>
            </a:r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1931122" y="5176049"/>
            <a:ext cx="265814" cy="2764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10031" y="5448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位置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78823" y="260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新位置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7028" y="3201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透過自我最佳位置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78065" y="405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透過全</a:t>
            </a:r>
            <a:r>
              <a:rPr lang="zh-TW" altLang="en-US" sz="1200" dirty="0"/>
              <a:t>群</a:t>
            </a:r>
            <a:r>
              <a:rPr lang="zh-TW" altLang="en-US" sz="1200" dirty="0" smtClean="0"/>
              <a:t>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3" name="向右箭號 12"/>
          <p:cNvSpPr/>
          <p:nvPr/>
        </p:nvSpPr>
        <p:spPr>
          <a:xfrm rot="18597029">
            <a:off x="1641937" y="4117983"/>
            <a:ext cx="2565722" cy="110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3725665" y="2933777"/>
            <a:ext cx="265814" cy="276446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 rot="20610049">
            <a:off x="2162443" y="4895815"/>
            <a:ext cx="2277132" cy="8724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4075294" y="4167251"/>
            <a:ext cx="683462" cy="1220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067014" y="3154257"/>
            <a:ext cx="10633" cy="2002300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960914" y="2910590"/>
            <a:ext cx="206230" cy="20990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3773010" y="3483435"/>
            <a:ext cx="799821" cy="1202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963136" y="3725965"/>
            <a:ext cx="1040073" cy="145008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05863" y="3540729"/>
            <a:ext cx="206230" cy="209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482837" y="24543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全群最佳位置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Gbest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1817" y="30355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自我最佳位置</a:t>
            </a:r>
            <a:endParaRPr lang="en-US" altLang="zh-TW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Pbest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929866" y="49071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慣性方向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顆粒子</a:t>
                </a:r>
                <a:endParaRPr 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53" t="-6452" r="-304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Cost Function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3413994" y="2424571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blipFill>
                <a:blip r:embed="rId4"/>
                <a:stretch>
                  <a:fillRect t="-7463" r="-1527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652016" y="2051213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16" y="2051213"/>
                <a:ext cx="404983" cy="384721"/>
              </a:xfrm>
              <a:prstGeom prst="rect">
                <a:avLst/>
              </a:prstGeom>
              <a:blipFill>
                <a:blip r:embed="rId5"/>
                <a:stretch>
                  <a:fillRect t="-6250" r="-746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 rot="10800000">
            <a:off x="6049640" y="2412058"/>
            <a:ext cx="1466010" cy="98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5075100" y="2113516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2152" y="254339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22690" y="2509748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9" name="向右箭號 18"/>
          <p:cNvSpPr/>
          <p:nvPr/>
        </p:nvSpPr>
        <p:spPr>
          <a:xfrm rot="5400000">
            <a:off x="5296243" y="3139415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  <a:blipFill>
                <a:blip r:embed="rId6"/>
                <a:stretch>
                  <a:fillRect t="-7463" r="-1435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005247" y="185241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2775" y="18524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 smtClean="0"/>
                  <a:t>=219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  <a:blipFill>
                <a:blip r:embed="rId7"/>
                <a:stretch>
                  <a:fillRect t="-13953" r="-9000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065403" y="112499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51032" y="260889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51032" y="3216439"/>
            <a:ext cx="2385753" cy="534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54769" y="4533557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0632" y="180685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127817"/>
            <a:ext cx="2385753" cy="583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Aim Of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18068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418473"/>
            <a:ext cx="2385753" cy="516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89" y="41717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67349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459203"/>
            <a:ext cx="2385753" cy="682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Consequences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blipFill>
                <a:blip r:embed="rId5"/>
                <a:stretch>
                  <a:fillRect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圖: 決策 53"/>
          <p:cNvSpPr/>
          <p:nvPr/>
        </p:nvSpPr>
        <p:spPr>
          <a:xfrm>
            <a:off x="1401221" y="5314263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0633" y="2006362"/>
            <a:ext cx="340589" cy="3630991"/>
          </a:xfrm>
          <a:prstGeom prst="bentConnector3">
            <a:avLst>
              <a:gd name="adj1" fmla="val 16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312169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2972650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1" idx="2"/>
            <a:endCxn id="34" idx="3"/>
          </p:cNvCxnSpPr>
          <p:nvPr/>
        </p:nvCxnSpPr>
        <p:spPr>
          <a:xfrm rot="5400000" flipH="1">
            <a:off x="3662824" y="2582366"/>
            <a:ext cx="1762404" cy="2214481"/>
          </a:xfrm>
          <a:prstGeom prst="bentConnector4">
            <a:avLst>
              <a:gd name="adj1" fmla="val -12971"/>
              <a:gd name="adj2" fmla="val 76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>
            <a:off x="3446385" y="2006361"/>
            <a:ext cx="1012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1872996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2917779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607207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309953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227666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2" y="4371303"/>
            <a:ext cx="950416" cy="287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253224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0380" y="52625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47645" y="588937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54769" y="62483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342162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Recursively</a:t>
            </a:r>
            <a:endParaRPr lang="en-US" dirty="0"/>
          </a:p>
        </p:txBody>
      </p:sp>
      <p:sp>
        <p:nvSpPr>
          <p:cNvPr id="46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Flowchart of the PSO-RLSE method</a:t>
            </a:r>
            <a:endParaRPr lang="en-US" dirty="0"/>
          </a:p>
        </p:txBody>
      </p:sp>
      <p:cxnSp>
        <p:nvCxnSpPr>
          <p:cNvPr id="31" name="直線單箭頭接點 30"/>
          <p:cNvCxnSpPr>
            <a:stCxn id="33" idx="2"/>
            <a:endCxn id="37" idx="0"/>
          </p:cNvCxnSpPr>
          <p:nvPr/>
        </p:nvCxnSpPr>
        <p:spPr>
          <a:xfrm flipH="1">
            <a:off x="2253509" y="1524005"/>
            <a:ext cx="4771" cy="2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4" idx="2"/>
            <a:endCxn id="35" idx="0"/>
          </p:cNvCxnSpPr>
          <p:nvPr/>
        </p:nvCxnSpPr>
        <p:spPr>
          <a:xfrm>
            <a:off x="2243909" y="3007909"/>
            <a:ext cx="0" cy="20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5" idx="2"/>
            <a:endCxn id="91" idx="0"/>
          </p:cNvCxnSpPr>
          <p:nvPr/>
        </p:nvCxnSpPr>
        <p:spPr>
          <a:xfrm flipH="1">
            <a:off x="2239137" y="3751146"/>
            <a:ext cx="4772" cy="15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2"/>
            <a:endCxn id="54" idx="0"/>
          </p:cNvCxnSpPr>
          <p:nvPr/>
        </p:nvCxnSpPr>
        <p:spPr>
          <a:xfrm>
            <a:off x="2247646" y="5034973"/>
            <a:ext cx="5863" cy="2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4" idx="2"/>
            <a:endCxn id="128" idx="0"/>
          </p:cNvCxnSpPr>
          <p:nvPr/>
        </p:nvCxnSpPr>
        <p:spPr>
          <a:xfrm flipH="1">
            <a:off x="2247646" y="5960440"/>
            <a:ext cx="5863" cy="2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1046260" y="3903306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altLang="zh-TW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elocity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>
            <a:stCxn id="91" idx="2"/>
            <a:endCxn id="36" idx="0"/>
          </p:cNvCxnSpPr>
          <p:nvPr/>
        </p:nvCxnSpPr>
        <p:spPr>
          <a:xfrm>
            <a:off x="2239137" y="4404722"/>
            <a:ext cx="8509" cy="1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502884721"/>
                  </p:ext>
                </p:extLst>
              </p:nvPr>
            </p:nvGraphicFramePr>
            <p:xfrm>
              <a:off x="685800" y="2063750"/>
              <a:ext cx="10394950" cy="40792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502884721"/>
                  </p:ext>
                </p:extLst>
              </p:nvPr>
            </p:nvGraphicFramePr>
            <p:xfrm>
              <a:off x="685800" y="2063750"/>
              <a:ext cx="10394950" cy="40792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197" r="-117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 Setting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750973" y="0"/>
            <a:ext cx="8474396" cy="63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Parameter Learning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2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3512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-128.35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-24.17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-52.75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121.20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96.42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12.37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-309.40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156.58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-16.27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-88.22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16.66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202.96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163.52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19.95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-50.03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82.52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-17.60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43.68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59.62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104.00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89.75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-10.91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-188.10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65.08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14.86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117.38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122.86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160.51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-5.60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3512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9096" r="-804787" b="-3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335000" r="-1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335000" r="-1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335000" r="-10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335000" r="-7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335000" r="-6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335000" r="-5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335000" r="-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335000" r="-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335000" r="-926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-128.35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-24.17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-52.75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121.20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96.42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12.37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9096" r="-804787" b="-2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628333" r="-1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628333" r="-1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628333" r="-10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628333" r="-7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628333" r="-6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628333" r="-5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628333" r="-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628333" r="-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628333" r="-926" b="-6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-309.40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156.58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-16.27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-88.22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16.66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202.96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163.52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19.95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9096" r="-804787" b="-1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923333" r="-1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923333" r="-1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923333" r="-10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923333" r="-7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923333" r="-6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923333" r="-5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923333" r="-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923333" r="-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923333" r="-926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-50.03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82.52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-17.60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43.68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59.62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104.00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89.75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-10.91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9096" r="-804787" b="-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4074" t="-1218333" r="-1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074" t="-1218333" r="-1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4074" t="-1218333" r="-10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4074" t="-1218333" r="-7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074" t="-1218333" r="-6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4074" t="-1218333" r="-5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4074" t="-1218333" r="-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4074" t="-1218333" r="-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4074" t="-1218333" r="-926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-188.10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65.08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14.86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117.38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122.86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160.51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-5.60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82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688773"/>
                  </p:ext>
                </p:extLst>
              </p:nvPr>
            </p:nvGraphicFramePr>
            <p:xfrm>
              <a:off x="269770" y="1860436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-3.76-129.01i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0.8306-0.0000i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138.48-19.33i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0.7709-0.0021i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-16.37+113.16i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0.8357+0.0002i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-15.98+6.32i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0.7435+0.0021i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688773"/>
                  </p:ext>
                </p:extLst>
              </p:nvPr>
            </p:nvGraphicFramePr>
            <p:xfrm>
              <a:off x="269770" y="1860436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626" t="-6849" r="-218861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191" t="-6849" r="-118085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819" t="-6849" r="-100602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819" t="-6849" r="-602" b="-3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-3.76-129.01i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0.8306-0.0000i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138.48-19.33i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0.7709-0.0021i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-16.37+113.16i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0.8357+0.0002i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-15.98+6.32i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0.7435+0.0021i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939391"/>
                  </p:ext>
                </p:extLst>
              </p:nvPr>
            </p:nvGraphicFramePr>
            <p:xfrm>
              <a:off x="269770" y="4489263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-139.36+31.05i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0.7869+0.0021i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132.35-31.03i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0.7817-0.0021i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4.21+116.96i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0.8306-0.0002i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23.17-136.08i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0.8025+0.0003i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939391"/>
                  </p:ext>
                </p:extLst>
              </p:nvPr>
            </p:nvGraphicFramePr>
            <p:xfrm>
              <a:off x="269770" y="4489263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626" t="-6849" r="-218861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191" t="-6849" r="-118085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4819" t="-6849" r="-100602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4819" t="-6849" r="-602" b="-3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-139.36+31.05i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0.7869+0.0021i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132.35-31.03i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0.7817-0.0021i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4.21+116.96i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0.8306-0.0002i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23.17-136.08i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0.8025+0.0003i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269770" y="1491104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770" y="411993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5060" y="3113244"/>
                <a:ext cx="121340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60" y="3113244"/>
                <a:ext cx="121340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506322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Consequences Parameters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396" y="1407495"/>
            <a:ext cx="2964116" cy="49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log part is negative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so we have to change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Entropy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3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89" y="182397"/>
            <a:ext cx="8363932" cy="62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02" y="154117"/>
            <a:ext cx="8401639" cy="63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7" y="302248"/>
            <a:ext cx="7843100" cy="58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33" y="500552"/>
            <a:ext cx="7939725" cy="59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22" y="778301"/>
            <a:ext cx="6978192" cy="52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6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Performance(RMSE)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11098"/>
              </p:ext>
            </p:extLst>
          </p:nvPr>
        </p:nvGraphicFramePr>
        <p:xfrm>
          <a:off x="4075839" y="1778569"/>
          <a:ext cx="4046418" cy="467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011">
                  <a:extLst>
                    <a:ext uri="{9D8B030D-6E8A-4147-A177-3AD203B41FA5}">
                      <a16:colId xmlns:a16="http://schemas.microsoft.com/office/drawing/2014/main" val="1752523158"/>
                    </a:ext>
                  </a:extLst>
                </a:gridCol>
                <a:gridCol w="2394407">
                  <a:extLst>
                    <a:ext uri="{9D8B030D-6E8A-4147-A177-3AD203B41FA5}">
                      <a16:colId xmlns:a16="http://schemas.microsoft.com/office/drawing/2014/main" val="2755654605"/>
                    </a:ext>
                  </a:extLst>
                </a:gridCol>
              </a:tblGrid>
              <a:tr h="4185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RMSE)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65034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triers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2163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3346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279.35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0020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279.59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35243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50868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279.61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4758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0441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69511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280.10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4202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280.76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7415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9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弧形 4"/>
          <p:cNvSpPr/>
          <p:nvPr/>
        </p:nvSpPr>
        <p:spPr>
          <a:xfrm rot="3651367">
            <a:off x="2486265" y="1517214"/>
            <a:ext cx="2969519" cy="281432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931149" y="3252272"/>
            <a:ext cx="2076450" cy="33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 6"/>
          <p:cNvSpPr/>
          <p:nvPr/>
        </p:nvSpPr>
        <p:spPr>
          <a:xfrm rot="3172059">
            <a:off x="2596792" y="1784734"/>
            <a:ext cx="2477894" cy="2661392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弧形 7"/>
          <p:cNvSpPr/>
          <p:nvPr/>
        </p:nvSpPr>
        <p:spPr>
          <a:xfrm rot="3749259">
            <a:off x="2648326" y="1521026"/>
            <a:ext cx="3185020" cy="2721701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弧形 8"/>
          <p:cNvSpPr/>
          <p:nvPr/>
        </p:nvSpPr>
        <p:spPr>
          <a:xfrm rot="3823696">
            <a:off x="2914070" y="1549789"/>
            <a:ext cx="3185020" cy="2721701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51730" y="41461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60954" y="42697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787065" y="4309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086442" y="44105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256615" y="2881876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466307" y="3177751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726617" y="3426110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921487" y="3684431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8015624" y="2766196"/>
            <a:ext cx="991402" cy="9721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T-S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 smtClean="0"/>
              <a:t>Pdf(IBM)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70" y="1841670"/>
            <a:ext cx="5344500" cy="4004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92" y="1735344"/>
            <a:ext cx="5344500" cy="4004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/>
              <a:t>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Influence </a:t>
            </a:r>
            <a:r>
              <a:rPr lang="en-US" altLang="zh-TW" cap="none" dirty="0"/>
              <a:t>Information: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 smtClean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cap="none" dirty="0"/>
              </a:p>
              <a:p>
                <a:endParaRPr lang="en-US" altLang="zh-TW" cap="none" dirty="0" smtClean="0"/>
              </a:p>
              <a:p>
                <a:endParaRPr lang="en-US" altLang="zh-TW" cap="none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  <a:blipFill>
                <a:blip r:embed="rId2"/>
                <a:stretch>
                  <a:fillRect b="-10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3441</TotalTime>
  <Words>1653</Words>
  <Application>Microsoft Office PowerPoint</Application>
  <PresentationFormat>寬螢幕</PresentationFormat>
  <Paragraphs>1155</Paragraphs>
  <Slides>66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9" baseType="lpstr">
      <vt:lpstr>MS Mincho</vt:lpstr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Paper 1</vt:lpstr>
      <vt:lpstr> </vt:lpstr>
      <vt:lpstr>Data Processing</vt:lpstr>
      <vt:lpstr>Data Processing</vt:lpstr>
      <vt:lpstr>Data Processing</vt:lpstr>
      <vt:lpstr>Entropy</vt:lpstr>
      <vt:lpstr>Pdf(IBM)</vt:lpstr>
      <vt:lpstr>pdf</vt:lpstr>
      <vt:lpstr>Influence Information:</vt:lpstr>
      <vt:lpstr>Influence Information Matrix</vt:lpstr>
      <vt:lpstr>Influence Information Matrix(2001y)</vt:lpstr>
      <vt:lpstr>Multi-Target Feature selection</vt:lpstr>
      <vt:lpstr>PowerPoint 簡報</vt:lpstr>
      <vt:lpstr>Multi-Target Feature selection</vt:lpstr>
      <vt:lpstr>Multi-Target Feature Selection(Example)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pair</vt:lpstr>
      <vt:lpstr>MODEL CONSTRUCTION 1. Structure Learning 2. Model Structure and I/O Relationship 3. Parameter Learning </vt:lpstr>
      <vt:lpstr>PowerPoint 簡報</vt:lpstr>
      <vt:lpstr>Model Construction: Structure Learning IF-Parts</vt:lpstr>
      <vt:lpstr>Model Construction: Structure Learning Selection of Premises</vt:lpstr>
      <vt:lpstr>Model Construction: Structure Learning Selection of Premises</vt:lpstr>
      <vt:lpstr>Model Construction: Structure Learning Selection of Premises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Premises Parameters (after learning)</vt:lpstr>
      <vt:lpstr>Aim Object Parameters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Performance(RMSE)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Roderick Lin</dc:creator>
  <cp:lastModifiedBy>Roderick Lin</cp:lastModifiedBy>
  <cp:revision>190</cp:revision>
  <dcterms:created xsi:type="dcterms:W3CDTF">2017-07-21T13:48:00Z</dcterms:created>
  <dcterms:modified xsi:type="dcterms:W3CDTF">2018-05-31T07:48:12Z</dcterms:modified>
</cp:coreProperties>
</file>