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6"/>
  </p:notesMasterIdLst>
  <p:sldIdLst>
    <p:sldId id="256" r:id="rId2"/>
    <p:sldId id="309" r:id="rId3"/>
    <p:sldId id="257" r:id="rId4"/>
    <p:sldId id="258" r:id="rId5"/>
    <p:sldId id="262" r:id="rId6"/>
    <p:sldId id="263" r:id="rId7"/>
    <p:sldId id="264" r:id="rId8"/>
    <p:sldId id="259" r:id="rId9"/>
    <p:sldId id="308" r:id="rId10"/>
    <p:sldId id="266" r:id="rId11"/>
    <p:sldId id="267" r:id="rId12"/>
    <p:sldId id="260" r:id="rId13"/>
    <p:sldId id="310" r:id="rId14"/>
    <p:sldId id="311" r:id="rId15"/>
    <p:sldId id="261" r:id="rId16"/>
    <p:sldId id="269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12" r:id="rId29"/>
    <p:sldId id="280" r:id="rId30"/>
    <p:sldId id="281" r:id="rId31"/>
    <p:sldId id="315" r:id="rId32"/>
    <p:sldId id="307" r:id="rId33"/>
    <p:sldId id="320" r:id="rId34"/>
    <p:sldId id="288" r:id="rId35"/>
    <p:sldId id="306" r:id="rId36"/>
    <p:sldId id="290" r:id="rId37"/>
    <p:sldId id="286" r:id="rId38"/>
    <p:sldId id="323" r:id="rId39"/>
    <p:sldId id="291" r:id="rId40"/>
    <p:sldId id="331" r:id="rId41"/>
    <p:sldId id="316" r:id="rId42"/>
    <p:sldId id="326" r:id="rId43"/>
    <p:sldId id="333" r:id="rId44"/>
    <p:sldId id="318" r:id="rId45"/>
    <p:sldId id="321" r:id="rId46"/>
    <p:sldId id="338" r:id="rId47"/>
    <p:sldId id="328" r:id="rId48"/>
    <p:sldId id="283" r:id="rId49"/>
    <p:sldId id="339" r:id="rId50"/>
    <p:sldId id="304" r:id="rId51"/>
    <p:sldId id="293" r:id="rId52"/>
    <p:sldId id="317" r:id="rId53"/>
    <p:sldId id="302" r:id="rId54"/>
    <p:sldId id="314" r:id="rId55"/>
    <p:sldId id="303" r:id="rId56"/>
    <p:sldId id="294" r:id="rId57"/>
    <p:sldId id="295" r:id="rId58"/>
    <p:sldId id="343" r:id="rId59"/>
    <p:sldId id="342" r:id="rId60"/>
    <p:sldId id="336" r:id="rId61"/>
    <p:sldId id="298" r:id="rId62"/>
    <p:sldId id="300" r:id="rId63"/>
    <p:sldId id="301" r:id="rId64"/>
    <p:sldId id="299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E4281E8-C884-4165-A401-60B8C17132D7}">
          <p14:sldIdLst>
            <p14:sldId id="256"/>
            <p14:sldId id="309"/>
            <p14:sldId id="257"/>
            <p14:sldId id="258"/>
            <p14:sldId id="262"/>
            <p14:sldId id="263"/>
            <p14:sldId id="264"/>
            <p14:sldId id="259"/>
            <p14:sldId id="308"/>
            <p14:sldId id="266"/>
            <p14:sldId id="267"/>
            <p14:sldId id="260"/>
            <p14:sldId id="310"/>
            <p14:sldId id="311"/>
            <p14:sldId id="261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12"/>
            <p14:sldId id="280"/>
            <p14:sldId id="281"/>
            <p14:sldId id="315"/>
            <p14:sldId id="307"/>
            <p14:sldId id="320"/>
            <p14:sldId id="288"/>
            <p14:sldId id="306"/>
            <p14:sldId id="290"/>
            <p14:sldId id="286"/>
            <p14:sldId id="323"/>
            <p14:sldId id="291"/>
            <p14:sldId id="331"/>
            <p14:sldId id="316"/>
            <p14:sldId id="326"/>
            <p14:sldId id="333"/>
            <p14:sldId id="318"/>
            <p14:sldId id="321"/>
            <p14:sldId id="338"/>
            <p14:sldId id="328"/>
            <p14:sldId id="283"/>
            <p14:sldId id="339"/>
            <p14:sldId id="304"/>
            <p14:sldId id="293"/>
            <p14:sldId id="317"/>
            <p14:sldId id="302"/>
            <p14:sldId id="314"/>
            <p14:sldId id="303"/>
            <p14:sldId id="294"/>
            <p14:sldId id="295"/>
            <p14:sldId id="343"/>
            <p14:sldId id="342"/>
            <p14:sldId id="336"/>
            <p14:sldId id="298"/>
            <p14:sldId id="300"/>
            <p14:sldId id="301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79949" autoAdjust="0"/>
  </p:normalViewPr>
  <p:slideViewPr>
    <p:cSldViewPr snapToGrid="0">
      <p:cViewPr varScale="1">
        <p:scale>
          <a:sx n="96" d="100"/>
          <a:sy n="96" d="100"/>
        </p:scale>
        <p:origin x="10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6AD58-C3B9-4CC2-8B69-4089AA7A751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1337-32E6-4F08-902E-AB51A708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6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4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3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Premise parameters</a:t>
            </a:r>
            <a:r>
              <a:rPr lang="zh-TW" altLang="en-US" dirty="0" smtClean="0"/>
              <a:t> </a:t>
            </a:r>
            <a:r>
              <a:rPr lang="en-US" dirty="0" smtClean="0"/>
              <a:t>:</a:t>
            </a:r>
            <a:r>
              <a:rPr lang="zh-TW" altLang="en-US" dirty="0" smtClean="0"/>
              <a:t> </a:t>
            </a:r>
            <a:r>
              <a:rPr lang="en-US" dirty="0" smtClean="0"/>
              <a:t>4(INPUT)*3(</a:t>
            </a:r>
            <a:r>
              <a:rPr lang="zh-TW" altLang="en-US" dirty="0" smtClean="0"/>
              <a:t>每一個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剛好都分</a:t>
            </a:r>
            <a:r>
              <a:rPr lang="en-US" altLang="zh-TW" dirty="0" smtClean="0"/>
              <a:t>3</a:t>
            </a:r>
            <a:r>
              <a:rPr lang="zh-TW" altLang="en-US" dirty="0" smtClean="0"/>
              <a:t>群</a:t>
            </a:r>
            <a:r>
              <a:rPr lang="en-US" dirty="0" smtClean="0"/>
              <a:t>)</a:t>
            </a:r>
            <a:r>
              <a:rPr lang="zh-TW" altLang="en-US" dirty="0" smtClean="0"/>
              <a:t>*</a:t>
            </a:r>
            <a:r>
              <a:rPr lang="en-US" altLang="zh-TW" dirty="0" smtClean="0"/>
              <a:t>4(Center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lambda1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lambda2)=48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Consequence</a:t>
            </a:r>
            <a:r>
              <a:rPr lang="en-US" baseline="0" dirty="0" smtClean="0"/>
              <a:t> parameters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</a:t>
            </a:r>
            <a:r>
              <a:rPr lang="zh-TW" altLang="en-US" baseline="0" dirty="0" smtClean="0"/>
              <a:t>*</a:t>
            </a:r>
            <a:r>
              <a:rPr lang="en-US" altLang="zh-TW" baseline="0" dirty="0" smtClean="0"/>
              <a:t>(1+4)=25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0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Radius: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0.0626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0.6032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0.9479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0.3660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(x))=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(x)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Function 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(data)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pd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fitdist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data,'kernel</a:t>
                </a:r>
                <a:r>
                  <a:rPr lang="en-US" dirty="0" smtClean="0"/>
                  <a:t>');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domain=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(pd.mean-5*pd.std,pd.mean+5*pd.std,500);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output=pdf(</a:t>
                </a:r>
                <a:r>
                  <a:rPr lang="en-US" dirty="0" err="1" smtClean="0"/>
                  <a:t>pd</a:t>
                </a:r>
                <a:r>
                  <a:rPr lang="en-US" dirty="0" smtClean="0"/>
                  <a:t>, domain);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max(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(x))=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(x)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Function 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(data)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pd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fitdist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data,'kernel</a:t>
                </a:r>
                <a:r>
                  <a:rPr lang="en-US" dirty="0" smtClean="0"/>
                  <a:t>');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domain=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(pd.mean-5*pd.std,pd.mean+5*pd.std,500);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output=pdf(</a:t>
                </a:r>
                <a:r>
                  <a:rPr lang="en-US" dirty="0" err="1" smtClean="0"/>
                  <a:t>pd</a:t>
                </a:r>
                <a:r>
                  <a:rPr lang="en-US" dirty="0" smtClean="0"/>
                  <a:t>, domain);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5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Xarea</a:t>
            </a:r>
            <a:r>
              <a:rPr lang="en-US" dirty="0" smtClean="0"/>
              <a:t>=0.9996</a:t>
            </a:r>
          </a:p>
          <a:p>
            <a:r>
              <a:rPr lang="en-US" dirty="0" err="1" smtClean="0"/>
              <a:t>Yarea</a:t>
            </a:r>
            <a:r>
              <a:rPr lang="en-US" dirty="0" smtClean="0"/>
              <a:t>=0.9972</a:t>
            </a:r>
          </a:p>
          <a:p>
            <a:r>
              <a:rPr lang="en-US" dirty="0" err="1" smtClean="0"/>
              <a:t>YX+area</a:t>
            </a:r>
            <a:r>
              <a:rPr lang="en-US" dirty="0" smtClean="0"/>
              <a:t>=0.9999</a:t>
            </a:r>
          </a:p>
          <a:p>
            <a:r>
              <a:rPr lang="en-US" dirty="0" smtClean="0"/>
              <a:t>YX-area=0.9999</a:t>
            </a:r>
          </a:p>
          <a:p>
            <a:r>
              <a:rPr lang="en-US" dirty="0" smtClean="0"/>
              <a:t>Y</a:t>
            </a:r>
            <a:r>
              <a:rPr lang="zh-TW" altLang="en-US" dirty="0" smtClean="0"/>
              <a:t>較高，但是</a:t>
            </a:r>
            <a:r>
              <a:rPr lang="en-US" altLang="zh-TW" dirty="0" smtClean="0"/>
              <a:t>Y|X+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Y|X-</a:t>
            </a:r>
            <a:r>
              <a:rPr lang="zh-TW" altLang="en-US" dirty="0" smtClean="0"/>
              <a:t>變低，也就是機率變平均，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混亂程度變高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，可以解釋成特徵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造成負面影響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2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Xarea</a:t>
            </a:r>
            <a:r>
              <a:rPr lang="en-US" dirty="0" smtClean="0"/>
              <a:t>=0.9996</a:t>
            </a:r>
          </a:p>
          <a:p>
            <a:r>
              <a:rPr lang="en-US" dirty="0" err="1" smtClean="0"/>
              <a:t>Yarea</a:t>
            </a:r>
            <a:r>
              <a:rPr lang="en-US" dirty="0" smtClean="0"/>
              <a:t>=0.9999</a:t>
            </a:r>
          </a:p>
          <a:p>
            <a:r>
              <a:rPr lang="en-US" dirty="0" err="1" smtClean="0"/>
              <a:t>YX+area</a:t>
            </a:r>
            <a:r>
              <a:rPr lang="en-US" dirty="0" smtClean="0"/>
              <a:t>=0.9999</a:t>
            </a:r>
          </a:p>
          <a:p>
            <a:r>
              <a:rPr lang="en-US" dirty="0" smtClean="0"/>
              <a:t>YX-area=0.9999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</a:t>
            </a:r>
            <a:r>
              <a:rPr lang="zh-TW" altLang="en-US" dirty="0" smtClean="0"/>
              <a:t>較高，但是</a:t>
            </a:r>
            <a:r>
              <a:rPr lang="en-US" altLang="zh-TW" dirty="0" smtClean="0"/>
              <a:t>Y|X+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Y|X-</a:t>
            </a:r>
            <a:r>
              <a:rPr lang="zh-TW" altLang="en-US" dirty="0" smtClean="0"/>
              <a:t>變低，也就是機率變平均，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混亂程度變高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，可以解釋成特徵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造成負面影響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h1</a:t>
            </a:r>
            <a:r>
              <a:rPr lang="zh-TW" altLang="en-US" dirty="0" smtClean="0"/>
              <a:t>孿生兄弟</a:t>
            </a:r>
            <a:r>
              <a:rPr lang="en-US" altLang="zh-TW" dirty="0" smtClean="0"/>
              <a:t>(x1)</a:t>
            </a:r>
          </a:p>
          <a:p>
            <a:r>
              <a:rPr lang="en-US" altLang="zh-TW" dirty="0" smtClean="0"/>
              <a:t>h2</a:t>
            </a:r>
            <a:r>
              <a:rPr lang="zh-TW" altLang="en-US" dirty="0" smtClean="0"/>
              <a:t>攣生兄弟</a:t>
            </a:r>
            <a:r>
              <a:rPr lang="en-US" altLang="zh-TW" dirty="0" smtClean="0"/>
              <a:t>(x2)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6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:mean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1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𝒚_𝒊 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) ̅</a:t>
                </a:r>
                <a:r>
                  <a:rPr lang="en-US" altLang="zh-TW" dirty="0" smtClean="0"/>
                  <a:t>:mean of TD(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𝝈</a:t>
                </a:r>
                <a:r>
                  <a:rPr lang="en-US" altLang="zh-TW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: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 of TD(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8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8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2675-337F-4B6A-BF02-F193E8AA37C9}" type="datetime1">
              <a:rPr lang="en-US" altLang="zh-TW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9270-2DDA-444D-8EBD-A0F4E2B46C81}" type="datetime1">
              <a:rPr lang="en-US" altLang="zh-TW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AC20-827B-4E80-BF08-61B2BDC709EB}" type="datetime1">
              <a:rPr lang="en-US" altLang="zh-TW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42E-20EA-4BC2-9688-6C73F2A07ED2}" type="datetime1">
              <a:rPr lang="en-US" altLang="zh-TW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A997EA-7FBC-456C-9720-3F80E2784C9A}" type="datetime1">
              <a:rPr lang="en-US" altLang="zh-TW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47E4-F494-4D6C-AAC5-A8608DA08D36}" type="datetime1">
              <a:rPr lang="en-US" altLang="zh-TW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90F5-9ADD-493B-B9B1-616F4A017F02}" type="datetime1">
              <a:rPr lang="en-US" altLang="zh-TW" smtClean="0"/>
              <a:t>8/1/2017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4B2-B3CA-4423-9331-A6AD1E26A13C}" type="datetime1">
              <a:rPr lang="en-US" altLang="zh-TW" smtClean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98DE-D920-4BB3-B752-07863AED2C33}" type="datetime1">
              <a:rPr lang="en-US" altLang="zh-TW" smtClean="0"/>
              <a:t>8/1/2017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539-58A4-4310-AFE1-6B9402E9F788}" type="datetime1">
              <a:rPr lang="en-US" altLang="zh-TW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4948-18B9-475E-BD7F-3BD6248535DA}" type="datetime1">
              <a:rPr lang="en-US" altLang="zh-TW" smtClean="0"/>
              <a:t>8/1/2017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2B39C20-7735-46D3-ABC4-04E26F4B2A5E}" type="datetime1">
              <a:rPr lang="en-US" altLang="zh-TW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0.png"/><Relationship Id="rId7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9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48.png"/><Relationship Id="rId5" Type="http://schemas.openxmlformats.org/officeDocument/2006/relationships/image" Target="../media/image25.png"/><Relationship Id="rId10" Type="http://schemas.openxmlformats.org/officeDocument/2006/relationships/image" Target="../media/image41.png"/><Relationship Id="rId4" Type="http://schemas.openxmlformats.org/officeDocument/2006/relationships/image" Target="../media/image58.png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7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1.png"/><Relationship Id="rId3" Type="http://schemas.openxmlformats.org/officeDocument/2006/relationships/image" Target="../media/image41.png"/><Relationship Id="rId7" Type="http://schemas.openxmlformats.org/officeDocument/2006/relationships/image" Target="../media/image72.png"/><Relationship Id="rId12" Type="http://schemas.openxmlformats.org/officeDocument/2006/relationships/image" Target="../media/image7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5.png"/><Relationship Id="rId5" Type="http://schemas.openxmlformats.org/officeDocument/2006/relationships/image" Target="../media/image4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image" Target="../media/image73.png"/><Relationship Id="rId1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69.png"/><Relationship Id="rId10" Type="http://schemas.openxmlformats.org/officeDocument/2006/relationships/image" Target="../media/image63.png"/><Relationship Id="rId4" Type="http://schemas.openxmlformats.org/officeDocument/2006/relationships/image" Target="../media/image780.png"/><Relationship Id="rId9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0.png"/><Relationship Id="rId7" Type="http://schemas.openxmlformats.org/officeDocument/2006/relationships/image" Target="../media/image8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5" Type="http://schemas.openxmlformats.org/officeDocument/2006/relationships/image" Target="../media/image820.png"/><Relationship Id="rId4" Type="http://schemas.openxmlformats.org/officeDocument/2006/relationships/image" Target="../media/image810.png"/><Relationship Id="rId9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77.pn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25.png"/><Relationship Id="rId7" Type="http://schemas.openxmlformats.org/officeDocument/2006/relationships/image" Target="../media/image92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127.png"/><Relationship Id="rId10" Type="http://schemas.openxmlformats.org/officeDocument/2006/relationships/image" Target="../media/image95.png"/><Relationship Id="rId4" Type="http://schemas.openxmlformats.org/officeDocument/2006/relationships/image" Target="../media/image126.png"/><Relationship Id="rId9" Type="http://schemas.openxmlformats.org/officeDocument/2006/relationships/image" Target="../media/image9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0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01.png"/><Relationship Id="rId21" Type="http://schemas.openxmlformats.org/officeDocument/2006/relationships/image" Target="../media/image104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00.png"/><Relationship Id="rId16" Type="http://schemas.openxmlformats.org/officeDocument/2006/relationships/image" Target="../media/image145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24" Type="http://schemas.openxmlformats.org/officeDocument/2006/relationships/image" Target="../media/image107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23" Type="http://schemas.openxmlformats.org/officeDocument/2006/relationships/image" Target="../media/image106.png"/><Relationship Id="rId10" Type="http://schemas.openxmlformats.org/officeDocument/2006/relationships/image" Target="../media/image102.png"/><Relationship Id="rId19" Type="http://schemas.openxmlformats.org/officeDocument/2006/relationships/image" Target="../media/image970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3" Type="http://schemas.openxmlformats.org/officeDocument/2006/relationships/image" Target="../media/image1011.png"/><Relationship Id="rId7" Type="http://schemas.openxmlformats.org/officeDocument/2006/relationships/image" Target="../media/image3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060.png"/><Relationship Id="rId4" Type="http://schemas.openxmlformats.org/officeDocument/2006/relationships/image" Target="../media/image1010.png"/><Relationship Id="rId9" Type="http://schemas.openxmlformats.org/officeDocument/2006/relationships/image" Target="../media/image10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3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1.png"/><Relationship Id="rId3" Type="http://schemas.openxmlformats.org/officeDocument/2006/relationships/image" Target="../media/image1130.png"/><Relationship Id="rId7" Type="http://schemas.openxmlformats.org/officeDocument/2006/relationships/image" Target="../media/image1161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0.png"/><Relationship Id="rId5" Type="http://schemas.openxmlformats.org/officeDocument/2006/relationships/image" Target="../media/image3.png"/><Relationship Id="rId10" Type="http://schemas.openxmlformats.org/officeDocument/2006/relationships/image" Target="../media/image119.png"/><Relationship Id="rId4" Type="http://schemas.openxmlformats.org/officeDocument/2006/relationships/image" Target="../media/image1140.png"/><Relationship Id="rId9" Type="http://schemas.openxmlformats.org/officeDocument/2006/relationships/image" Target="../media/image118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52.png"/><Relationship Id="rId3" Type="http://schemas.openxmlformats.org/officeDocument/2006/relationships/image" Target="../media/image120.png"/><Relationship Id="rId7" Type="http://schemas.openxmlformats.org/officeDocument/2006/relationships/image" Target="../media/image128.png"/><Relationship Id="rId12" Type="http://schemas.openxmlformats.org/officeDocument/2006/relationships/image" Target="../media/image151.png"/><Relationship Id="rId17" Type="http://schemas.openxmlformats.org/officeDocument/2006/relationships/image" Target="../media/image132.png"/><Relationship Id="rId2" Type="http://schemas.openxmlformats.org/officeDocument/2006/relationships/image" Target="../media/image3.png"/><Relationship Id="rId16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50.png"/><Relationship Id="rId5" Type="http://schemas.openxmlformats.org/officeDocument/2006/relationships/image" Target="../media/image122.png"/><Relationship Id="rId15" Type="http://schemas.openxmlformats.org/officeDocument/2006/relationships/image" Target="../media/image154.png"/><Relationship Id="rId10" Type="http://schemas.openxmlformats.org/officeDocument/2006/relationships/image" Target="../media/image131.png"/><Relationship Id="rId4" Type="http://schemas.openxmlformats.org/officeDocument/2006/relationships/image" Target="../media/image121.png"/><Relationship Id="rId9" Type="http://schemas.openxmlformats.org/officeDocument/2006/relationships/image" Target="../media/image130.png"/><Relationship Id="rId14" Type="http://schemas.openxmlformats.org/officeDocument/2006/relationships/image" Target="../media/image1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8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0.png"/><Relationship Id="rId4" Type="http://schemas.openxmlformats.org/officeDocument/2006/relationships/image" Target="../media/image1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60.png"/><Relationship Id="rId3" Type="http://schemas.openxmlformats.org/officeDocument/2006/relationships/image" Target="../media/image133.png"/><Relationship Id="rId7" Type="http://schemas.openxmlformats.org/officeDocument/2006/relationships/image" Target="../media/image181.png"/><Relationship Id="rId12" Type="http://schemas.openxmlformats.org/officeDocument/2006/relationships/image" Target="../media/image137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36.png"/><Relationship Id="rId5" Type="http://schemas.openxmlformats.org/officeDocument/2006/relationships/image" Target="../media/image179.png"/><Relationship Id="rId10" Type="http://schemas.openxmlformats.org/officeDocument/2006/relationships/image" Target="../media/image189.png"/><Relationship Id="rId4" Type="http://schemas.openxmlformats.org/officeDocument/2006/relationships/image" Target="../media/image178.png"/><Relationship Id="rId9" Type="http://schemas.openxmlformats.org/officeDocument/2006/relationships/image" Target="../media/image186.png"/><Relationship Id="rId14" Type="http://schemas.openxmlformats.org/officeDocument/2006/relationships/image" Target="../media/image15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67.png"/><Relationship Id="rId18" Type="http://schemas.openxmlformats.org/officeDocument/2006/relationships/image" Target="../media/image183.png"/><Relationship Id="rId3" Type="http://schemas.openxmlformats.org/officeDocument/2006/relationships/image" Target="../media/image1670.png"/><Relationship Id="rId21" Type="http://schemas.openxmlformats.org/officeDocument/2006/relationships/image" Target="../media/image185.png"/><Relationship Id="rId7" Type="http://schemas.openxmlformats.org/officeDocument/2006/relationships/image" Target="../media/image160.png"/><Relationship Id="rId12" Type="http://schemas.openxmlformats.org/officeDocument/2006/relationships/image" Target="../media/image166.png"/><Relationship Id="rId17" Type="http://schemas.openxmlformats.org/officeDocument/2006/relationships/image" Target="../media/image18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63.png"/><Relationship Id="rId5" Type="http://schemas.openxmlformats.org/officeDocument/2006/relationships/image" Target="../media/image169.png"/><Relationship Id="rId15" Type="http://schemas.openxmlformats.org/officeDocument/2006/relationships/image" Target="../media/image172.png"/><Relationship Id="rId23" Type="http://schemas.openxmlformats.org/officeDocument/2006/relationships/image" Target="../media/image176.png"/><Relationship Id="rId10" Type="http://schemas.openxmlformats.org/officeDocument/2006/relationships/image" Target="../media/image162.png"/><Relationship Id="rId19" Type="http://schemas.openxmlformats.org/officeDocument/2006/relationships/image" Target="../media/image18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1.png"/><Relationship Id="rId22" Type="http://schemas.openxmlformats.org/officeDocument/2006/relationships/image" Target="../media/image17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13" Type="http://schemas.openxmlformats.org/officeDocument/2006/relationships/image" Target="../media/image1220.png"/><Relationship Id="rId3" Type="http://schemas.openxmlformats.org/officeDocument/2006/relationships/image" Target="../media/image1750.png"/><Relationship Id="rId7" Type="http://schemas.openxmlformats.org/officeDocument/2006/relationships/image" Target="../media/image1541.png"/><Relationship Id="rId12" Type="http://schemas.openxmlformats.org/officeDocument/2006/relationships/image" Target="../media/image1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11" Type="http://schemas.openxmlformats.org/officeDocument/2006/relationships/image" Target="../media/image1571.png"/><Relationship Id="rId5" Type="http://schemas.openxmlformats.org/officeDocument/2006/relationships/image" Target="../media/image188.png"/><Relationship Id="rId15" Type="http://schemas.openxmlformats.org/officeDocument/2006/relationships/image" Target="../media/image3.png"/><Relationship Id="rId10" Type="http://schemas.openxmlformats.org/officeDocument/2006/relationships/image" Target="../media/image1561.png"/><Relationship Id="rId4" Type="http://schemas.openxmlformats.org/officeDocument/2006/relationships/image" Target="../media/image187.png"/><Relationship Id="rId9" Type="http://schemas.openxmlformats.org/officeDocument/2006/relationships/image" Target="../media/image1551.png"/><Relationship Id="rId14" Type="http://schemas.openxmlformats.org/officeDocument/2006/relationships/image" Target="../media/image123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60.png"/><Relationship Id="rId3" Type="http://schemas.openxmlformats.org/officeDocument/2006/relationships/image" Target="../media/image133.png"/><Relationship Id="rId7" Type="http://schemas.openxmlformats.org/officeDocument/2006/relationships/image" Target="../media/image181.png"/><Relationship Id="rId12" Type="http://schemas.openxmlformats.org/officeDocument/2006/relationships/image" Target="../media/image137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36.png"/><Relationship Id="rId5" Type="http://schemas.openxmlformats.org/officeDocument/2006/relationships/image" Target="../media/image179.png"/><Relationship Id="rId10" Type="http://schemas.openxmlformats.org/officeDocument/2006/relationships/image" Target="../media/image189.png"/><Relationship Id="rId4" Type="http://schemas.openxmlformats.org/officeDocument/2006/relationships/image" Target="../media/image178.png"/><Relationship Id="rId9" Type="http://schemas.openxmlformats.org/officeDocument/2006/relationships/image" Target="../media/image186.png"/><Relationship Id="rId14" Type="http://schemas.openxmlformats.org/officeDocument/2006/relationships/image" Target="../media/image1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3" Type="http://schemas.openxmlformats.org/officeDocument/2006/relationships/image" Target="../media/image1500.png"/><Relationship Id="rId7" Type="http://schemas.openxmlformats.org/officeDocument/2006/relationships/image" Target="../media/image1560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0.png"/><Relationship Id="rId11" Type="http://schemas.openxmlformats.org/officeDocument/2006/relationships/image" Target="../media/image140.png"/><Relationship Id="rId5" Type="http://schemas.openxmlformats.org/officeDocument/2006/relationships/image" Target="../media/image1540.png"/><Relationship Id="rId10" Type="http://schemas.openxmlformats.org/officeDocument/2006/relationships/image" Target="../media/image1910.png"/><Relationship Id="rId4" Type="http://schemas.openxmlformats.org/officeDocument/2006/relationships/image" Target="../media/image1890.png"/><Relationship Id="rId9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790.png"/><Relationship Id="rId7" Type="http://schemas.openxmlformats.org/officeDocument/2006/relationships/image" Target="../media/image1780.png"/><Relationship Id="rId12" Type="http://schemas.openxmlformats.org/officeDocument/2006/relationships/image" Target="../media/image3.png"/><Relationship Id="rId2" Type="http://schemas.openxmlformats.org/officeDocument/2006/relationships/image" Target="../media/image17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1840.png"/><Relationship Id="rId5" Type="http://schemas.openxmlformats.org/officeDocument/2006/relationships/image" Target="../media/image193.png"/><Relationship Id="rId10" Type="http://schemas.openxmlformats.org/officeDocument/2006/relationships/image" Target="../media/image1880.png"/><Relationship Id="rId4" Type="http://schemas.openxmlformats.org/officeDocument/2006/relationships/image" Target="../media/image1690.png"/><Relationship Id="rId9" Type="http://schemas.openxmlformats.org/officeDocument/2006/relationships/image" Target="../media/image187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1.png"/><Relationship Id="rId3" Type="http://schemas.openxmlformats.org/officeDocument/2006/relationships/image" Target="../media/image1711.png"/><Relationship Id="rId7" Type="http://schemas.openxmlformats.org/officeDocument/2006/relationships/image" Target="../media/image119.png"/><Relationship Id="rId2" Type="http://schemas.openxmlformats.org/officeDocument/2006/relationships/image" Target="../media/image17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1.png"/><Relationship Id="rId7" Type="http://schemas.openxmlformats.org/officeDocument/2006/relationships/image" Target="../media/image19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1.png"/><Relationship Id="rId4" Type="http://schemas.openxmlformats.org/officeDocument/2006/relationships/image" Target="../media/image1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0.png"/><Relationship Id="rId5" Type="http://schemas.openxmlformats.org/officeDocument/2006/relationships/image" Target="../media/image1760.png"/><Relationship Id="rId4" Type="http://schemas.openxmlformats.org/officeDocument/2006/relationships/image" Target="../media/image17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8.png"/><Relationship Id="rId4" Type="http://schemas.openxmlformats.org/officeDocument/2006/relationships/image" Target="../media/image19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HW3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Influence </a:t>
            </a:r>
            <a:r>
              <a:rPr lang="en-US" altLang="zh-TW" cap="none" dirty="0"/>
              <a:t>Information: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421622"/>
                <a:ext cx="10058400" cy="48357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b="0" i="0" cap="non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+   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 algn="ctr">
                  <a:buNone/>
                </a:pPr>
                <a:r>
                  <a:rPr lang="en-US" altLang="zh-TW" dirty="0" smtClean="0"/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zh-TW" altLang="zh-TW" cap="none" dirty="0"/>
              </a:p>
              <a:p>
                <a:pPr marL="0" indent="0">
                  <a:buNone/>
                </a:pP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zh-TW" altLang="zh-TW" cap="none" dirty="0"/>
              </a:p>
              <a:p>
                <a:endParaRPr lang="en-US" altLang="zh-TW" cap="none" dirty="0" smtClean="0"/>
              </a:p>
              <a:p>
                <a:endParaRPr lang="en-US" altLang="zh-TW" cap="none" dirty="0" smtClean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421622"/>
                <a:ext cx="10058400" cy="4835743"/>
              </a:xfrm>
              <a:blipFill>
                <a:blip r:embed="rId2"/>
                <a:stretch>
                  <a:fillRect b="-10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093976"/>
                <a:ext cx="8064527" cy="22758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𝐈𝐈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𝐈𝐁𝐌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𝐼𝐵𝑀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𝐼𝐵𝑀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𝐼𝐵𝑀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𝐼𝐵𝑀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𝐼𝐵𝑀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𝐼𝐵𝑀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093976"/>
                <a:ext cx="8064527" cy="22758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cap="none" dirty="0" smtClean="0"/>
              <a:t>Influence Information Matrix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954345" y="4430436"/>
                <a:ext cx="6784368" cy="23215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𝐈𝐈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𝐓𝐒𝐌𝐂</m:t>
                        </m:r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𝑇𝑆𝑀𝐶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𝑇𝑆𝑀𝐶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𝑇𝑆𝑀𝐶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𝑇𝑆𝑀𝐶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𝑇𝑆𝑀𝐶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𝑇𝑆𝑀𝐶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45" y="4430436"/>
                <a:ext cx="6784368" cy="2321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025081" y="2036405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9048" y="4536495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Influence Information Matrix(IBM)</a:t>
            </a:r>
            <a:endParaRPr lang="en-US" cap="none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37456"/>
            <a:ext cx="9883435" cy="457043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Multi-Target Feature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02767"/>
                <a:ext cx="10486846" cy="50615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Step1:</a:t>
                </a:r>
                <a:r>
                  <a:rPr lang="zh-TW" altLang="en-US" dirty="0" smtClean="0"/>
                  <a:t>算出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，將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大於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的加入</a:t>
                </a:r>
                <a:r>
                  <a:rPr lang="en-US" altLang="zh-TW" dirty="0" smtClean="0"/>
                  <a:t>SP</a:t>
                </a:r>
                <a:r>
                  <a:rPr lang="zh-TW" altLang="en-US" dirty="0" smtClean="0"/>
                  <a:t>中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Step2:</a:t>
                </a:r>
                <a:r>
                  <a:rPr lang="zh-TW" altLang="en-US" dirty="0"/>
                  <a:t>將所有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TW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:r>
                  <a:rPr lang="zh-TW" altLang="en-US" dirty="0" smtClean="0"/>
                  <a:t>計算</a:t>
                </a:r>
                <a:r>
                  <a:rPr lang="zh-TW" altLang="en-US" dirty="0"/>
                  <a:t>特徵出現在所有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Step3:</a:t>
                </a:r>
                <a:r>
                  <a:rPr lang="zh-TW" altLang="en-US" dirty="0"/>
                  <a:t>有了次數後即可計算覆蓋率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，公式如下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        </a:t>
                </a:r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>
                    <a:ea typeface="Cambria Math" panose="02040503050406030204" pitchFamily="18" charset="0"/>
                  </a:rPr>
                  <a:t>        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,</a:t>
                </a:r>
                <a:r>
                  <a:rPr lang="zh-TW" altLang="en-US" dirty="0" smtClean="0">
                    <a:ea typeface="Cambria Math" panose="02040503050406030204" pitchFamily="18" charset="0"/>
                  </a:rPr>
                  <a:t>當中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/>
                  <a:t>為目標</a:t>
                </a:r>
                <a:r>
                  <a:rPr lang="zh-TW" altLang="en-US" dirty="0" smtClean="0"/>
                  <a:t>個數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Step4:</a:t>
                </a:r>
                <a:r>
                  <a:rPr lang="zh-TW" altLang="en-US" dirty="0"/>
                  <a:t>累加每個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裡，特徵的增益量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Step5:</a:t>
                </a:r>
                <a:r>
                  <a:rPr lang="zh-TW" altLang="en-US" dirty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</m:oMath>
                </a14:m>
                <a:r>
                  <a:rPr lang="zh-TW" altLang="en-US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/>
                  <a:t>，計算出目標的有效貢獻量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TW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Step6:</a:t>
                </a:r>
                <a:r>
                  <a:rPr lang="zh-TW" altLang="en-US" dirty="0"/>
                  <a:t>如果特徵計算出的有效貢獻量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大於平均有效貢獻量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則</a:t>
                </a:r>
                <a:r>
                  <a:rPr lang="zh-TW" altLang="en-US" dirty="0" smtClean="0"/>
                  <a:t>該特徵則有資格當</a:t>
                </a:r>
                <a:r>
                  <a:rPr lang="zh-TW" altLang="en-US" dirty="0"/>
                  <a:t>訓練</a:t>
                </a:r>
                <a:r>
                  <a:rPr lang="zh-TW" altLang="en-US" dirty="0" smtClean="0"/>
                  <a:t>資料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         </a:t>
                </a:r>
                <a:r>
                  <a:rPr lang="zh-TW" altLang="en-US" dirty="0"/>
                  <a:t>最後</a:t>
                </a:r>
                <a:r>
                  <a:rPr lang="zh-TW" altLang="en-US" dirty="0" smtClean="0"/>
                  <a:t>將有資格的特徵依有效貢獻量進行排序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Step7:</a:t>
                </a:r>
                <a:r>
                  <a:rPr lang="zh-TW" altLang="en-US" dirty="0" smtClean="0"/>
                  <a:t>設定上下界決定要選入那些特徵當訓練資料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02767"/>
                <a:ext cx="10486846" cy="5061590"/>
              </a:xfrm>
              <a:blipFill>
                <a:blip r:embed="rId3"/>
                <a:stretch>
                  <a:fillRect l="-581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7800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Step1</a:t>
            </a:r>
            <a:r>
              <a:rPr lang="en-US" sz="4000" b="1" dirty="0" smtClean="0"/>
              <a:t>:</a:t>
            </a:r>
          </a:p>
          <a:p>
            <a:pPr marL="0" indent="0">
              <a:buNone/>
            </a:pPr>
            <a:r>
              <a:rPr lang="zh-TW" altLang="en-US" sz="4000" b="1" dirty="0" smtClean="0"/>
              <a:t>算</a:t>
            </a:r>
            <a:r>
              <a:rPr lang="zh-TW" altLang="en-US" sz="4000" b="1" dirty="0"/>
              <a:t>出</a:t>
            </a:r>
            <a:r>
              <a:rPr lang="en-US" altLang="zh-TW" sz="4000" b="1" dirty="0"/>
              <a:t>selection gain</a:t>
            </a:r>
            <a:endParaRPr lang="en-US" sz="4000" b="1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Multi-Target Feature </a:t>
            </a:r>
            <a:r>
              <a:rPr lang="en-US" altLang="zh-TW" cap="none" dirty="0"/>
              <a:t>selection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10058400" cy="379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altLang="zh-TW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個特徵對第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 smtClean="0"/>
                  <a:t>個目標的影</a:t>
                </a:r>
                <a:r>
                  <a:rPr lang="zh-TW" altLang="en-US" dirty="0"/>
                  <a:t>響</a:t>
                </a:r>
                <a:r>
                  <a:rPr lang="zh-TW" altLang="en-US" dirty="0" smtClean="0"/>
                  <a:t>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個特徵對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en-US" dirty="0" smtClean="0"/>
                  <a:t>裡已有特徵的冗餘資訊量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10058400" cy="3793360"/>
              </a:xfrm>
              <a:blipFill>
                <a:blip r:embed="rId2"/>
                <a:stretch>
                  <a:fillRect b="-19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Selection(Example)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08999" y="3457817"/>
                <a:ext cx="1443665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9" y="3457817"/>
                <a:ext cx="1443665" cy="387927"/>
              </a:xfrm>
              <a:prstGeom prst="rect">
                <a:avLst/>
              </a:prstGeom>
              <a:blipFill>
                <a:blip r:embed="rId2"/>
                <a:stretch>
                  <a:fillRect t="-3125" r="-2532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58403" y="2316629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3" y="2316629"/>
                <a:ext cx="3268907" cy="43659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59368" y="4399559"/>
                <a:ext cx="3466975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)/2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8" y="4399559"/>
                <a:ext cx="3466975" cy="436594"/>
              </a:xfrm>
              <a:prstGeom prst="rect">
                <a:avLst/>
              </a:prstGeom>
              <a:blipFill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下箭號 9"/>
          <p:cNvSpPr/>
          <p:nvPr/>
        </p:nvSpPr>
        <p:spPr>
          <a:xfrm>
            <a:off x="2193463" y="2785718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下箭號 10"/>
          <p:cNvSpPr/>
          <p:nvPr/>
        </p:nvSpPr>
        <p:spPr>
          <a:xfrm>
            <a:off x="2193462" y="387823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下箭號 13"/>
          <p:cNvSpPr/>
          <p:nvPr/>
        </p:nvSpPr>
        <p:spPr>
          <a:xfrm>
            <a:off x="2193461" y="4836153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392244" y="5088081"/>
                <a:ext cx="1656479" cy="36933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44" y="5088081"/>
                <a:ext cx="1656479" cy="369332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408999" y="5776252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9" y="5776252"/>
                <a:ext cx="1636282" cy="387927"/>
              </a:xfrm>
              <a:prstGeom prst="rect">
                <a:avLst/>
              </a:prstGeom>
              <a:blipFill>
                <a:blip r:embed="rId6"/>
                <a:stretch>
                  <a:fillRect t="-4762" r="-185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006600" y="3457817"/>
                <a:ext cx="162987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00" y="3457817"/>
                <a:ext cx="1629870" cy="387927"/>
              </a:xfrm>
              <a:prstGeom prst="rect">
                <a:avLst/>
              </a:prstGeom>
              <a:blipFill>
                <a:blip r:embed="rId7"/>
                <a:stretch>
                  <a:fillRect t="-3125" r="-2239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56004" y="2316629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04" y="2316629"/>
                <a:ext cx="3268907" cy="43659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156969" y="4399559"/>
                <a:ext cx="4998228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9" y="4399559"/>
                <a:ext cx="4998228" cy="425501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下箭號 23"/>
          <p:cNvSpPr/>
          <p:nvPr/>
        </p:nvSpPr>
        <p:spPr>
          <a:xfrm>
            <a:off x="7791064" y="2785718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下箭號 24"/>
          <p:cNvSpPr/>
          <p:nvPr/>
        </p:nvSpPr>
        <p:spPr>
          <a:xfrm>
            <a:off x="7791063" y="387823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向下箭號 25"/>
          <p:cNvSpPr/>
          <p:nvPr/>
        </p:nvSpPr>
        <p:spPr>
          <a:xfrm>
            <a:off x="7791062" y="4836153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989845" y="5088081"/>
                <a:ext cx="1656479" cy="36933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45" y="5088081"/>
                <a:ext cx="1656479" cy="369332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006600" y="5776252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00" y="5776252"/>
                <a:ext cx="1636282" cy="387927"/>
              </a:xfrm>
              <a:prstGeom prst="rect">
                <a:avLst/>
              </a:prstGeom>
              <a:blipFill>
                <a:blip r:embed="rId11"/>
                <a:stretch>
                  <a:fillRect t="-4762" r="-185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79452" y="859676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2" y="859676"/>
                <a:ext cx="1599725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256475" y="57546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475" y="57546"/>
                <a:ext cx="1599725" cy="552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78606" y="926178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606" y="926178"/>
                <a:ext cx="16736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427" y="1806651"/>
            <a:ext cx="2779902" cy="3995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918" y="609813"/>
            <a:ext cx="1209399" cy="57088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370872" y="86593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872" y="86593"/>
                <a:ext cx="167364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2079" y="609813"/>
            <a:ext cx="1231225" cy="576318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451" y="1411943"/>
            <a:ext cx="1606503" cy="239266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44095" y="1905189"/>
                <a:ext cx="795219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Step2:</a:t>
                </a:r>
              </a:p>
              <a:p>
                <a:r>
                  <a:rPr lang="zh-TW" altLang="en-US" sz="2800" b="1" dirty="0" smtClean="0"/>
                  <a:t>將</a:t>
                </a:r>
                <a:r>
                  <a:rPr lang="zh-TW" altLang="en-US" sz="2800" b="1" dirty="0"/>
                  <a:t>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TW" alt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b="1" dirty="0" smtClean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1905189"/>
                <a:ext cx="7952197" cy="1384995"/>
              </a:xfrm>
              <a:prstGeom prst="rect">
                <a:avLst/>
              </a:prstGeom>
              <a:blipFill>
                <a:blip r:embed="rId2"/>
                <a:stretch>
                  <a:fillRect l="-1610" t="-5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44095" y="3329139"/>
                <a:ext cx="8288230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800" b="1" dirty="0"/>
                  <a:t>計算特徵出現在所有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𝑶𝑳</m:t>
                        </m:r>
                      </m:sub>
                    </m:sSub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dirty="0"/>
                  <a:t>        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3329139"/>
                <a:ext cx="8288230" cy="1231106"/>
              </a:xfrm>
              <a:prstGeom prst="rect">
                <a:avLst/>
              </a:prstGeom>
              <a:blipFill>
                <a:blip r:embed="rId3"/>
                <a:stretch>
                  <a:fillRect l="-1545" t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579" y="734985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9" y="734985"/>
                <a:ext cx="1599725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34339" y="86593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339" y="86593"/>
                <a:ext cx="1599725" cy="552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782" y="638860"/>
            <a:ext cx="1209399" cy="57088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867436" y="115640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36" y="115640"/>
                <a:ext cx="114685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36" y="638860"/>
            <a:ext cx="1068823" cy="596472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4068" y="638860"/>
            <a:ext cx="1082838" cy="600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484068" y="115640"/>
                <a:ext cx="108283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068" y="115640"/>
                <a:ext cx="10828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8" y="1287252"/>
            <a:ext cx="1606503" cy="239266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3765" y="2153943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en-US" cap="none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303765" y="1360967"/>
            <a:ext cx="10396882" cy="4359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Data Preprocess </a:t>
            </a:r>
            <a:endParaRPr lang="en-US" altLang="zh-TW" cap="none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69595" y="1910557"/>
                <a:ext cx="7201231" cy="2079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Step3:</a:t>
                </a:r>
              </a:p>
              <a:p>
                <a:r>
                  <a:rPr lang="zh-TW" altLang="en-US" sz="2800" b="1" dirty="0" smtClean="0"/>
                  <a:t>有了</a:t>
                </a:r>
                <a:r>
                  <a:rPr lang="zh-TW" altLang="en-US" sz="2800" b="1" dirty="0"/>
                  <a:t>次數後即可計算覆蓋率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b="1" dirty="0"/>
                  <a:t>，公式如下</a:t>
                </a:r>
                <a:r>
                  <a:rPr lang="en-US" altLang="zh-TW" sz="2800" b="1" dirty="0"/>
                  <a:t>:</a:t>
                </a:r>
              </a:p>
              <a:p>
                <a:r>
                  <a:rPr lang="zh-TW" altLang="en-US" sz="2800" b="1" dirty="0"/>
                  <a:t>         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𝑶𝑳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𝑻𝑺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sz="2800" b="1" dirty="0">
                    <a:ea typeface="Cambria Math" panose="02040503050406030204" pitchFamily="18" charset="0"/>
                  </a:rPr>
                  <a:t>         當中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𝑻𝑺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sz="2800" b="1" dirty="0"/>
                  <a:t>為目標個數</a:t>
                </a:r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95" y="1910557"/>
                <a:ext cx="7201231" cy="2079672"/>
              </a:xfrm>
              <a:prstGeom prst="rect">
                <a:avLst/>
              </a:prstGeom>
              <a:blipFill>
                <a:blip r:embed="rId2"/>
                <a:stretch>
                  <a:fillRect l="-1693" t="-3216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35490" y="115640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490" y="115640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90" y="638860"/>
            <a:ext cx="1068823" cy="59647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122" y="638860"/>
            <a:ext cx="1082838" cy="600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52122" y="115640"/>
                <a:ext cx="108283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22" y="115640"/>
                <a:ext cx="10828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49249" y="115640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49" y="115640"/>
                <a:ext cx="105441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731" y="638860"/>
            <a:ext cx="1068933" cy="597683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b="1" dirty="0" smtClean="0"/>
                  <a:t>Step4:</a:t>
                </a:r>
              </a:p>
              <a:p>
                <a:pPr marL="0" indent="0">
                  <a:buNone/>
                </a:pPr>
                <a:r>
                  <a:rPr lang="zh-TW" altLang="en-US" sz="2800" b="1" dirty="0" smtClean="0"/>
                  <a:t>累加</a:t>
                </a:r>
                <a:r>
                  <a:rPr lang="zh-TW" altLang="en-US" sz="2800" b="1" dirty="0"/>
                  <a:t>每個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裡，特徵的增益量</a:t>
                </a:r>
                <a:r>
                  <a:rPr lang="en-US" altLang="zh-TW" sz="2800" b="1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𝑻𝑺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,…,|</m:t>
                      </m:r>
                      <m:r>
                        <a:rPr lang="el-GR" altLang="zh-TW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  <a:blipFill>
                <a:blip r:embed="rId2"/>
                <a:stretch>
                  <a:fillRect l="-1577" t="-3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78391" y="858553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1" y="858553"/>
                <a:ext cx="1599725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15997" y="86593"/>
                <a:ext cx="1363267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997" y="86593"/>
                <a:ext cx="1363267" cy="552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5363" y="4176002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63" y="4176002"/>
                <a:ext cx="16736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/>
          <a:srcRect t="11560" r="3374" b="1"/>
          <a:stretch/>
        </p:blipFill>
        <p:spPr>
          <a:xfrm>
            <a:off x="261019" y="5041952"/>
            <a:ext cx="2686108" cy="35331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997" y="638860"/>
            <a:ext cx="1209399" cy="57088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284912" y="86593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12" y="86593"/>
                <a:ext cx="167364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6119" y="609813"/>
            <a:ext cx="1231225" cy="5763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001047" y="86593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47" y="86593"/>
                <a:ext cx="11468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047" y="609813"/>
            <a:ext cx="1068823" cy="596472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53553" y="609813"/>
            <a:ext cx="1073694" cy="5928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653553" y="86593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553" y="86593"/>
                <a:ext cx="107369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5001" y="1410820"/>
            <a:ext cx="1606503" cy="2392664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b="1" dirty="0" smtClean="0"/>
                  <a:t>Step5:</a:t>
                </a:r>
              </a:p>
              <a:p>
                <a:pPr marL="0" indent="0">
                  <a:buNone/>
                </a:pPr>
                <a:r>
                  <a:rPr lang="zh-TW" altLang="en-US" sz="2800" b="1" dirty="0" smtClean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zh-TW" altLang="en-US" sz="2800" b="1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zh-TW" altLang="en-US" sz="2800" b="1" dirty="0"/>
                  <a:t>，計算</a:t>
                </a:r>
                <a:r>
                  <a:rPr lang="zh-TW" altLang="en-US" sz="2800" b="1" dirty="0" smtClean="0"/>
                  <a:t>出特</a:t>
                </a:r>
                <a:r>
                  <a:rPr lang="zh-TW" altLang="en-US" sz="2800" b="1" dirty="0"/>
                  <a:t>徵</a:t>
                </a:r>
                <a:r>
                  <a:rPr lang="zh-TW" altLang="en-US" sz="2800" b="1" dirty="0" smtClean="0"/>
                  <a:t>的有效貢獻</a:t>
                </a:r>
                <a:r>
                  <a:rPr lang="zh-TW" altLang="en-US" sz="2800" b="1" dirty="0"/>
                  <a:t>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endParaRPr lang="en-US" altLang="zh-TW" sz="2800" b="1" dirty="0"/>
              </a:p>
              <a:p>
                <a:pPr marL="0" indent="0">
                  <a:buNone/>
                </a:pPr>
                <a:r>
                  <a:rPr lang="zh-TW" altLang="en-US" sz="2800" b="1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  <a:blipFill rotWithShape="0">
                <a:blip r:embed="rId2"/>
                <a:stretch>
                  <a:fillRect l="-1334" t="-3536" r="-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17194" y="160734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194" y="160734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94" y="683954"/>
            <a:ext cx="1068823" cy="5964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447061" y="160734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061" y="160734"/>
                <a:ext cx="10544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543" y="683954"/>
            <a:ext cx="1068933" cy="59768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475" y="683954"/>
            <a:ext cx="1068933" cy="5976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520475" y="160734"/>
                <a:ext cx="106893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475" y="160734"/>
                <a:ext cx="10689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016" y="683954"/>
            <a:ext cx="1073694" cy="5928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605016" y="160734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016" y="160734"/>
                <a:ext cx="10736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10640" y="2249625"/>
                <a:ext cx="729587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Step6:</a:t>
                </a:r>
              </a:p>
              <a:p>
                <a:r>
                  <a:rPr lang="zh-TW" altLang="en-US" sz="2800" b="1" dirty="0" smtClean="0"/>
                  <a:t>如果</a:t>
                </a:r>
                <a:r>
                  <a:rPr lang="zh-TW" altLang="en-US" sz="2800" b="1" dirty="0"/>
                  <a:t>特徵計算出</a:t>
                </a:r>
                <a:r>
                  <a:rPr lang="zh-TW" altLang="en-US" sz="2800" b="1" dirty="0" smtClean="0"/>
                  <a:t>的有效貢獻</a:t>
                </a:r>
                <a:r>
                  <a:rPr lang="zh-TW" altLang="en-US" sz="2800" b="1" dirty="0"/>
                  <a:t>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800" b="1" dirty="0"/>
                  <a:t>大於</a:t>
                </a:r>
                <a:r>
                  <a:rPr lang="zh-TW" altLang="en-US" sz="2800" b="1" dirty="0" smtClean="0"/>
                  <a:t>平均有效貢獻</a:t>
                </a:r>
                <a:r>
                  <a:rPr lang="zh-TW" altLang="en-US" sz="2800" b="1" dirty="0"/>
                  <a:t>量，即可挑選該特徵來當訓練</a:t>
                </a:r>
                <a:r>
                  <a:rPr lang="zh-TW" altLang="en-US" sz="2800" b="1" dirty="0" smtClean="0"/>
                  <a:t>資料</a:t>
                </a:r>
                <a:endParaRPr lang="en-US" altLang="zh-TW" sz="2800" b="1" dirty="0" smtClean="0"/>
              </a:p>
              <a:p>
                <a:r>
                  <a:rPr lang="zh-TW" altLang="en-US" sz="2800" b="1" dirty="0"/>
                  <a:t>最後將有資格的特徵依有效貢獻量進行排序</a:t>
                </a:r>
                <a:endParaRPr lang="en-US" sz="2800" b="1" dirty="0"/>
              </a:p>
              <a:p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" y="2249625"/>
                <a:ext cx="7295878" cy="2246769"/>
              </a:xfrm>
              <a:prstGeom prst="rect">
                <a:avLst/>
              </a:prstGeom>
              <a:blipFill>
                <a:blip r:embed="rId2"/>
                <a:stretch>
                  <a:fillRect l="-1671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76867" y="160734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67" y="160734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67" y="683954"/>
            <a:ext cx="1068823" cy="5964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19179" y="160734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79" y="160734"/>
                <a:ext cx="10544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661" y="683954"/>
            <a:ext cx="1068933" cy="59768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6447" y="683954"/>
            <a:ext cx="1068933" cy="5976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796447" y="160734"/>
                <a:ext cx="106893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447" y="160734"/>
                <a:ext cx="10689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6452" y="683954"/>
            <a:ext cx="1073694" cy="5928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16452" y="160734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52" y="160734"/>
                <a:ext cx="10736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330861" y="245412"/>
                <a:ext cx="1276373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bar>
                  </m:oMath>
                </a14:m>
                <a:r>
                  <a:rPr lang="en-US" dirty="0" smtClean="0"/>
                  <a:t>=0.</a:t>
                </a:r>
                <a:r>
                  <a:rPr lang="en-US" altLang="zh-TW" dirty="0" smtClean="0"/>
                  <a:t>5577</a:t>
                </a:r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61" y="245412"/>
                <a:ext cx="1276373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678078" y="245412"/>
                <a:ext cx="1533641" cy="399533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ba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en-US" dirty="0" smtClean="0"/>
                  <a:t>=0.0</a:t>
                </a:r>
                <a:r>
                  <a:rPr lang="en-US" altLang="zh-TW" dirty="0" smtClean="0"/>
                  <a:t>10</a:t>
                </a:r>
                <a:r>
                  <a:rPr lang="en-US" dirty="0" smtClean="0"/>
                  <a:t>2</a:t>
                </a:r>
                <a:endParaRPr 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78" y="245412"/>
                <a:ext cx="1533641" cy="399533"/>
              </a:xfrm>
              <a:prstGeom prst="rect">
                <a:avLst/>
              </a:prstGeom>
              <a:blipFill>
                <a:blip r:embed="rId11"/>
                <a:stretch>
                  <a:fillRect t="-7576" r="-317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8747089" y="260512"/>
            <a:ext cx="212734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Threshold=0.0</a:t>
            </a:r>
            <a:r>
              <a:rPr lang="en-US" altLang="zh-TW" dirty="0" smtClean="0"/>
              <a:t>05</a:t>
            </a:r>
            <a:r>
              <a:rPr lang="en-US" dirty="0" smtClean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134495" y="1728988"/>
                <a:ext cx="1420111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495" y="1728988"/>
                <a:ext cx="1420111" cy="400110"/>
              </a:xfrm>
              <a:prstGeom prst="rect">
                <a:avLst/>
              </a:prstGeom>
              <a:blipFill>
                <a:blip r:embed="rId1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9188" y="2129100"/>
            <a:ext cx="1205238" cy="3267948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14"/>
          <a:srcRect l="52906"/>
          <a:stretch/>
        </p:blipFill>
        <p:spPr>
          <a:xfrm>
            <a:off x="10689120" y="2129098"/>
            <a:ext cx="886373" cy="3232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689120" y="1605878"/>
                <a:ext cx="88637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20" y="1605878"/>
                <a:ext cx="88637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168" y="2129720"/>
            <a:ext cx="10058400" cy="19684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Step7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r>
              <a:rPr lang="zh-TW" altLang="en-US" sz="3200" b="1" dirty="0" smtClean="0"/>
              <a:t>設定</a:t>
            </a:r>
            <a:r>
              <a:rPr lang="zh-TW" altLang="en-US" sz="3200" b="1" dirty="0"/>
              <a:t>上下界決定要選入那些特徵當訓練資料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/>
          <p:cNvSpPr/>
          <p:nvPr/>
        </p:nvSpPr>
        <p:spPr>
          <a:xfrm>
            <a:off x="3278659" y="4084597"/>
            <a:ext cx="5379308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82314" y="371526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透過上下界的篩選，可得到要訓練的特徵索引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143999" y="2982101"/>
                <a:ext cx="1252151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TW" sz="2800" dirty="0" smtClean="0"/>
                  <a:t>P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9" y="2982101"/>
                <a:ext cx="1252151" cy="523220"/>
              </a:xfrm>
              <a:prstGeom prst="rect">
                <a:avLst/>
              </a:prstGeom>
              <a:blipFill>
                <a:blip r:embed="rId4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b="60257"/>
          <a:stretch/>
        </p:blipFill>
        <p:spPr>
          <a:xfrm>
            <a:off x="9143999" y="3505321"/>
            <a:ext cx="1252151" cy="1210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682314" y="2629940"/>
            <a:ext cx="196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上界</a:t>
            </a:r>
            <a:r>
              <a:rPr lang="en-US" altLang="zh-TW" dirty="0" smtClean="0"/>
              <a:t>:4</a:t>
            </a:r>
          </a:p>
          <a:p>
            <a:r>
              <a:rPr lang="zh-TW" altLang="en-US" dirty="0" smtClean="0"/>
              <a:t>下界</a:t>
            </a:r>
            <a:r>
              <a:rPr lang="en-US" altLang="zh-TW" dirty="0" smtClean="0"/>
              <a:t>:2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Step7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56279" y="1728988"/>
                <a:ext cx="1420111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9" y="1728988"/>
                <a:ext cx="1420111" cy="400110"/>
              </a:xfrm>
              <a:prstGeom prst="rect">
                <a:avLst/>
              </a:prstGeom>
              <a:blipFill>
                <a:blip r:embed="rId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972" y="2129100"/>
            <a:ext cx="1205238" cy="3267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10904" y="1605878"/>
                <a:ext cx="88637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904" y="1605878"/>
                <a:ext cx="88637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0686533" y="3014661"/>
                <a:ext cx="88637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533" y="3014661"/>
                <a:ext cx="88637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10"/>
          <a:srcRect l="52906"/>
          <a:stretch/>
        </p:blipFill>
        <p:spPr>
          <a:xfrm>
            <a:off x="1906254" y="2147177"/>
            <a:ext cx="886373" cy="32326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10"/>
          <a:srcRect l="52906" b="60152"/>
          <a:stretch/>
        </p:blipFill>
        <p:spPr>
          <a:xfrm>
            <a:off x="10686533" y="3537882"/>
            <a:ext cx="886373" cy="117744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Data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546" r="89814" b="341"/>
          <a:stretch/>
        </p:blipFill>
        <p:spPr>
          <a:xfrm>
            <a:off x="7005100" y="373521"/>
            <a:ext cx="1366923" cy="63493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9848" y="24140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TSMC:2016/01/04~2017/03/01</a:t>
            </a:r>
          </a:p>
          <a:p>
            <a:r>
              <a:rPr lang="en-US" dirty="0" smtClean="0"/>
              <a:t>IBM:2016/01/04~2017/03/01</a:t>
            </a:r>
          </a:p>
          <a:p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069848" y="3921886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Data:292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69848" y="4291450"/>
                <a:ext cx="2235997" cy="1351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IBM: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=1,2,…,292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TSMC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=1,2,…,292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4291450"/>
                <a:ext cx="2235997" cy="1351524"/>
              </a:xfrm>
              <a:prstGeom prst="rect">
                <a:avLst/>
              </a:prstGeom>
              <a:blipFill>
                <a:blip r:embed="rId3"/>
                <a:stretch>
                  <a:fillRect l="-2459" t="-2703" b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091420" y="2575866"/>
                <a:ext cx="2198288" cy="3460248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091420" y="2575866"/>
                <a:ext cx="2198288" cy="3460248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85384" y="2886916"/>
                <a:ext cx="2023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bar>
                        <m:barPr>
                          <m:pos m:val="top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l-GR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bar>
                        <m:barPr>
                          <m:pos m:val="to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384" y="2886916"/>
                <a:ext cx="2023696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636776" y="1744871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CP</a:t>
            </a:r>
            <a:endParaRPr lang="en-US" sz="4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42994" y="174487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SP</a:t>
            </a:r>
            <a:endParaRPr lang="en-US" sz="4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20912" y="174486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FP</a:t>
            </a:r>
            <a:endParaRPr lang="en-US" sz="4800" dirty="0"/>
          </a:p>
        </p:txBody>
      </p:sp>
      <p:sp>
        <p:nvSpPr>
          <p:cNvPr id="10" name="向右箭號 9"/>
          <p:cNvSpPr/>
          <p:nvPr/>
        </p:nvSpPr>
        <p:spPr>
          <a:xfrm>
            <a:off x="6309360" y="3256248"/>
            <a:ext cx="2404872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794287" y="2671693"/>
                <a:ext cx="520462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87" y="2671693"/>
                <a:ext cx="520462" cy="1754326"/>
              </a:xfrm>
              <a:prstGeom prst="rect">
                <a:avLst/>
              </a:prstGeom>
              <a:blipFill>
                <a:blip r:embed="rId5"/>
                <a:stretch>
                  <a:fillRect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2690352" y="2917920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690352" y="2526274"/>
                <a:ext cx="1605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352" y="2526274"/>
                <a:ext cx="160505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2690352" y="3940502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690352" y="3548856"/>
                <a:ext cx="1671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352" y="3548856"/>
                <a:ext cx="1671483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042993" y="2669418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93" y="2669418"/>
                <a:ext cx="718627" cy="541110"/>
              </a:xfrm>
              <a:prstGeom prst="rect">
                <a:avLst/>
              </a:prstGeom>
              <a:blipFill>
                <a:blip r:embed="rId8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042994" y="3763640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94" y="3763640"/>
                <a:ext cx="718627" cy="541110"/>
              </a:xfrm>
              <a:prstGeom prst="rect">
                <a:avLst/>
              </a:prstGeom>
              <a:blipFill>
                <a:blip r:embed="rId9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cap="none" dirty="0" smtClean="0"/>
              <a:t>Data pair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613942"/>
                  </p:ext>
                </p:extLst>
              </p:nvPr>
            </p:nvGraphicFramePr>
            <p:xfrm>
              <a:off x="8284673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𝑻𝑺𝑴𝑪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613942"/>
                  </p:ext>
                </p:extLst>
              </p:nvPr>
            </p:nvGraphicFramePr>
            <p:xfrm>
              <a:off x="8284673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8271790"/>
                  </p:ext>
                </p:extLst>
              </p:nvPr>
            </p:nvGraphicFramePr>
            <p:xfrm>
              <a:off x="1864685" y="2751143"/>
              <a:ext cx="5233216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08304">
                      <a:extLst>
                        <a:ext uri="{9D8B030D-6E8A-4147-A177-3AD203B41FA5}">
                          <a16:colId xmlns:a16="http://schemas.microsoft.com/office/drawing/2014/main" val="3509348752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1226847200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381981498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8271790"/>
                  </p:ext>
                </p:extLst>
              </p:nvPr>
            </p:nvGraphicFramePr>
            <p:xfrm>
              <a:off x="1864685" y="2751143"/>
              <a:ext cx="5233216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08304">
                      <a:extLst>
                        <a:ext uri="{9D8B030D-6E8A-4147-A177-3AD203B41FA5}">
                          <a16:colId xmlns:a16="http://schemas.microsoft.com/office/drawing/2014/main" val="3509348752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1226847200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381981498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09" r="-3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909" r="-2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09" r="-1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909" r="-930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2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1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100000" r="-93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1818" r="-3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818" r="-2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1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201818" r="-93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9099" r="-3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99099" r="-2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99099" r="-1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299099" r="-93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2727" r="-3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2727" r="-2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2727" r="-1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402727" r="-93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5546"/>
                  </p:ext>
                </p:extLst>
              </p:nvPr>
            </p:nvGraphicFramePr>
            <p:xfrm>
              <a:off x="7108657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𝑰𝑩𝑴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5546"/>
                  </p:ext>
                </p:extLst>
              </p:nvPr>
            </p:nvGraphicFramePr>
            <p:xfrm>
              <a:off x="7108657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909" r="-521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100000" r="-521" b="-299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01818" r="-521" b="-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99099" r="-52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402727" r="-521" b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9114536" y="129681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536" y="1296815"/>
                <a:ext cx="869854" cy="1200329"/>
              </a:xfrm>
              <a:prstGeom prst="rect">
                <a:avLst/>
              </a:prstGeom>
              <a:blipFill>
                <a:blip r:embed="rId5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619925" y="171435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25" y="1714351"/>
                <a:ext cx="3125665" cy="314638"/>
              </a:xfrm>
              <a:prstGeom prst="rect">
                <a:avLst/>
              </a:prstGeom>
              <a:blipFill>
                <a:blip r:embed="rId6"/>
                <a:stretch>
                  <a:fillRect t="-21154" r="-780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641783" y="12792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783" y="1279246"/>
                <a:ext cx="1244315" cy="1219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314503" y="1279246"/>
                <a:ext cx="1516248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𝐼𝐵𝑀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𝑇𝑆𝑀𝐶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503" y="1279246"/>
                <a:ext cx="1516248" cy="622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tx1"/>
                </a:solidFill>
              </a:rPr>
              <a:t>1. Structure Learning</a:t>
            </a: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2. Model Structure and I/O Relationship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396716"/>
                  </p:ext>
                </p:extLst>
              </p:nvPr>
            </p:nvGraphicFramePr>
            <p:xfrm>
              <a:off x="1566334" y="25907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396716"/>
                  </p:ext>
                </p:extLst>
              </p:nvPr>
            </p:nvGraphicFramePr>
            <p:xfrm>
              <a:off x="1566334" y="25907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0655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3226" r="-1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8197" r="-1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576470" y="12000"/>
            <a:ext cx="10650329" cy="1376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Parameter Setting of </a:t>
            </a:r>
            <a:r>
              <a:rPr lang="en-US" altLang="zh-TW" cap="none" dirty="0" smtClean="0"/>
              <a:t>Subtractive </a:t>
            </a:r>
            <a:r>
              <a:rPr lang="en-US" altLang="zh-TW" cap="none" dirty="0"/>
              <a:t>clustering</a:t>
            </a:r>
            <a:r>
              <a:rPr lang="zh-TW" altLang="en-US" cap="none" dirty="0"/>
              <a:t> </a:t>
            </a:r>
            <a:r>
              <a:rPr lang="en-US" altLang="zh-TW" cap="none" dirty="0"/>
              <a:t>:</a:t>
            </a:r>
            <a:r>
              <a:rPr lang="zh-TW" altLang="en-US" cap="none" dirty="0"/>
              <a:t> </a:t>
            </a:r>
            <a:r>
              <a:rPr lang="en-US" altLang="zh-TW" cap="none" dirty="0" err="1"/>
              <a:t>subclust</a:t>
            </a:r>
            <a:r>
              <a:rPr lang="en-US" altLang="zh-TW" cap="none" dirty="0"/>
              <a:t>()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35103" y="2690756"/>
                <a:ext cx="864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2690756"/>
                <a:ext cx="86453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07852" y="3339989"/>
                <a:ext cx="869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2" y="3339989"/>
                <a:ext cx="86985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35103" y="3989222"/>
                <a:ext cx="869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3989222"/>
                <a:ext cx="869854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31384" y="4638455"/>
                <a:ext cx="869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84" y="4638455"/>
                <a:ext cx="86985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322414" y="27830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322414" y="408155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2322414" y="47307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2322414" y="34323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265768" y="2492938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769" y="317279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65768" y="380491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38540" y="445378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69991" y="1711461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47312" y="1740430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29" name="加號 28"/>
          <p:cNvSpPr/>
          <p:nvPr/>
        </p:nvSpPr>
        <p:spPr>
          <a:xfrm>
            <a:off x="7727907" y="3514536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124692" y="1582499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Gaussian</a:t>
            </a:r>
            <a:endParaRPr lang="en-US" sz="2400" dirty="0" smtClean="0"/>
          </a:p>
          <a:p>
            <a:r>
              <a:rPr lang="en-US" sz="2400" dirty="0" smtClean="0"/>
              <a:t>FUZZYSETs</a:t>
            </a:r>
            <a:endParaRPr 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657842" y="2700526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0655781" y="3339571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652824" y="3989222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0657842" y="4634978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980512" y="5639544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Cubes=3*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=</a:t>
            </a:r>
            <a:r>
              <a:rPr lang="en-US" altLang="zh-TW" dirty="0" smtClean="0"/>
              <a:t>81</a:t>
            </a:r>
            <a:endParaRPr lang="en-US" dirty="0"/>
          </a:p>
        </p:txBody>
      </p:sp>
      <p:sp>
        <p:nvSpPr>
          <p:cNvPr id="36" name="手繪多邊形 35"/>
          <p:cNvSpPr/>
          <p:nvPr/>
        </p:nvSpPr>
        <p:spPr>
          <a:xfrm>
            <a:off x="10508504" y="1024708"/>
            <a:ext cx="804379" cy="357377"/>
          </a:xfrm>
          <a:custGeom>
            <a:avLst/>
            <a:gdLst>
              <a:gd name="connsiteX0" fmla="*/ 0 w 2224453"/>
              <a:gd name="connsiteY0" fmla="*/ 582900 h 583603"/>
              <a:gd name="connsiteX1" fmla="*/ 553915 w 2224453"/>
              <a:gd name="connsiteY1" fmla="*/ 503769 h 583603"/>
              <a:gd name="connsiteX2" fmla="*/ 931984 w 2224453"/>
              <a:gd name="connsiteY2" fmla="*/ 81738 h 583603"/>
              <a:gd name="connsiteX3" fmla="*/ 1257300 w 2224453"/>
              <a:gd name="connsiteY3" fmla="*/ 20192 h 583603"/>
              <a:gd name="connsiteX4" fmla="*/ 1538653 w 2224453"/>
              <a:gd name="connsiteY4" fmla="*/ 327923 h 583603"/>
              <a:gd name="connsiteX5" fmla="*/ 1846384 w 2224453"/>
              <a:gd name="connsiteY5" fmla="*/ 547730 h 583603"/>
              <a:gd name="connsiteX6" fmla="*/ 2224453 w 2224453"/>
              <a:gd name="connsiteY6" fmla="*/ 582900 h 583603"/>
              <a:gd name="connsiteX7" fmla="*/ 2224453 w 2224453"/>
              <a:gd name="connsiteY7" fmla="*/ 582900 h 583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4453" h="583603">
                <a:moveTo>
                  <a:pt x="0" y="582900"/>
                </a:moveTo>
                <a:cubicBezTo>
                  <a:pt x="199292" y="585098"/>
                  <a:pt x="398584" y="587296"/>
                  <a:pt x="553915" y="503769"/>
                </a:cubicBezTo>
                <a:cubicBezTo>
                  <a:pt x="709246" y="420242"/>
                  <a:pt x="814753" y="162334"/>
                  <a:pt x="931984" y="81738"/>
                </a:cubicBezTo>
                <a:cubicBezTo>
                  <a:pt x="1049215" y="1142"/>
                  <a:pt x="1156188" y="-20839"/>
                  <a:pt x="1257300" y="20192"/>
                </a:cubicBezTo>
                <a:cubicBezTo>
                  <a:pt x="1358412" y="61223"/>
                  <a:pt x="1440472" y="240000"/>
                  <a:pt x="1538653" y="327923"/>
                </a:cubicBezTo>
                <a:cubicBezTo>
                  <a:pt x="1636834" y="415846"/>
                  <a:pt x="1732084" y="505234"/>
                  <a:pt x="1846384" y="547730"/>
                </a:cubicBezTo>
                <a:cubicBezTo>
                  <a:pt x="1960684" y="590226"/>
                  <a:pt x="2224453" y="582900"/>
                  <a:pt x="2224453" y="582900"/>
                </a:cubicBezTo>
                <a:lnTo>
                  <a:pt x="2224453" y="5829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0423394" y="764317"/>
            <a:ext cx="0" cy="651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10405810" y="1387871"/>
            <a:ext cx="1068149" cy="27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圖片 50"/>
          <p:cNvPicPr>
            <a:picLocks noChangeAspect="1"/>
          </p:cNvPicPr>
          <p:nvPr/>
        </p:nvPicPr>
        <p:blipFill rotWithShape="1">
          <a:blip r:embed="rId6"/>
          <a:srcRect l="84283" b="72438"/>
          <a:stretch/>
        </p:blipFill>
        <p:spPr>
          <a:xfrm>
            <a:off x="8533744" y="2715385"/>
            <a:ext cx="726611" cy="338674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 rotWithShape="1">
          <a:blip r:embed="rId6"/>
          <a:srcRect l="84283" t="27323" b="48348"/>
          <a:stretch/>
        </p:blipFill>
        <p:spPr>
          <a:xfrm>
            <a:off x="8533744" y="3426879"/>
            <a:ext cx="726611" cy="298940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6"/>
          <a:srcRect l="84283" t="52845" b="23542"/>
          <a:stretch/>
        </p:blipFill>
        <p:spPr>
          <a:xfrm>
            <a:off x="8533744" y="3957048"/>
            <a:ext cx="726611" cy="290148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 rotWithShape="1">
          <a:blip r:embed="rId6"/>
          <a:srcRect l="84283" t="77650"/>
          <a:stretch/>
        </p:blipFill>
        <p:spPr>
          <a:xfrm>
            <a:off x="8533744" y="4545896"/>
            <a:ext cx="726611" cy="274624"/>
          </a:xfrm>
          <a:prstGeom prst="rect">
            <a:avLst/>
          </a:prstGeom>
        </p:spPr>
      </p:pic>
      <p:sp>
        <p:nvSpPr>
          <p:cNvPr id="37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IF-Parts</a:t>
            </a: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7"/>
          <a:srcRect t="3519" r="41398" b="22002"/>
          <a:stretch/>
        </p:blipFill>
        <p:spPr>
          <a:xfrm>
            <a:off x="5458502" y="2695074"/>
            <a:ext cx="2121198" cy="2888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8"/>
          <a:srcRect b="24829"/>
          <a:stretch/>
        </p:blipFill>
        <p:spPr>
          <a:xfrm>
            <a:off x="5438357" y="3369110"/>
            <a:ext cx="2141343" cy="29717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9"/>
          <a:srcRect b="29373"/>
          <a:stretch/>
        </p:blipFill>
        <p:spPr>
          <a:xfrm>
            <a:off x="5458502" y="4037650"/>
            <a:ext cx="2121198" cy="27446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10"/>
          <a:srcRect b="28843"/>
          <a:stretch/>
        </p:blipFill>
        <p:spPr>
          <a:xfrm>
            <a:off x="5451504" y="4599517"/>
            <a:ext cx="2135194" cy="280491"/>
          </a:xfrm>
          <a:prstGeom prst="rect">
            <a:avLst/>
          </a:prstGeom>
        </p:spPr>
      </p:pic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0933" y="5897805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3" y="5897805"/>
                <a:ext cx="2305055" cy="720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192753" y="1485268"/>
            <a:ext cx="6993663" cy="3982447"/>
            <a:chOff x="192753" y="1485268"/>
            <a:chExt cx="6993663" cy="3982447"/>
          </a:xfrm>
        </p:grpSpPr>
        <p:grpSp>
          <p:nvGrpSpPr>
            <p:cNvPr id="5" name="群組 4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手繪多邊形 28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手繪多邊形 29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手繪多邊形 30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手繪多邊形 31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手繪多邊形 32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手繪多邊形 45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手繪多邊形 47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rot="21378480">
                <a:off x="4352896" y="18258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手繪多邊形 67"/>
              <p:cNvSpPr/>
              <p:nvPr/>
            </p:nvSpPr>
            <p:spPr>
              <a:xfrm rot="889335">
                <a:off x="4218891" y="1805109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 rot="20915593">
                <a:off x="4995629" y="1973564"/>
                <a:ext cx="8187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 rot="20470671">
                <a:off x="4740875" y="2121707"/>
                <a:ext cx="125114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 rot="20470671">
                <a:off x="4558971" y="22227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手繪多邊形 72"/>
              <p:cNvSpPr/>
              <p:nvPr/>
            </p:nvSpPr>
            <p:spPr>
              <a:xfrm rot="19793981">
                <a:off x="4540859" y="1798856"/>
                <a:ext cx="1969062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829299" y="181262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74" name="手繪多邊形 73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手繪多邊形 74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手繪多邊形 79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551985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6</a:t>
                </a:r>
                <a:endParaRPr lang="en-US" sz="2800" b="1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5</a:t>
                </a:r>
                <a:endParaRPr lang="en-US" sz="2800" b="1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81" name="手繪多邊形 80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手繪多邊形 81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手繪多邊形 86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手繪多邊形 87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手繪多邊形 93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手繪多邊形 94"/>
              <p:cNvSpPr/>
              <p:nvPr/>
            </p:nvSpPr>
            <p:spPr>
              <a:xfrm rot="21378480">
                <a:off x="6868879" y="3768207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手繪多邊形 95"/>
              <p:cNvSpPr/>
              <p:nvPr/>
            </p:nvSpPr>
            <p:spPr>
              <a:xfrm rot="889335">
                <a:off x="6734874" y="374751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 rot="20915593">
                <a:off x="7523592" y="3914775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 rot="20470671">
                <a:off x="7290399" y="4010862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 rot="20470671">
                <a:off x="7074954" y="4165161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手繪多邊形 99"/>
              <p:cNvSpPr/>
              <p:nvPr/>
            </p:nvSpPr>
            <p:spPr>
              <a:xfrm rot="19793981">
                <a:off x="7020850" y="3748611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7430957" y="4979407"/>
                <a:ext cx="416120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57" y="4979407"/>
                <a:ext cx="4161204" cy="380810"/>
              </a:xfrm>
              <a:prstGeom prst="rect">
                <a:avLst/>
              </a:prstGeom>
              <a:blipFill rotWithShape="0">
                <a:blip r:embed="rId6"/>
                <a:stretch>
                  <a:fillRect l="-1318" t="-6452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827342"/>
                  </p:ext>
                </p:extLst>
              </p:nvPr>
            </p:nvGraphicFramePr>
            <p:xfrm>
              <a:off x="7599068" y="17579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827342"/>
                  </p:ext>
                </p:extLst>
              </p:nvPr>
            </p:nvGraphicFramePr>
            <p:xfrm>
              <a:off x="7599068" y="17579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80000" t="-8333" r="-95172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8529" t="-8333" r="-1471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529595" y="3013020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024416" y="2884651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6" y="2884651"/>
                <a:ext cx="636072" cy="472694"/>
              </a:xfrm>
              <a:prstGeom prst="rect">
                <a:avLst/>
              </a:prstGeom>
              <a:blipFill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5858825" y="301301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  <a:blipFill>
                <a:blip r:embed="rId6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2529595" y="5347837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5858825" y="5347836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  <a:blipFill>
                <a:blip r:embed="rId9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向右箭號 22"/>
          <p:cNvSpPr/>
          <p:nvPr/>
        </p:nvSpPr>
        <p:spPr>
          <a:xfrm>
            <a:off x="2529595" y="36835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5858825" y="36835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  <a:blipFill>
                <a:blip r:embed="rId1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blipFill>
                <a:blip r:embed="rId13"/>
                <a:stretch>
                  <a:fillRect l="-13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304640" y="2840769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3304639" y="3547376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3304638" y="5193678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19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  <a:blipFill>
                <a:blip r:embed="rId20"/>
                <a:stretch>
                  <a:fillRect l="-36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018641" y="3572723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41" y="3572723"/>
                <a:ext cx="636072" cy="472694"/>
              </a:xfrm>
              <a:prstGeom prst="rect">
                <a:avLst/>
              </a:prstGeom>
              <a:blipFill>
                <a:blip r:embed="rId22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028947" y="5244973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7" y="5244973"/>
                <a:ext cx="636072" cy="472694"/>
              </a:xfrm>
              <a:prstGeom prst="rect">
                <a:avLst/>
              </a:prstGeom>
              <a:blipFill>
                <a:blip r:embed="rId2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765314" y="3028300"/>
            <a:ext cx="25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81</a:t>
            </a:r>
            <a:endParaRPr lang="en-US" dirty="0"/>
          </a:p>
        </p:txBody>
      </p:sp>
      <p:sp>
        <p:nvSpPr>
          <p:cNvPr id="16" name="流程圖: 內部儲存裝置 15"/>
          <p:cNvSpPr/>
          <p:nvPr/>
        </p:nvSpPr>
        <p:spPr>
          <a:xfrm>
            <a:off x="948192" y="3438194"/>
            <a:ext cx="1588273" cy="1653873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/>
          <p:cNvSpPr/>
          <p:nvPr/>
        </p:nvSpPr>
        <p:spPr>
          <a:xfrm>
            <a:off x="2886324" y="3704158"/>
            <a:ext cx="4079020" cy="206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767095" y="3338305"/>
                <a:ext cx="2635552" cy="425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&gt; Threshold</a:t>
                </a:r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95" y="3338305"/>
                <a:ext cx="2635552" cy="425181"/>
              </a:xfrm>
              <a:prstGeom prst="rect">
                <a:avLst/>
              </a:prstGeom>
              <a:blipFill>
                <a:blip r:embed="rId2"/>
                <a:stretch>
                  <a:fillRect l="-694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7472577" y="3028300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</a:t>
            </a:r>
            <a:r>
              <a:rPr lang="en-US" altLang="zh-TW" dirty="0" smtClean="0"/>
              <a:t>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65314" y="2031170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4" y="2031170"/>
                <a:ext cx="4009816" cy="369332"/>
              </a:xfrm>
              <a:prstGeom prst="rect">
                <a:avLst/>
              </a:prstGeom>
              <a:blipFill>
                <a:blip r:embed="rId3"/>
                <a:stretch>
                  <a:fillRect l="-13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流程圖: 內部儲存裝置 21"/>
          <p:cNvSpPr/>
          <p:nvPr/>
        </p:nvSpPr>
        <p:spPr>
          <a:xfrm>
            <a:off x="7846115" y="3438194"/>
            <a:ext cx="1588273" cy="1042952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29745" y="2833566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</a:t>
            </a:r>
            <a:r>
              <a:rPr lang="en-US" altLang="zh-TW" dirty="0" smtClean="0"/>
              <a:t>9</a:t>
            </a:r>
            <a:endParaRPr lang="en-US" dirty="0"/>
          </a:p>
        </p:txBody>
      </p:sp>
      <p:sp>
        <p:nvSpPr>
          <p:cNvPr id="6" name="流程圖: 內部儲存裝置 5"/>
          <p:cNvSpPr/>
          <p:nvPr/>
        </p:nvSpPr>
        <p:spPr>
          <a:xfrm>
            <a:off x="1290446" y="3243460"/>
            <a:ext cx="1194200" cy="1042952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52079" y="2833566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altLang="zh-TW" dirty="0" smtClean="0"/>
              <a:t>Cube</a:t>
            </a:r>
            <a:r>
              <a:rPr lang="en-US" dirty="0" smtClean="0"/>
              <a:t>s : </a:t>
            </a:r>
            <a:r>
              <a:rPr lang="en-US" altLang="zh-TW" dirty="0" smtClean="0"/>
              <a:t>9</a:t>
            </a:r>
            <a:endParaRPr lang="en-US" dirty="0"/>
          </a:p>
        </p:txBody>
      </p:sp>
      <p:sp>
        <p:nvSpPr>
          <p:cNvPr id="8" name="流程圖: 內部儲存裝置 7"/>
          <p:cNvSpPr/>
          <p:nvPr/>
        </p:nvSpPr>
        <p:spPr>
          <a:xfrm>
            <a:off x="6819181" y="3243460"/>
            <a:ext cx="1194200" cy="699028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886324" y="3403600"/>
            <a:ext cx="3772975" cy="210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811713" y="3613718"/>
            <a:ext cx="359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透過上下界的篩選，可得到要訓練的</a:t>
            </a:r>
            <a:r>
              <a:rPr lang="en-US" altLang="zh-TW" sz="1400" dirty="0" smtClean="0"/>
              <a:t>Cubes</a:t>
            </a:r>
            <a:endParaRPr 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14782" y="4024538"/>
            <a:ext cx="109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上界</a:t>
            </a:r>
            <a:r>
              <a:rPr lang="en-US" altLang="zh-TW" dirty="0" smtClean="0"/>
              <a:t>:15</a:t>
            </a:r>
          </a:p>
          <a:p>
            <a:r>
              <a:rPr lang="zh-TW" altLang="en-US" dirty="0" smtClean="0"/>
              <a:t>下界</a:t>
            </a:r>
            <a:r>
              <a:rPr lang="en-US" altLang="zh-TW" dirty="0" smtClean="0"/>
              <a:t>:4</a:t>
            </a:r>
            <a:endParaRPr lang="en-US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576471" y="12000"/>
            <a:ext cx="6019734" cy="130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IF-Parts:Formation</a:t>
            </a:r>
            <a:r>
              <a:rPr lang="en-US" cap="none" dirty="0" smtClean="0"/>
              <a:t> Matrix</a:t>
            </a: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914" y="2343555"/>
            <a:ext cx="3057143" cy="194285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244543" y="4354628"/>
                <a:ext cx="4814673" cy="2373496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4FF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T-S function: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w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here:</a:t>
                </a:r>
              </a:p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}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後鑑部的參數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個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43" y="4354628"/>
                <a:ext cx="4814673" cy="2373496"/>
              </a:xfrm>
              <a:prstGeom prst="rect">
                <a:avLst/>
              </a:prstGeom>
              <a:blipFill rotWithShape="0">
                <a:blip r:embed="rId2"/>
                <a:stretch>
                  <a:fillRect l="-884"/>
                </a:stretch>
              </a:blipFill>
              <a:ln>
                <a:solidFill>
                  <a:srgbClr val="F4FF6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93820" y="2894687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20" y="2894687"/>
                <a:ext cx="404983" cy="384721"/>
              </a:xfrm>
              <a:prstGeom prst="rect">
                <a:avLst/>
              </a:prstGeom>
              <a:blipFill rotWithShape="0">
                <a:blip r:embed="rId3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>
            <a:off x="2319243" y="3028136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87664" y="27177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FCM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08471" y="2024978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264176" y="2024978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13" name="加號 12"/>
          <p:cNvSpPr/>
          <p:nvPr/>
        </p:nvSpPr>
        <p:spPr>
          <a:xfrm>
            <a:off x="7623410" y="3028136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22319" y="1463551"/>
                <a:ext cx="1604176" cy="520778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22319" y="1463551"/>
                <a:ext cx="1604176" cy="520778"/>
              </a:xfrm>
              <a:prstGeom prst="rect">
                <a:avLst/>
              </a:prstGeom>
              <a:blipFill>
                <a:blip r:embed="rId4"/>
                <a:stretch>
                  <a:fillRect l="-4183" t="-11628" r="-3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545763" y="1641454"/>
            <a:ext cx="2580152" cy="1689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485798" y="1354607"/>
            <a:ext cx="24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245183" y="1539273"/>
            <a:ext cx="29578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Number </a:t>
            </a:r>
            <a:r>
              <a:rPr lang="en-US" dirty="0"/>
              <a:t>o</a:t>
            </a:r>
            <a:r>
              <a:rPr lang="en-US" dirty="0" smtClean="0"/>
              <a:t>f aim objects(Q)</a:t>
            </a:r>
            <a:endParaRPr lang="en-US" dirty="0"/>
          </a:p>
        </p:txBody>
      </p:sp>
      <p:cxnSp>
        <p:nvCxnSpPr>
          <p:cNvPr id="19" name="直線單箭頭接點 18"/>
          <p:cNvCxnSpPr>
            <a:endCxn id="7" idx="0"/>
          </p:cNvCxnSpPr>
          <p:nvPr/>
        </p:nvCxnSpPr>
        <p:spPr>
          <a:xfrm flipH="1">
            <a:off x="3472358" y="1908605"/>
            <a:ext cx="1959721" cy="809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914" y="2688374"/>
            <a:ext cx="2638343" cy="139594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970" y="2688374"/>
            <a:ext cx="3144412" cy="1395949"/>
          </a:xfrm>
          <a:prstGeom prst="rect">
            <a:avLst/>
          </a:prstGeom>
        </p:spPr>
      </p:pic>
      <p:sp>
        <p:nvSpPr>
          <p:cNvPr id="18" name="標題 1"/>
          <p:cNvSpPr>
            <a:spLocks noGrp="1"/>
          </p:cNvSpPr>
          <p:nvPr/>
        </p:nvSpPr>
        <p:spPr>
          <a:xfrm>
            <a:off x="1035833" y="19835"/>
            <a:ext cx="6019734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Consequences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2986001" y="4926521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 function</a:t>
            </a:r>
          </a:p>
        </p:txBody>
      </p:sp>
      <p:sp>
        <p:nvSpPr>
          <p:cNvPr id="25" name="弧形 24"/>
          <p:cNvSpPr/>
          <p:nvPr/>
        </p:nvSpPr>
        <p:spPr>
          <a:xfrm rot="2676535">
            <a:off x="-232130" y="4751006"/>
            <a:ext cx="1125565" cy="1135915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909551" y="5332262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216299" y="4884292"/>
                <a:ext cx="615938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99" y="4884292"/>
                <a:ext cx="615938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/>
          <p:cNvSpPr txBox="1"/>
          <p:nvPr/>
        </p:nvSpPr>
        <p:spPr>
          <a:xfrm>
            <a:off x="6744085" y="45740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28" name="左大括弧 27"/>
          <p:cNvSpPr/>
          <p:nvPr/>
        </p:nvSpPr>
        <p:spPr>
          <a:xfrm rot="16200000">
            <a:off x="4735629" y="4220813"/>
            <a:ext cx="321630" cy="375808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左大括弧 28"/>
          <p:cNvSpPr/>
          <p:nvPr/>
        </p:nvSpPr>
        <p:spPr>
          <a:xfrm rot="16200000">
            <a:off x="713523" y="5534687"/>
            <a:ext cx="321630" cy="1130333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09171" y="6339599"/>
                <a:ext cx="177003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Aim Object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1" y="6339599"/>
                <a:ext cx="1770036" cy="374270"/>
              </a:xfrm>
              <a:prstGeom prst="rect">
                <a:avLst/>
              </a:prstGeom>
              <a:blipFill rotWithShape="0">
                <a:blip r:embed="rId9"/>
                <a:stretch>
                  <a:fillRect t="-8197" r="-2414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990499" y="6341772"/>
                <a:ext cx="178048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/>
                  <a:t>   THEN-Part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99" y="6341772"/>
                <a:ext cx="1780487" cy="374270"/>
              </a:xfrm>
              <a:prstGeom prst="rect">
                <a:avLst/>
              </a:prstGeom>
              <a:blipFill rotWithShape="0">
                <a:blip r:embed="rId10"/>
                <a:stretch>
                  <a:fillRect t="-6452" r="-2740" b="-24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1403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 Preprocess</a:t>
            </a:r>
            <a:endParaRPr lang="en-US" cap="none" dirty="0"/>
          </a:p>
        </p:txBody>
      </p:sp>
      <p:sp>
        <p:nvSpPr>
          <p:cNvPr id="5" name="向下箭號 4"/>
          <p:cNvSpPr/>
          <p:nvPr/>
        </p:nvSpPr>
        <p:spPr>
          <a:xfrm>
            <a:off x="2104191" y="2544715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275852" y="4593473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30</a:t>
            </a:r>
            <a:r>
              <a:rPr lang="zh-TW" altLang="en-US" dirty="0" smtClean="0">
                <a:solidFill>
                  <a:srgbClr val="FF0000"/>
                </a:solidFill>
              </a:rPr>
              <a:t>天</a:t>
            </a:r>
            <a:r>
              <a:rPr lang="zh-TW" altLang="en-US" dirty="0">
                <a:solidFill>
                  <a:srgbClr val="FF0000"/>
                </a:solidFill>
              </a:rPr>
              <a:t>漲跌</a:t>
            </a:r>
            <a:r>
              <a:rPr lang="zh-TW" altLang="en-US" dirty="0" smtClean="0">
                <a:solidFill>
                  <a:srgbClr val="FF0000"/>
                </a:solidFill>
              </a:rPr>
              <a:t>當作特徵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9848" y="2175383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Data:292</a:t>
            </a:r>
          </a:p>
        </p:txBody>
      </p:sp>
      <p:sp>
        <p:nvSpPr>
          <p:cNvPr id="8" name="矩形 7"/>
          <p:cNvSpPr/>
          <p:nvPr/>
        </p:nvSpPr>
        <p:spPr>
          <a:xfrm>
            <a:off x="1045212" y="5292633"/>
            <a:ext cx="25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Feature:30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66947"/>
                  </p:ext>
                </p:extLst>
              </p:nvPr>
            </p:nvGraphicFramePr>
            <p:xfrm>
              <a:off x="5144987" y="2714033"/>
              <a:ext cx="5830105" cy="36022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(IBM)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(IBM)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66947"/>
                  </p:ext>
                </p:extLst>
              </p:nvPr>
            </p:nvGraphicFramePr>
            <p:xfrm>
              <a:off x="5144987" y="2714033"/>
              <a:ext cx="5830105" cy="36022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914400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(IBM)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(IBM)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36036" r="-399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136036" r="-301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136036" r="-1010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136036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38182" r="-399479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238182" r="-30157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238182" r="-10104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238182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5135" r="-399479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335135" r="-3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79" t="-335135" r="-20000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335135" r="-101047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335135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9091" r="-39947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439091" r="-30157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439091" r="-10104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439091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矩形 9"/>
          <p:cNvSpPr/>
          <p:nvPr/>
        </p:nvSpPr>
        <p:spPr>
          <a:xfrm>
            <a:off x="2384397" y="29174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做</a:t>
            </a:r>
            <a:r>
              <a:rPr lang="zh-TW" altLang="en-US" dirty="0" smtClean="0">
                <a:solidFill>
                  <a:srgbClr val="0070C0"/>
                </a:solidFill>
              </a:rPr>
              <a:t>一次差</a:t>
            </a:r>
            <a:r>
              <a:rPr lang="zh-TW" altLang="en-US" dirty="0">
                <a:solidFill>
                  <a:srgbClr val="0070C0"/>
                </a:solidFill>
              </a:rPr>
              <a:t>分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9912" y="3734008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Data:291</a:t>
            </a:r>
          </a:p>
        </p:txBody>
      </p:sp>
      <p:sp>
        <p:nvSpPr>
          <p:cNvPr id="12" name="向下箭號 11"/>
          <p:cNvSpPr/>
          <p:nvPr/>
        </p:nvSpPr>
        <p:spPr>
          <a:xfrm>
            <a:off x="2102241" y="4167981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=1,2,…,291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  <a:blipFill>
                <a:blip r:embed="rId3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6787011" y="128930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0070C0"/>
                </a:solidFill>
              </a:rPr>
              <a:t>一次差</a:t>
            </a:r>
            <a:r>
              <a:rPr lang="zh-TW" altLang="en-US" sz="2800" b="1" dirty="0">
                <a:solidFill>
                  <a:srgbClr val="0070C0"/>
                </a:solidFill>
              </a:rPr>
              <a:t>分</a:t>
            </a:r>
            <a:endParaRPr lang="en-US" altLang="zh-TW" sz="2800" b="1" dirty="0" smtClean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34758" y="6266863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30</a:t>
            </a:r>
            <a:r>
              <a:rPr lang="zh-TW" altLang="en-US" dirty="0" smtClean="0">
                <a:solidFill>
                  <a:srgbClr val="FF0000"/>
                </a:solidFill>
              </a:rPr>
              <a:t>天</a:t>
            </a:r>
            <a:r>
              <a:rPr lang="zh-TW" altLang="en-US" dirty="0">
                <a:solidFill>
                  <a:srgbClr val="FF0000"/>
                </a:solidFill>
              </a:rPr>
              <a:t>漲跌</a:t>
            </a:r>
            <a:r>
              <a:rPr lang="zh-TW" altLang="en-US" dirty="0" smtClean="0">
                <a:solidFill>
                  <a:srgbClr val="FF0000"/>
                </a:solidFill>
              </a:rPr>
              <a:t>當作特徵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72782" y="1837765"/>
            <a:ext cx="10548425" cy="2373496"/>
          </a:xfrm>
          <a:prstGeom prst="rect">
            <a:avLst/>
          </a:prstGeom>
          <a:solidFill>
            <a:srgbClr val="FCF98B"/>
          </a:solidFill>
          <a:ln>
            <a:solidFill>
              <a:srgbClr val="F4F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6207369" y="4313604"/>
            <a:ext cx="5213837" cy="2069610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872782" y="4313603"/>
            <a:ext cx="5237871" cy="2069611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894267" y="2673815"/>
                <a:ext cx="2653868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67" y="2673815"/>
                <a:ext cx="2653868" cy="352597"/>
              </a:xfrm>
              <a:prstGeom prst="rect">
                <a:avLst/>
              </a:prstGeom>
              <a:blipFill>
                <a:blip r:embed="rId3"/>
                <a:stretch>
                  <a:fillRect l="-1609" t="-3509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4363278" y="2364680"/>
            <a:ext cx="956145" cy="3091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blipFill>
                <a:blip r:embed="rId5"/>
                <a:stretch>
                  <a:fillRect t="-6349" r="-2295" b="-238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sPre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  <a:blipFill>
                <a:blip r:embed="rId6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altLang="zh-TW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sPre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  <a:blipFill>
                <a:blip r:embed="rId8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)′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個後鑑部中心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個後鑑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部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靶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寬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/>
                  <a:t>mean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en-US" altLang="zh-TW" dirty="0" err="1"/>
                  <a:t>std</a:t>
                </a:r>
                <a:r>
                  <a:rPr lang="en-US" altLang="zh-TW" dirty="0"/>
                  <a:t>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blipFill>
                <a:blip r:embed="rId10"/>
                <a:stretch>
                  <a:fillRect b="-355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Aim Objects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1. Structure Learning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tx1"/>
                </a:solidFill>
              </a:rPr>
              <a:t>2. Model Structure and I/O Relationship</a:t>
            </a: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45255" y="2252670"/>
            <a:ext cx="1468517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459674" y="2252670"/>
            <a:ext cx="1451171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1028387" y="3331005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>
            <a:off x="6838512" y="3365865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blipFill>
                <a:blip r:embed="rId2"/>
                <a:stretch>
                  <a:fillRect t="-7353" r="-1388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9474158" y="2984309"/>
                <a:ext cx="239431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𝑰𝑩𝑴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𝑻𝑺𝑴𝑪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58" y="2984309"/>
                <a:ext cx="2394310" cy="384721"/>
              </a:xfrm>
              <a:prstGeom prst="rect">
                <a:avLst/>
              </a:prstGeom>
              <a:blipFill>
                <a:blip r:embed="rId3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向右箭號 27"/>
          <p:cNvSpPr/>
          <p:nvPr/>
        </p:nvSpPr>
        <p:spPr>
          <a:xfrm rot="10800000">
            <a:off x="9474158" y="3353353"/>
            <a:ext cx="2282472" cy="143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橢圓 30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57538" y="3240610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" y="3240610"/>
                <a:ext cx="438197" cy="369332"/>
              </a:xfrm>
              <a:prstGeom prst="rect">
                <a:avLst/>
              </a:prstGeom>
              <a:blipFill>
                <a:blip r:embed="rId4"/>
                <a:stretch>
                  <a:fillRect t="-5000" r="-125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</a:t>
            </a:r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3904071" y="2252670"/>
            <a:ext cx="1328286" cy="2518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Aim</a:t>
            </a:r>
          </a:p>
          <a:p>
            <a:pPr algn="ctr"/>
            <a:r>
              <a:rPr lang="en-US" dirty="0" smtClean="0"/>
              <a:t>Of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blipFill>
                <a:blip r:embed="rId6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7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396926" y="5343096"/>
                <a:ext cx="1516248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𝐼𝐵𝑀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𝑇𝑆𝑀𝐶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516248" cy="622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726670" y="348468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847209" y="3494949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5" name="向右箭號 24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  <a:blipFill>
                <a:blip r:embed="rId10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5647374" y="155150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7008294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991067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245259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14812" y="2571182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12" y="2571182"/>
                <a:ext cx="47263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14812" y="450618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12" y="4506185"/>
                <a:ext cx="4779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/>
          <p:cNvSpPr/>
          <p:nvPr/>
        </p:nvSpPr>
        <p:spPr>
          <a:xfrm>
            <a:off x="2525916" y="1765427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A1</a:t>
            </a:r>
            <a:endParaRPr lang="zh-TW" altLang="en-US" sz="1400" dirty="0"/>
          </a:p>
        </p:txBody>
      </p:sp>
      <p:sp>
        <p:nvSpPr>
          <p:cNvPr id="8" name="橢圓 7"/>
          <p:cNvSpPr/>
          <p:nvPr/>
        </p:nvSpPr>
        <p:spPr>
          <a:xfrm>
            <a:off x="2525915" y="2424471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A2</a:t>
            </a:r>
            <a:endParaRPr lang="zh-TW" altLang="en-US" sz="1400" dirty="0"/>
          </a:p>
        </p:txBody>
      </p:sp>
      <p:sp>
        <p:nvSpPr>
          <p:cNvPr id="9" name="橢圓 8"/>
          <p:cNvSpPr/>
          <p:nvPr/>
        </p:nvSpPr>
        <p:spPr>
          <a:xfrm>
            <a:off x="2525915" y="3083515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A3</a:t>
            </a:r>
            <a:endParaRPr lang="zh-TW" altLang="en-US" sz="1400" dirty="0"/>
          </a:p>
        </p:txBody>
      </p:sp>
      <p:sp>
        <p:nvSpPr>
          <p:cNvPr id="10" name="橢圓 9"/>
          <p:cNvSpPr/>
          <p:nvPr/>
        </p:nvSpPr>
        <p:spPr>
          <a:xfrm>
            <a:off x="2525915" y="3764731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B</a:t>
            </a:r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1" name="橢圓 10"/>
          <p:cNvSpPr/>
          <p:nvPr/>
        </p:nvSpPr>
        <p:spPr>
          <a:xfrm>
            <a:off x="2525914" y="4423775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B</a:t>
            </a:r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2" name="橢圓 11"/>
          <p:cNvSpPr/>
          <p:nvPr/>
        </p:nvSpPr>
        <p:spPr>
          <a:xfrm>
            <a:off x="2525914" y="5082819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B</a:t>
            </a:r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stCxn id="5" idx="3"/>
            <a:endCxn id="7" idx="2"/>
          </p:cNvCxnSpPr>
          <p:nvPr/>
        </p:nvCxnSpPr>
        <p:spPr>
          <a:xfrm flipV="1">
            <a:off x="1287442" y="2032504"/>
            <a:ext cx="1238474" cy="72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3"/>
            <a:endCxn id="8" idx="2"/>
          </p:cNvCxnSpPr>
          <p:nvPr/>
        </p:nvCxnSpPr>
        <p:spPr>
          <a:xfrm flipV="1">
            <a:off x="1287442" y="2691548"/>
            <a:ext cx="1238473" cy="6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5" idx="3"/>
            <a:endCxn id="9" idx="2"/>
          </p:cNvCxnSpPr>
          <p:nvPr/>
        </p:nvCxnSpPr>
        <p:spPr>
          <a:xfrm>
            <a:off x="1287442" y="2755848"/>
            <a:ext cx="1238473" cy="59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3"/>
            <a:endCxn id="10" idx="2"/>
          </p:cNvCxnSpPr>
          <p:nvPr/>
        </p:nvCxnSpPr>
        <p:spPr>
          <a:xfrm flipV="1">
            <a:off x="1292763" y="4031808"/>
            <a:ext cx="1233152" cy="6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3"/>
            <a:endCxn id="11" idx="2"/>
          </p:cNvCxnSpPr>
          <p:nvPr/>
        </p:nvCxnSpPr>
        <p:spPr>
          <a:xfrm>
            <a:off x="1292763" y="4690851"/>
            <a:ext cx="1233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3"/>
            <a:endCxn id="12" idx="2"/>
          </p:cNvCxnSpPr>
          <p:nvPr/>
        </p:nvCxnSpPr>
        <p:spPr>
          <a:xfrm>
            <a:off x="1292763" y="4690851"/>
            <a:ext cx="1233151" cy="65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4230981" y="1765427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25" name="橢圓 24"/>
          <p:cNvSpPr/>
          <p:nvPr/>
        </p:nvSpPr>
        <p:spPr>
          <a:xfrm>
            <a:off x="4230982" y="2583714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26" name="橢圓 25"/>
          <p:cNvSpPr/>
          <p:nvPr/>
        </p:nvSpPr>
        <p:spPr>
          <a:xfrm>
            <a:off x="4230983" y="4987173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K</a:t>
            </a:r>
            <a:endParaRPr lang="zh-TW" altLang="en-US" sz="1400" dirty="0"/>
          </a:p>
        </p:txBody>
      </p:sp>
      <p:cxnSp>
        <p:nvCxnSpPr>
          <p:cNvPr id="29" name="直線接點 28"/>
          <p:cNvCxnSpPr>
            <a:stCxn id="24" idx="2"/>
            <a:endCxn id="7" idx="6"/>
          </p:cNvCxnSpPr>
          <p:nvPr/>
        </p:nvCxnSpPr>
        <p:spPr>
          <a:xfrm flipH="1">
            <a:off x="3123445" y="2032504"/>
            <a:ext cx="1107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4" idx="2"/>
            <a:endCxn id="10" idx="6"/>
          </p:cNvCxnSpPr>
          <p:nvPr/>
        </p:nvCxnSpPr>
        <p:spPr>
          <a:xfrm flipH="1">
            <a:off x="3123444" y="2032504"/>
            <a:ext cx="1107537" cy="199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5" idx="2"/>
            <a:endCxn id="10" idx="6"/>
          </p:cNvCxnSpPr>
          <p:nvPr/>
        </p:nvCxnSpPr>
        <p:spPr>
          <a:xfrm flipH="1">
            <a:off x="3123444" y="2850791"/>
            <a:ext cx="1107538" cy="118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5" idx="2"/>
            <a:endCxn id="8" idx="6"/>
          </p:cNvCxnSpPr>
          <p:nvPr/>
        </p:nvCxnSpPr>
        <p:spPr>
          <a:xfrm flipH="1" flipV="1">
            <a:off x="3123444" y="2691548"/>
            <a:ext cx="1107538" cy="1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357423" y="3597416"/>
                <a:ext cx="3446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423" y="3597416"/>
                <a:ext cx="344645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>
            <a:stCxn id="26" idx="2"/>
            <a:endCxn id="9" idx="6"/>
          </p:cNvCxnSpPr>
          <p:nvPr/>
        </p:nvCxnSpPr>
        <p:spPr>
          <a:xfrm flipH="1" flipV="1">
            <a:off x="3123444" y="3350592"/>
            <a:ext cx="1107539" cy="190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26" idx="2"/>
            <a:endCxn id="12" idx="6"/>
          </p:cNvCxnSpPr>
          <p:nvPr/>
        </p:nvCxnSpPr>
        <p:spPr>
          <a:xfrm flipH="1">
            <a:off x="3123443" y="5254250"/>
            <a:ext cx="1107540" cy="95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633416" y="6031110"/>
            <a:ext cx="101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Layer1</a:t>
            </a:r>
          </a:p>
          <a:p>
            <a:pPr algn="ctr"/>
            <a:r>
              <a:rPr lang="en-US" altLang="zh-TW" dirty="0" smtClean="0"/>
              <a:t>(Inputs)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153661" y="6012717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Layer2</a:t>
            </a:r>
          </a:p>
          <a:p>
            <a:pPr algn="ctr"/>
            <a:r>
              <a:rPr lang="en-US" altLang="zh-TW" dirty="0" smtClean="0"/>
              <a:t>(Fuzzy-set)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869275" y="6029023"/>
            <a:ext cx="132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Layer3</a:t>
            </a:r>
          </a:p>
          <a:p>
            <a:pPr algn="ctr"/>
            <a:r>
              <a:rPr lang="en-US" altLang="zh-TW" dirty="0" smtClean="0"/>
              <a:t>(Premises)</a:t>
            </a:r>
            <a:endParaRPr lang="zh-TW" altLang="en-US" dirty="0"/>
          </a:p>
        </p:txBody>
      </p:sp>
      <p:sp>
        <p:nvSpPr>
          <p:cNvPr id="54" name="弧形 53"/>
          <p:cNvSpPr/>
          <p:nvPr/>
        </p:nvSpPr>
        <p:spPr>
          <a:xfrm rot="2676535">
            <a:off x="5180500" y="1669305"/>
            <a:ext cx="896478" cy="90163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弧形 54"/>
          <p:cNvSpPr/>
          <p:nvPr/>
        </p:nvSpPr>
        <p:spPr>
          <a:xfrm rot="2676535">
            <a:off x="5180501" y="2564572"/>
            <a:ext cx="896478" cy="90163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弧形 55"/>
          <p:cNvSpPr/>
          <p:nvPr/>
        </p:nvSpPr>
        <p:spPr>
          <a:xfrm rot="2676535">
            <a:off x="5191888" y="4803431"/>
            <a:ext cx="896478" cy="90163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6083933" y="2073240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6082422" y="2977075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6100536" y="5213274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5190214" y="6012716"/>
            <a:ext cx="156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Layer4</a:t>
            </a:r>
          </a:p>
          <a:p>
            <a:pPr algn="ctr"/>
            <a:r>
              <a:rPr lang="en-US" altLang="zh-TW" dirty="0" smtClean="0"/>
              <a:t>(Aim Object)</a:t>
            </a:r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7248209" y="1823850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68" name="橢圓 67"/>
          <p:cNvSpPr/>
          <p:nvPr/>
        </p:nvSpPr>
        <p:spPr>
          <a:xfrm>
            <a:off x="7248209" y="2710633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69" name="橢圓 68"/>
          <p:cNvSpPr/>
          <p:nvPr/>
        </p:nvSpPr>
        <p:spPr>
          <a:xfrm>
            <a:off x="7248210" y="4987173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Q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374650" y="3597416"/>
                <a:ext cx="3446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0" y="3597416"/>
                <a:ext cx="344645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6035230" y="1583110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30" y="1583110"/>
                <a:ext cx="607667" cy="410369"/>
              </a:xfrm>
              <a:prstGeom prst="rect">
                <a:avLst/>
              </a:prstGeom>
              <a:blipFill rotWithShape="0">
                <a:blip r:embed="rId7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6042777" y="2496024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77" y="2496024"/>
                <a:ext cx="607667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6042777" y="4777478"/>
                <a:ext cx="631391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77" y="4777478"/>
                <a:ext cx="631391" cy="410369"/>
              </a:xfrm>
              <a:prstGeom prst="rect">
                <a:avLst/>
              </a:prstGeom>
              <a:blipFill rotWithShape="0">
                <a:blip r:embed="rId9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文字方塊 73"/>
          <p:cNvSpPr txBox="1"/>
          <p:nvPr/>
        </p:nvSpPr>
        <p:spPr>
          <a:xfrm>
            <a:off x="6594312" y="6012439"/>
            <a:ext cx="193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Layer5</a:t>
            </a:r>
          </a:p>
          <a:p>
            <a:pPr algn="ctr"/>
            <a:r>
              <a:rPr lang="en-US" altLang="zh-TW" dirty="0" smtClean="0"/>
              <a:t>(Consequences)</a:t>
            </a:r>
            <a:endParaRPr lang="zh-TW" altLang="en-US" dirty="0"/>
          </a:p>
        </p:txBody>
      </p:sp>
      <p:cxnSp>
        <p:nvCxnSpPr>
          <p:cNvPr id="75" name="直線單箭頭接點 74"/>
          <p:cNvCxnSpPr>
            <a:stCxn id="24" idx="6"/>
          </p:cNvCxnSpPr>
          <p:nvPr/>
        </p:nvCxnSpPr>
        <p:spPr>
          <a:xfrm>
            <a:off x="4828510" y="2032504"/>
            <a:ext cx="1255977" cy="3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24" idx="6"/>
          </p:cNvCxnSpPr>
          <p:nvPr/>
        </p:nvCxnSpPr>
        <p:spPr>
          <a:xfrm>
            <a:off x="4828510" y="2032504"/>
            <a:ext cx="1241890" cy="96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24" idx="6"/>
          </p:cNvCxnSpPr>
          <p:nvPr/>
        </p:nvCxnSpPr>
        <p:spPr>
          <a:xfrm>
            <a:off x="4828510" y="2032504"/>
            <a:ext cx="1214267" cy="32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25" idx="6"/>
          </p:cNvCxnSpPr>
          <p:nvPr/>
        </p:nvCxnSpPr>
        <p:spPr>
          <a:xfrm flipV="1">
            <a:off x="4828511" y="2114974"/>
            <a:ext cx="1237705" cy="7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25" idx="6"/>
          </p:cNvCxnSpPr>
          <p:nvPr/>
        </p:nvCxnSpPr>
        <p:spPr>
          <a:xfrm>
            <a:off x="4828511" y="2850791"/>
            <a:ext cx="1214266" cy="12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25" idx="6"/>
          </p:cNvCxnSpPr>
          <p:nvPr/>
        </p:nvCxnSpPr>
        <p:spPr>
          <a:xfrm>
            <a:off x="4828511" y="2850791"/>
            <a:ext cx="1200920" cy="248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26" idx="6"/>
          </p:cNvCxnSpPr>
          <p:nvPr/>
        </p:nvCxnSpPr>
        <p:spPr>
          <a:xfrm flipV="1">
            <a:off x="4828512" y="2294535"/>
            <a:ext cx="1107110" cy="295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26" idx="6"/>
          </p:cNvCxnSpPr>
          <p:nvPr/>
        </p:nvCxnSpPr>
        <p:spPr>
          <a:xfrm flipV="1">
            <a:off x="4828512" y="3083040"/>
            <a:ext cx="1165498" cy="217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26" idx="6"/>
          </p:cNvCxnSpPr>
          <p:nvPr/>
        </p:nvCxnSpPr>
        <p:spPr>
          <a:xfrm>
            <a:off x="4828512" y="5254250"/>
            <a:ext cx="1165498" cy="15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9281929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7" name="直線單箭頭接點 106"/>
          <p:cNvCxnSpPr/>
          <p:nvPr/>
        </p:nvCxnSpPr>
        <p:spPr>
          <a:xfrm>
            <a:off x="8146616" y="2089841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8145105" y="2993676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8163219" y="5229875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10173700" y="3592886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10860159" y="3177910"/>
                <a:ext cx="376193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159" y="3177910"/>
                <a:ext cx="376193" cy="411651"/>
              </a:xfrm>
              <a:prstGeom prst="rect">
                <a:avLst/>
              </a:prstGeom>
              <a:blipFill rotWithShape="0">
                <a:blip r:embed="rId10"/>
                <a:stretch>
                  <a:fillRect t="-7353" r="-18033" b="-73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8368951" y="1655680"/>
                <a:ext cx="631904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51" y="1655680"/>
                <a:ext cx="631904" cy="411651"/>
              </a:xfrm>
              <a:prstGeom prst="rect">
                <a:avLst/>
              </a:prstGeom>
              <a:blipFill rotWithShape="0">
                <a:blip r:embed="rId11"/>
                <a:stretch>
                  <a:fillRect t="-7463" b="-7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/>
              <p:cNvSpPr/>
              <p:nvPr/>
            </p:nvSpPr>
            <p:spPr>
              <a:xfrm>
                <a:off x="8368951" y="2587931"/>
                <a:ext cx="631904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51" y="2587931"/>
                <a:ext cx="631904" cy="411651"/>
              </a:xfrm>
              <a:prstGeom prst="rect">
                <a:avLst/>
              </a:prstGeom>
              <a:blipFill rotWithShape="0">
                <a:blip r:embed="rId12"/>
                <a:stretch>
                  <a:fillRect t="-7463" b="-7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/>
              <p:cNvSpPr/>
              <p:nvPr/>
            </p:nvSpPr>
            <p:spPr>
              <a:xfrm>
                <a:off x="8368950" y="4814547"/>
                <a:ext cx="655629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4" name="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50" y="4814547"/>
                <a:ext cx="655629" cy="411651"/>
              </a:xfrm>
              <a:prstGeom prst="rect">
                <a:avLst/>
              </a:prstGeom>
              <a:blipFill rotWithShape="0">
                <a:blip r:embed="rId13"/>
                <a:stretch>
                  <a:fillRect t="-7463" b="-7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橢圓 114"/>
          <p:cNvSpPr/>
          <p:nvPr/>
        </p:nvSpPr>
        <p:spPr>
          <a:xfrm>
            <a:off x="9446692" y="3316159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+</a:t>
            </a:r>
            <a:endParaRPr lang="zh-TW" altLang="en-US" sz="1400" dirty="0"/>
          </a:p>
        </p:txBody>
      </p:sp>
      <p:cxnSp>
        <p:nvCxnSpPr>
          <p:cNvPr id="116" name="直線單箭頭接點 115"/>
          <p:cNvCxnSpPr>
            <a:endCxn id="115" idx="0"/>
          </p:cNvCxnSpPr>
          <p:nvPr/>
        </p:nvCxnSpPr>
        <p:spPr>
          <a:xfrm>
            <a:off x="9317213" y="2120122"/>
            <a:ext cx="428244" cy="1196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115" idx="1"/>
          </p:cNvCxnSpPr>
          <p:nvPr/>
        </p:nvCxnSpPr>
        <p:spPr>
          <a:xfrm>
            <a:off x="9315732" y="3015389"/>
            <a:ext cx="218466" cy="378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endCxn id="115" idx="4"/>
          </p:cNvCxnSpPr>
          <p:nvPr/>
        </p:nvCxnSpPr>
        <p:spPr>
          <a:xfrm flipV="1">
            <a:off x="9315732" y="3850312"/>
            <a:ext cx="429725" cy="1403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225734" y="601243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Layer6</a:t>
            </a:r>
          </a:p>
          <a:p>
            <a:pPr algn="ctr"/>
            <a:r>
              <a:rPr lang="en-US" altLang="zh-TW" dirty="0" smtClean="0"/>
              <a:t>(Outputs)</a:t>
            </a:r>
            <a:endParaRPr lang="zh-TW" alt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3943788" y="750328"/>
            <a:ext cx="582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M:Number of inputs                    K:Number of premises</a:t>
            </a:r>
          </a:p>
          <a:p>
            <a:r>
              <a:rPr lang="en-US" altLang="zh-TW" dirty="0" smtClean="0"/>
              <a:t>Q:Number of Consequence      N:Number of outputs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503983" y="1672558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83" y="1672558"/>
                <a:ext cx="242053" cy="276999"/>
              </a:xfrm>
              <a:prstGeom prst="rect">
                <a:avLst/>
              </a:prstGeom>
              <a:blipFill>
                <a:blip r:embed="rId14"/>
                <a:stretch>
                  <a:fillRect l="-225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48930" y="1576546"/>
                <a:ext cx="687945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930" y="1576546"/>
                <a:ext cx="687945" cy="410369"/>
              </a:xfrm>
              <a:prstGeom prst="rect">
                <a:avLst/>
              </a:prstGeom>
              <a:blipFill>
                <a:blip r:embed="rId15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5031129" y="2602200"/>
                <a:ext cx="687945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129" y="2602200"/>
                <a:ext cx="687945" cy="410369"/>
              </a:xfrm>
              <a:prstGeom prst="rect">
                <a:avLst/>
              </a:prstGeom>
              <a:blipFill>
                <a:blip r:embed="rId16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5076134" y="4819506"/>
                <a:ext cx="717056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34" y="4819506"/>
                <a:ext cx="717056" cy="410369"/>
              </a:xfrm>
              <a:prstGeom prst="rect">
                <a:avLst/>
              </a:prstGeom>
              <a:blipFill rotWithShape="0">
                <a:blip r:embed="rId17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7558" y="5974560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8" y="5974560"/>
                <a:ext cx="2305055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標題 1"/>
          <p:cNvSpPr txBox="1">
            <a:spLocks/>
          </p:cNvSpPr>
          <p:nvPr/>
        </p:nvSpPr>
        <p:spPr>
          <a:xfrm>
            <a:off x="519410" y="1255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IF-Parts(Example)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49678" y="24564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854691"/>
                  </p:ext>
                </p:extLst>
              </p:nvPr>
            </p:nvGraphicFramePr>
            <p:xfrm>
              <a:off x="8545463" y="1841308"/>
              <a:ext cx="2500107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3369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854691"/>
                  </p:ext>
                </p:extLst>
              </p:nvPr>
            </p:nvGraphicFramePr>
            <p:xfrm>
              <a:off x="8545463" y="1841308"/>
              <a:ext cx="2500107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3369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30" t="-8333" r="-10219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30" t="-8333" r="-219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6" name="群組 125"/>
          <p:cNvGrpSpPr/>
          <p:nvPr/>
        </p:nvGrpSpPr>
        <p:grpSpPr>
          <a:xfrm>
            <a:off x="192753" y="1485268"/>
            <a:ext cx="6993663" cy="3982447"/>
            <a:chOff x="192753" y="1485268"/>
            <a:chExt cx="6993663" cy="3982447"/>
          </a:xfrm>
        </p:grpSpPr>
        <p:grpSp>
          <p:nvGrpSpPr>
            <p:cNvPr id="127" name="群組 126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133" name="直線單箭頭接點 132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手繪多邊形 134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手繪多邊形 135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手繪多邊形 136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手繪多邊形 137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手繪多邊形 138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直線接點 139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矩形 143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矩形 144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手繪多邊形 145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手繪多邊形 146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手繪多邊形 147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橢圓 148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橢圓 149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橢圓 150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160" name="手繪多邊形 159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手繪多邊形 160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橢圓 161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橢圓 162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橢圓 163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手繪多邊形 164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170" name="手繪多邊形 169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手繪多邊形 170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橢圓 171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橢圓 172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橢圓 173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手繪多邊形 174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手繪多邊形 175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手繪多邊形 176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橢圓 177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橢圓 178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橢圓 179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手繪多邊形 180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文字方塊 127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p:sp>
        <p:nvSpPr>
          <p:cNvPr id="188" name="文字方塊 187"/>
          <p:cNvSpPr txBox="1"/>
          <p:nvPr/>
        </p:nvSpPr>
        <p:spPr>
          <a:xfrm>
            <a:off x="5081579" y="247347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1833717" y="3869650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3348874" y="3890857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字方塊 190"/>
              <p:cNvSpPr txBox="1"/>
              <p:nvPr/>
            </p:nvSpPr>
            <p:spPr>
              <a:xfrm>
                <a:off x="7430957" y="4979407"/>
                <a:ext cx="427014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Premises k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1" name="文字方塊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57" y="4979407"/>
                <a:ext cx="4270143" cy="380810"/>
              </a:xfrm>
              <a:prstGeom prst="rect">
                <a:avLst/>
              </a:prstGeom>
              <a:blipFill>
                <a:blip r:embed="rId7"/>
                <a:stretch>
                  <a:fillRect l="-1286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576471" y="12000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IF-part:Formation</a:t>
            </a:r>
            <a:r>
              <a:rPr lang="en-US" cap="none" dirty="0" smtClean="0"/>
              <a:t> Matrix</a:t>
            </a:r>
            <a:endParaRPr 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419" y="1660608"/>
            <a:ext cx="6432448" cy="408791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791081" y="261833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  <a:blipFill rotWithShape="0"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4805637" y="56847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4805637" y="388961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5566126" y="2446084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0" name="矩形 29"/>
          <p:cNvSpPr/>
          <p:nvPr/>
        </p:nvSpPr>
        <p:spPr>
          <a:xfrm>
            <a:off x="5580681" y="3753401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/>
          <p:cNvSpPr txBox="1">
            <a:spLocks/>
          </p:cNvSpPr>
          <p:nvPr/>
        </p:nvSpPr>
        <p:spPr>
          <a:xfrm>
            <a:off x="816774" y="8262"/>
            <a:ext cx="8634869" cy="157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sz="3600" cap="none" dirty="0" smtClean="0"/>
              <a:t/>
            </a:r>
            <a:br>
              <a:rPr lang="en-US" sz="3600" cap="none" dirty="0" smtClean="0"/>
            </a:br>
            <a:r>
              <a:rPr lang="en-US" sz="3600" cap="none" dirty="0" smtClean="0"/>
              <a:t>Premises</a:t>
            </a:r>
            <a:br>
              <a:rPr lang="en-US" sz="3600" cap="none" dirty="0" smtClean="0"/>
            </a:br>
            <a:r>
              <a:rPr lang="en-US" sz="3600" cap="none" dirty="0" smtClean="0"/>
              <a:t>(</a:t>
            </a:r>
            <a:r>
              <a:rPr lang="en-US" sz="4900" cap="none" dirty="0" smtClean="0"/>
              <a:t>IF-Parts</a:t>
            </a:r>
            <a:r>
              <a:rPr lang="en-US" cap="none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=9</a:t>
                </a:r>
                <a:endParaRPr 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502182" y="212166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16735" y="521487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516735" y="3449660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 rotWithShape="0">
                <a:blip r:embed="rId10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  <a:blipFill>
                <a:blip r:embed="rId11"/>
                <a:stretch>
                  <a:fillRect l="-341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  <a:blipFill rotWithShape="0">
                <a:blip r:embed="rId13"/>
                <a:stretch>
                  <a:fillRect t="-2597" b="-6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  <a:blipFill rotWithShape="0">
                <a:blip r:embed="rId14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線單箭頭接點 81"/>
          <p:cNvCxnSpPr>
            <a:endCxn id="16" idx="7"/>
          </p:cNvCxnSpPr>
          <p:nvPr/>
        </p:nvCxnSpPr>
        <p:spPr>
          <a:xfrm flipV="1">
            <a:off x="2834504" y="2152224"/>
            <a:ext cx="1081165" cy="154745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907026" y="3352371"/>
            <a:ext cx="3977162" cy="121288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1633718" y="1813492"/>
            <a:ext cx="2508295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/>
          <p:cNvSpPr/>
          <p:nvPr/>
        </p:nvSpPr>
        <p:spPr>
          <a:xfrm>
            <a:off x="852750" y="1538636"/>
            <a:ext cx="4051364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945090" y="5351445"/>
            <a:ext cx="1865762" cy="14996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1061884" y="2514323"/>
            <a:ext cx="3609527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1397464" y="4744671"/>
            <a:ext cx="2973550" cy="51227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1377585" y="1548232"/>
            <a:ext cx="2973550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endCxn id="15" idx="2"/>
          </p:cNvCxnSpPr>
          <p:nvPr/>
        </p:nvCxnSpPr>
        <p:spPr>
          <a:xfrm flipH="1" flipV="1">
            <a:off x="1633718" y="2019558"/>
            <a:ext cx="1196587" cy="16932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弧形 20"/>
          <p:cNvSpPr/>
          <p:nvPr/>
        </p:nvSpPr>
        <p:spPr>
          <a:xfrm rot="3524990">
            <a:off x="2213801" y="3196166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弧形 22"/>
          <p:cNvSpPr/>
          <p:nvPr/>
        </p:nvSpPr>
        <p:spPr>
          <a:xfrm rot="3080699" flipH="1">
            <a:off x="1566323" y="2210701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242542" y="2519486"/>
            <a:ext cx="328540" cy="395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2859118" y="2717160"/>
            <a:ext cx="669941" cy="940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523509" y="2717160"/>
            <a:ext cx="24480" cy="15867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845725" y="3750078"/>
            <a:ext cx="683334" cy="56915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 26"/>
          <p:cNvSpPr/>
          <p:nvPr/>
        </p:nvSpPr>
        <p:spPr>
          <a:xfrm rot="7560373" flipH="1">
            <a:off x="2518884" y="3517679"/>
            <a:ext cx="556492" cy="484995"/>
          </a:xfrm>
          <a:prstGeom prst="arc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2242500" y="4178408"/>
            <a:ext cx="1297012" cy="145324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3534268" y="3936749"/>
            <a:ext cx="575667" cy="384508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 rot="17858025" flipH="1">
            <a:off x="2676895" y="3241955"/>
            <a:ext cx="700829" cy="14550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弧形 36"/>
          <p:cNvSpPr/>
          <p:nvPr/>
        </p:nvSpPr>
        <p:spPr>
          <a:xfrm rot="18347521">
            <a:off x="3021526" y="2880822"/>
            <a:ext cx="600296" cy="2442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/>
          <p:nvPr/>
        </p:nvCxnSpPr>
        <p:spPr>
          <a:xfrm>
            <a:off x="4005114" y="3929128"/>
            <a:ext cx="84030" cy="767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3993684" y="3888341"/>
            <a:ext cx="57600" cy="3941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3477643" y="4182915"/>
            <a:ext cx="3019" cy="87576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493150" y="4190790"/>
            <a:ext cx="57808" cy="5550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302713" y="4122649"/>
            <a:ext cx="106317" cy="178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2346366" y="4142902"/>
            <a:ext cx="62882" cy="4115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弧形 60"/>
          <p:cNvSpPr/>
          <p:nvPr/>
        </p:nvSpPr>
        <p:spPr>
          <a:xfrm rot="12927503" flipH="1">
            <a:off x="2581918" y="3480193"/>
            <a:ext cx="441822" cy="446607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9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9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 rot="2363221">
                <a:off x="2887315" y="3859238"/>
                <a:ext cx="77938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altLang="zh-TW" sz="105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0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3221">
                <a:off x="2887315" y="3859238"/>
                <a:ext cx="779381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  <a:blipFill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  <a:blipFill>
                <a:blip r:embed="rId1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  <a:blipFill>
                <a:blip r:embed="rId1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blipFill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  <a:blipFill>
                <a:blip r:embed="rId1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弧 75"/>
          <p:cNvSpPr/>
          <p:nvPr/>
        </p:nvSpPr>
        <p:spPr>
          <a:xfrm>
            <a:off x="7813603" y="4053151"/>
            <a:ext cx="330617" cy="113720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936441" y="4437087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降維</a:t>
            </a:r>
            <a:r>
              <a:rPr lang="zh-TW" altLang="en-US" dirty="0"/>
              <a:t>法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6936440" y="3371916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保</a:t>
            </a:r>
            <a:r>
              <a:rPr lang="zh-TW" altLang="en-US" dirty="0" smtClean="0"/>
              <a:t>維</a:t>
            </a:r>
            <a:r>
              <a:rPr lang="zh-TW" altLang="en-US" dirty="0"/>
              <a:t>法</a:t>
            </a:r>
          </a:p>
        </p:txBody>
      </p:sp>
      <p:sp>
        <p:nvSpPr>
          <p:cNvPr id="79" name="標題 1"/>
          <p:cNvSpPr>
            <a:spLocks noGrp="1"/>
          </p:cNvSpPr>
          <p:nvPr/>
        </p:nvSpPr>
        <p:spPr>
          <a:xfrm>
            <a:off x="4780893" y="21241"/>
            <a:ext cx="7411107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Sphere Complex Fuzzy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where     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blipFill>
                <a:blip r:embed="rId21"/>
                <a:stretch>
                  <a:fillRect l="-69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blipFill>
                <a:blip r:embed="rId22"/>
                <a:stretch>
                  <a:fillRect l="-1293" r="-99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H="1" flipV="1">
            <a:off x="2819873" y="897480"/>
            <a:ext cx="10432" cy="28176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766312" y="3718133"/>
            <a:ext cx="2063992" cy="14175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830305" y="3712841"/>
            <a:ext cx="3527455" cy="428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向右箭號 8"/>
          <p:cNvSpPr/>
          <p:nvPr/>
        </p:nvSpPr>
        <p:spPr>
          <a:xfrm>
            <a:off x="5148259" y="3438857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5148259" y="3934928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5148259" y="4464460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5148259" y="4993992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10617" y="2022577"/>
            <a:ext cx="1914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72123" y="2022577"/>
            <a:ext cx="1810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TARGET</a:t>
            </a:r>
            <a:endParaRPr lang="en-US" sz="4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17741" y="1890341"/>
            <a:ext cx="290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Membership</a:t>
            </a:r>
          </a:p>
          <a:p>
            <a:r>
              <a:rPr lang="en-US" sz="3600" dirty="0" smtClean="0"/>
              <a:t>degrees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  <a:blipFill rotWithShape="0"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  <a:blipFill rotWithShape="0"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  <a:blipFill rotWithShape="0"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8962887" y="3250346"/>
                <a:ext cx="258763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𝑰𝑩𝑴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𝑻𝑺𝑴𝑪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250346"/>
                <a:ext cx="2587631" cy="444930"/>
              </a:xfrm>
              <a:prstGeom prst="rect">
                <a:avLst/>
              </a:prstGeom>
              <a:blipFill>
                <a:blip r:embed="rId7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8962887" y="3740925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740925"/>
                <a:ext cx="3080523" cy="444930"/>
              </a:xfrm>
              <a:prstGeom prst="rect">
                <a:avLst/>
              </a:prstGeom>
              <a:blipFill>
                <a:blip r:embed="rId9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blipFill>
                <a:blip r:embed="rId11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blipFill rotWithShape="0"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blipFill rotWithShape="0"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blipFill rotWithShape="0"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標題 1"/>
          <p:cNvSpPr>
            <a:spLocks noGrp="1"/>
          </p:cNvSpPr>
          <p:nvPr/>
        </p:nvSpPr>
        <p:spPr>
          <a:xfrm>
            <a:off x="1035832" y="19835"/>
            <a:ext cx="777128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SCFSs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791081" y="261833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  <a:blipFill rotWithShape="0"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4805637" y="56847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4805637" y="388961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5566126" y="2446084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0" name="矩形 29"/>
          <p:cNvSpPr/>
          <p:nvPr/>
        </p:nvSpPr>
        <p:spPr>
          <a:xfrm>
            <a:off x="5580681" y="3753401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/>
          <p:cNvSpPr txBox="1">
            <a:spLocks/>
          </p:cNvSpPr>
          <p:nvPr/>
        </p:nvSpPr>
        <p:spPr>
          <a:xfrm>
            <a:off x="816774" y="8262"/>
            <a:ext cx="8634869" cy="157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sz="3600" cap="none" dirty="0" smtClean="0"/>
              <a:t/>
            </a:r>
            <a:br>
              <a:rPr lang="en-US" sz="3600" cap="none" dirty="0" smtClean="0"/>
            </a:br>
            <a:r>
              <a:rPr lang="en-US" sz="3600" cap="none" dirty="0" smtClean="0"/>
              <a:t>Premises</a:t>
            </a:r>
            <a:br>
              <a:rPr lang="en-US" sz="3600" cap="none" dirty="0" smtClean="0"/>
            </a:br>
            <a:r>
              <a:rPr lang="en-US" sz="3600" cap="none" dirty="0" smtClean="0"/>
              <a:t>(</a:t>
            </a:r>
            <a:r>
              <a:rPr lang="en-US" sz="4900" cap="none" dirty="0" smtClean="0"/>
              <a:t>IF-Parts</a:t>
            </a:r>
            <a:r>
              <a:rPr lang="en-US" cap="none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=9</a:t>
                </a:r>
                <a:endParaRPr 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502182" y="212166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16735" y="521487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516735" y="3449660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 rotWithShape="0">
                <a:blip r:embed="rId10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  <a:blipFill>
                <a:blip r:embed="rId11"/>
                <a:stretch>
                  <a:fillRect l="-341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  <a:blipFill rotWithShape="0">
                <a:blip r:embed="rId13"/>
                <a:stretch>
                  <a:fillRect t="-2597" b="-6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  <a:blipFill rotWithShape="0">
                <a:blip r:embed="rId14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8440585"/>
                  </p:ext>
                </p:extLst>
              </p:nvPr>
            </p:nvGraphicFramePr>
            <p:xfrm>
              <a:off x="10687046" y="2872057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𝑻𝑺𝑴𝑪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8440585"/>
                  </p:ext>
                </p:extLst>
              </p:nvPr>
            </p:nvGraphicFramePr>
            <p:xfrm>
              <a:off x="10687046" y="2872057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147914"/>
                  </p:ext>
                </p:extLst>
              </p:nvPr>
            </p:nvGraphicFramePr>
            <p:xfrm>
              <a:off x="182862" y="2872057"/>
              <a:ext cx="4664084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147914"/>
                  </p:ext>
                </p:extLst>
              </p:nvPr>
            </p:nvGraphicFramePr>
            <p:xfrm>
              <a:off x="182862" y="2872057"/>
              <a:ext cx="4664084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09" r="-300521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909" r="-200521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9479" t="-909" r="-1042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0052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20052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9479" t="-100000" r="-104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1818" r="-30052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818" r="-20052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9479" t="-201818" r="-1042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9099" r="-30052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99099" r="-20052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047" t="-299099" r="-1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9479" t="-299099" r="-1042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2727" r="-30052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2727" r="-20052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9479" t="-402727" r="-1042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616066"/>
                  </p:ext>
                </p:extLst>
              </p:nvPr>
            </p:nvGraphicFramePr>
            <p:xfrm>
              <a:off x="9511030" y="2872057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𝑰𝑩𝑴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616066"/>
                  </p:ext>
                </p:extLst>
              </p:nvPr>
            </p:nvGraphicFramePr>
            <p:xfrm>
              <a:off x="9511030" y="2872057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909" r="-521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100000" r="-521" b="-299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01818" r="-521" b="-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99099" r="-52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402727" r="-521" b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132949"/>
                  </p:ext>
                </p:extLst>
              </p:nvPr>
            </p:nvGraphicFramePr>
            <p:xfrm>
              <a:off x="4856941" y="2872057"/>
              <a:ext cx="4664084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132949"/>
                  </p:ext>
                </p:extLst>
              </p:nvPr>
            </p:nvGraphicFramePr>
            <p:xfrm>
              <a:off x="4856941" y="2872057"/>
              <a:ext cx="4664084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909" r="-30000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0524" t="-909" r="-201571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1047" t="-909" r="-1047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24" t="-100000" r="-201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1047" t="-100000" r="-104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01818" r="-30000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24" t="-201818" r="-20157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1047" t="-201818" r="-1047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99099" r="-30000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24" t="-299099" r="-2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479" t="-299099" r="-10052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1047" t="-299099" r="-1047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402727" r="-30000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24" t="-402727" r="-20157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1047" t="-402727" r="-1047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左大括弧 1"/>
          <p:cNvSpPr/>
          <p:nvPr/>
        </p:nvSpPr>
        <p:spPr>
          <a:xfrm rot="5400000">
            <a:off x="2273642" y="889687"/>
            <a:ext cx="337752" cy="348460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左大括弧 13"/>
          <p:cNvSpPr/>
          <p:nvPr/>
        </p:nvSpPr>
        <p:spPr>
          <a:xfrm rot="5400000">
            <a:off x="6899190" y="889686"/>
            <a:ext cx="337752" cy="348460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961456" y="1889865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IBM</a:t>
            </a:r>
            <a:endParaRPr lang="en-US" sz="28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431513" y="18898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TSMC</a:t>
            </a:r>
            <a:endParaRPr lang="en-US" sz="2800" b="1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10636334" y="2025222"/>
            <a:ext cx="337752" cy="121353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0140156" y="1903558"/>
            <a:ext cx="1330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Target</a:t>
            </a:r>
            <a:endParaRPr lang="en-US" sz="2800" b="1" dirty="0"/>
          </a:p>
        </p:txBody>
      </p:sp>
      <p:sp>
        <p:nvSpPr>
          <p:cNvPr id="20" name="標題 1"/>
          <p:cNvSpPr txBox="1">
            <a:spLocks/>
          </p:cNvSpPr>
          <p:nvPr/>
        </p:nvSpPr>
        <p:spPr>
          <a:xfrm>
            <a:off x="1069848" y="140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 smtClean="0"/>
              <a:t>Data Matrix</a:t>
            </a:r>
            <a:endParaRPr 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接點 67"/>
          <p:cNvCxnSpPr/>
          <p:nvPr/>
        </p:nvCxnSpPr>
        <p:spPr>
          <a:xfrm>
            <a:off x="5315825" y="593252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317329" y="3797418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 rot="2225866">
            <a:off x="4274293" y="2159982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265141" y="269150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963536" y="2312381"/>
            <a:ext cx="2153601" cy="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963536" y="2558473"/>
            <a:ext cx="2153601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963536" y="2779380"/>
            <a:ext cx="2153601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963536" y="2982820"/>
            <a:ext cx="2153601" cy="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963536" y="2318826"/>
            <a:ext cx="2153601" cy="10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63536" y="2565010"/>
            <a:ext cx="2153601" cy="10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963536" y="2793609"/>
            <a:ext cx="2153601" cy="103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2963536" y="3001139"/>
            <a:ext cx="2153601" cy="100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7288436" y="2204791"/>
            <a:ext cx="3789485" cy="898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90" name="矩形 89"/>
          <p:cNvSpPr/>
          <p:nvPr/>
        </p:nvSpPr>
        <p:spPr>
          <a:xfrm>
            <a:off x="7288436" y="3360510"/>
            <a:ext cx="3789485" cy="830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91" name="矩形 90"/>
          <p:cNvSpPr/>
          <p:nvPr/>
        </p:nvSpPr>
        <p:spPr>
          <a:xfrm>
            <a:off x="7294422" y="5490159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單箭頭接點 110"/>
          <p:cNvCxnSpPr/>
          <p:nvPr/>
        </p:nvCxnSpPr>
        <p:spPr>
          <a:xfrm>
            <a:off x="2976724" y="2321255"/>
            <a:ext cx="2140413" cy="32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2971838" y="2587632"/>
            <a:ext cx="2145299" cy="323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>
            <a:off x="2971838" y="2793609"/>
            <a:ext cx="2145299" cy="322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2945224" y="2969017"/>
            <a:ext cx="2150210" cy="32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1052506" y="19277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1052506" y="31079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1052506" y="513764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64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Aim Objects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096101" y="18546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 smtClean="0"/>
              <a:t>層箭靶</a:t>
            </a:r>
            <a:endParaRPr lang="zh-TW" altLang="en-US" dirty="0"/>
          </a:p>
        </p:txBody>
      </p:sp>
      <p:sp>
        <p:nvSpPr>
          <p:cNvPr id="66" name="弧形 65"/>
          <p:cNvSpPr/>
          <p:nvPr/>
        </p:nvSpPr>
        <p:spPr>
          <a:xfrm rot="2225866">
            <a:off x="4290892" y="3208669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  <a:blipFill rotWithShape="0">
                <a:blip r:embed="rId10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弧形 68"/>
          <p:cNvSpPr/>
          <p:nvPr/>
        </p:nvSpPr>
        <p:spPr>
          <a:xfrm rot="2225866">
            <a:off x="4316545" y="5407148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/>
              <p:cNvSpPr/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  <a:blipFill>
                <a:blip r:embed="rId11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3028" y="2017585"/>
            <a:ext cx="3635938" cy="4138665"/>
          </a:xfrm>
          <a:prstGeom prst="rect">
            <a:avLst/>
          </a:prstGeom>
          <a:solidFill>
            <a:srgbClr val="FDDD83"/>
          </a:solidFill>
          <a:ln>
            <a:solidFill>
              <a:srgbClr val="FDD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883583" y="3773425"/>
            <a:ext cx="3010513" cy="2382826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361674" y="3773425"/>
            <a:ext cx="2454458" cy="2382825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361676" y="2017585"/>
            <a:ext cx="5532420" cy="16843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blipFill>
                <a:blip r:embed="rId2"/>
                <a:stretch>
                  <a:fillRect t="-566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+1)×1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5946" y="2003945"/>
                <a:ext cx="2872068" cy="461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003945"/>
                <a:ext cx="2872068" cy="461280"/>
              </a:xfrm>
              <a:prstGeom prst="rect">
                <a:avLst/>
              </a:prstGeom>
              <a:blipFill rotWithShape="0"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05946" y="2418909"/>
                <a:ext cx="2794548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418909"/>
                <a:ext cx="2794548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b="1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b="1" i="1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/>
                  <a:t>目標中，第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 smtClean="0"/>
                  <a:t>個前鑑部的啟動強度</a:t>
                </a:r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blipFill>
                <a:blip r:embed="rId7"/>
                <a:stretch>
                  <a:fillRect r="-130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𝜆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𝐾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→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883584" y="4039600"/>
                <a:ext cx="2232919" cy="1653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84" y="4039600"/>
                <a:ext cx="2232919" cy="1653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24168" y="4039600"/>
                <a:ext cx="2959913" cy="44024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第</m:t>
                    </m:r>
                  </m:oMath>
                </a14:m>
                <a:r>
                  <a:rPr lang="en-US" dirty="0" smtClean="0"/>
                  <a:t>q</a:t>
                </a:r>
                <a:r>
                  <a:rPr lang="zh-TW" altLang="en-US" dirty="0" smtClean="0"/>
                  <a:t>個後鑑部參數</a:t>
                </a:r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68" y="4039600"/>
                <a:ext cx="2959913" cy="440249"/>
              </a:xfrm>
              <a:prstGeom prst="rect">
                <a:avLst/>
              </a:prstGeom>
              <a:blipFill>
                <a:blip r:embed="rId11"/>
                <a:stretch>
                  <a:fillRect r="-2053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標題 1"/>
          <p:cNvSpPr txBox="1">
            <a:spLocks/>
          </p:cNvSpPr>
          <p:nvPr/>
        </p:nvSpPr>
        <p:spPr>
          <a:xfrm>
            <a:off x="594400" y="29213"/>
            <a:ext cx="8474396" cy="141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Consequence</a:t>
            </a:r>
          </a:p>
          <a:p>
            <a:r>
              <a:rPr lang="en-US" cap="none" dirty="0" smtClean="0"/>
              <a:t>(THEN-parts)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1. Structure Learning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2. Model Structure and I/O Relationship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tx1"/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9230" y="2192412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Consequences</a:t>
            </a:r>
          </a:p>
          <a:p>
            <a:pPr algn="ctr"/>
            <a:r>
              <a:rPr lang="en-US" dirty="0" smtClean="0"/>
              <a:t>(THEN-Parts)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24175" y="2192411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Premises</a:t>
            </a:r>
          </a:p>
          <a:p>
            <a:pPr algn="ctr"/>
            <a:r>
              <a:rPr lang="en-US" dirty="0" smtClean="0"/>
              <a:t>(IF-Parts)</a:t>
            </a:r>
          </a:p>
          <a:p>
            <a:pPr algn="ctr"/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73366" y="14177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RLSE</a:t>
            </a:r>
            <a:endParaRPr 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77957" y="1417701"/>
            <a:ext cx="89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PSO</a:t>
            </a:r>
            <a:endParaRPr 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1230518" y="3270747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721702" y="5481413"/>
                <a:ext cx="1244315" cy="1217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02" y="5481413"/>
                <a:ext cx="1244315" cy="1217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  <a:blipFill>
                <a:blip r:embed="rId3"/>
                <a:stretch>
                  <a:fillRect t="-5000" r="-1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Machine Learning</a:t>
            </a:r>
            <a:endParaRPr lang="en-US" dirty="0"/>
          </a:p>
        </p:txBody>
      </p:sp>
      <p:sp>
        <p:nvSpPr>
          <p:cNvPr id="38" name="向右箭號 37"/>
          <p:cNvSpPr/>
          <p:nvPr/>
        </p:nvSpPr>
        <p:spPr>
          <a:xfrm>
            <a:off x="6838512" y="3365865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blipFill>
                <a:blip r:embed="rId5"/>
                <a:stretch>
                  <a:fillRect t="-7353" r="-1388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9474158" y="2984309"/>
                <a:ext cx="239431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𝑰𝑩𝑴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𝑻𝑺𝑴𝑪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58" y="2984309"/>
                <a:ext cx="2394310" cy="384721"/>
              </a:xfrm>
              <a:prstGeom prst="rect">
                <a:avLst/>
              </a:prstGeom>
              <a:blipFill>
                <a:blip r:embed="rId6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向右箭號 40"/>
          <p:cNvSpPr/>
          <p:nvPr/>
        </p:nvSpPr>
        <p:spPr>
          <a:xfrm rot="10800000">
            <a:off x="9474158" y="3353353"/>
            <a:ext cx="2282472" cy="143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橢圓 41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726670" y="348468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9847209" y="3494949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5" name="向右箭號 44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  <a:blipFill>
                <a:blip r:embed="rId7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8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85708" y="2181453"/>
            <a:ext cx="4859585" cy="1637970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𝑃𝑏𝑒𝑠𝑡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𝐺𝑏𝑒𝑠𝑡</m:t>
                              </m:r>
                            </m:e>
                          </m:acc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  <a:blipFill>
                <a:blip r:embed="rId3"/>
                <a:stretch>
                  <a:fillRect b="-88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vector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𝑃𝑏𝑒𝑠𝑡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position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𝐺𝑏𝑒𝑠𝑡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best position vector 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particle at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PSO parameters</a:t>
                </a:r>
                <a:endParaRPr lang="zh-TW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numbers in [0,1]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blipFill>
                <a:blip r:embed="rId5"/>
                <a:stretch>
                  <a:fillRect l="-1001" r="-1502" b="-270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Machine Learning(PSO)</a:t>
            </a:r>
            <a:endParaRPr lang="en-US" dirty="0"/>
          </a:p>
        </p:txBody>
      </p:sp>
      <p:sp>
        <p:nvSpPr>
          <p:cNvPr id="2" name="橢圓 1"/>
          <p:cNvSpPr/>
          <p:nvPr/>
        </p:nvSpPr>
        <p:spPr>
          <a:xfrm>
            <a:off x="1931122" y="5176049"/>
            <a:ext cx="265814" cy="2764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510031" y="5448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目前</a:t>
            </a:r>
            <a:r>
              <a:rPr lang="zh-TW" altLang="en-US" dirty="0"/>
              <a:t>位置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78823" y="2603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新位置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17028" y="3201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透過自我最佳位置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78065" y="40597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透過全</a:t>
            </a:r>
            <a:r>
              <a:rPr lang="zh-TW" altLang="en-US" sz="1200" dirty="0"/>
              <a:t>群</a:t>
            </a:r>
            <a:r>
              <a:rPr lang="zh-TW" altLang="en-US" sz="1200" dirty="0" smtClean="0"/>
              <a:t>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3" name="向右箭號 12"/>
          <p:cNvSpPr/>
          <p:nvPr/>
        </p:nvSpPr>
        <p:spPr>
          <a:xfrm rot="18597029">
            <a:off x="1641937" y="4117983"/>
            <a:ext cx="2565722" cy="110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3725665" y="2933777"/>
            <a:ext cx="265814" cy="276446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 rot="20610049">
            <a:off x="2162443" y="4895815"/>
            <a:ext cx="2277132" cy="8724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4075294" y="4167251"/>
            <a:ext cx="683462" cy="1220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2067014" y="3154257"/>
            <a:ext cx="10633" cy="2002300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960914" y="2910590"/>
            <a:ext cx="206230" cy="20990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3773010" y="3483435"/>
            <a:ext cx="799821" cy="1202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963136" y="3725965"/>
            <a:ext cx="1040073" cy="145008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05863" y="3540729"/>
            <a:ext cx="206230" cy="2099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482837" y="24543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全群最佳位置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Gbest</a:t>
            </a:r>
            <a:r>
              <a:rPr lang="en-US" altLang="zh-TW" sz="1400" dirty="0" smtClean="0"/>
              <a:t>)</a:t>
            </a:r>
            <a:endParaRPr 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1817" y="30355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自我最佳位置</a:t>
            </a:r>
            <a:endParaRPr lang="en-US" altLang="zh-TW" sz="1400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Pbest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2929866" y="49071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慣性方向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顆粒子</a:t>
                </a:r>
                <a:endParaRPr 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553" t="-6452" r="-304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53416" y="4273062"/>
                <a:ext cx="10058400" cy="1644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416" y="4273062"/>
                <a:ext cx="10058400" cy="164416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Cost Function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3413994" y="2424571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44148" y="2083440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48" y="2083440"/>
                <a:ext cx="439864" cy="411651"/>
              </a:xfrm>
              <a:prstGeom prst="rect">
                <a:avLst/>
              </a:prstGeom>
              <a:blipFill>
                <a:blip r:embed="rId4"/>
                <a:stretch>
                  <a:fillRect t="-7463" r="-15278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49640" y="2043015"/>
                <a:ext cx="239431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𝑰𝑩𝑴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𝑻𝑺𝑴𝑪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40" y="2043015"/>
                <a:ext cx="2394310" cy="384721"/>
              </a:xfrm>
              <a:prstGeom prst="rect">
                <a:avLst/>
              </a:prstGeom>
              <a:blipFill>
                <a:blip r:embed="rId5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 rot="10800000">
            <a:off x="6049640" y="2412059"/>
            <a:ext cx="2282472" cy="143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5075100" y="2113516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02152" y="254339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22691" y="2553655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9" name="向右箭號 18"/>
          <p:cNvSpPr/>
          <p:nvPr/>
        </p:nvSpPr>
        <p:spPr>
          <a:xfrm rot="5400000">
            <a:off x="5296243" y="3139415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98351" y="3461592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51" y="3461592"/>
                <a:ext cx="1361270" cy="411651"/>
              </a:xfrm>
              <a:prstGeom prst="rect">
                <a:avLst/>
              </a:prstGeom>
              <a:blipFill>
                <a:blip r:embed="rId6"/>
                <a:stretch>
                  <a:fillRect t="-7463" r="-1435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5005247" y="1852414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12775" y="18524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760474" y="4833533"/>
                <a:ext cx="12183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800" dirty="0" smtClean="0"/>
                  <a:t>=200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74" y="4833533"/>
                <a:ext cx="1218347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3953" r="-9000" b="-302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1065403" y="112499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51032" y="260889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51032" y="3216439"/>
            <a:ext cx="2385753" cy="534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54769" y="4533557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0632" y="1806855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Iteration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8391" y="3127817"/>
            <a:ext cx="2385753" cy="583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Caculate</a:t>
            </a:r>
            <a:r>
              <a:rPr lang="en-US" dirty="0" smtClean="0">
                <a:solidFill>
                  <a:schemeClr val="tx1"/>
                </a:solidFill>
              </a:rPr>
              <a:t> Aim Of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18068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Construct 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418473"/>
            <a:ext cx="2385753" cy="516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Caculate</a:t>
            </a:r>
            <a:r>
              <a:rPr lang="en-US" dirty="0" smtClean="0">
                <a:solidFill>
                  <a:schemeClr val="tx1"/>
                </a:solidFill>
              </a:rPr>
              <a:t> 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89" y="41717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Caculate</a:t>
            </a:r>
            <a:r>
              <a:rPr lang="en-US" dirty="0" smtClean="0">
                <a:solidFill>
                  <a:schemeClr val="tx1"/>
                </a:solidFill>
              </a:rPr>
              <a:t>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67349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459203"/>
            <a:ext cx="2385753" cy="682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Consequences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blipFill>
                <a:blip r:embed="rId5"/>
                <a:stretch>
                  <a:fillRect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流程圖: 決策 53"/>
          <p:cNvSpPr/>
          <p:nvPr/>
        </p:nvSpPr>
        <p:spPr>
          <a:xfrm>
            <a:off x="1401221" y="5314263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0633" y="2006362"/>
            <a:ext cx="340589" cy="3630991"/>
          </a:xfrm>
          <a:prstGeom prst="bentConnector3">
            <a:avLst>
              <a:gd name="adj1" fmla="val 167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312169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2972650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1" idx="2"/>
            <a:endCxn id="34" idx="3"/>
          </p:cNvCxnSpPr>
          <p:nvPr/>
        </p:nvCxnSpPr>
        <p:spPr>
          <a:xfrm rot="5400000" flipH="1">
            <a:off x="3662824" y="2582366"/>
            <a:ext cx="1762404" cy="2214481"/>
          </a:xfrm>
          <a:prstGeom prst="bentConnector4">
            <a:avLst>
              <a:gd name="adj1" fmla="val -12971"/>
              <a:gd name="adj2" fmla="val 76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>
            <a:off x="3446385" y="2006361"/>
            <a:ext cx="10120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1872996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2917779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607207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309953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227666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2" y="4371303"/>
            <a:ext cx="950416" cy="287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253224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10380" y="526259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247645" y="5889378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54769" y="62483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342162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Recursively</a:t>
            </a:r>
            <a:endParaRPr lang="en-US" dirty="0"/>
          </a:p>
        </p:txBody>
      </p:sp>
      <p:sp>
        <p:nvSpPr>
          <p:cNvPr id="46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Flowchart of the PSO-RLSE method</a:t>
            </a:r>
            <a:endParaRPr lang="en-US" dirty="0"/>
          </a:p>
        </p:txBody>
      </p:sp>
      <p:cxnSp>
        <p:nvCxnSpPr>
          <p:cNvPr id="31" name="直線單箭頭接點 30"/>
          <p:cNvCxnSpPr>
            <a:stCxn id="33" idx="2"/>
            <a:endCxn id="37" idx="0"/>
          </p:cNvCxnSpPr>
          <p:nvPr/>
        </p:nvCxnSpPr>
        <p:spPr>
          <a:xfrm flipH="1">
            <a:off x="2253509" y="1524005"/>
            <a:ext cx="4771" cy="28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4" idx="2"/>
            <a:endCxn id="35" idx="0"/>
          </p:cNvCxnSpPr>
          <p:nvPr/>
        </p:nvCxnSpPr>
        <p:spPr>
          <a:xfrm>
            <a:off x="2243909" y="3007909"/>
            <a:ext cx="0" cy="20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5" idx="2"/>
            <a:endCxn id="91" idx="0"/>
          </p:cNvCxnSpPr>
          <p:nvPr/>
        </p:nvCxnSpPr>
        <p:spPr>
          <a:xfrm flipH="1">
            <a:off x="2239137" y="3751146"/>
            <a:ext cx="4772" cy="15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6" idx="2"/>
            <a:endCxn id="54" idx="0"/>
          </p:cNvCxnSpPr>
          <p:nvPr/>
        </p:nvCxnSpPr>
        <p:spPr>
          <a:xfrm>
            <a:off x="2247646" y="5034973"/>
            <a:ext cx="5863" cy="27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54" idx="2"/>
            <a:endCxn id="128" idx="0"/>
          </p:cNvCxnSpPr>
          <p:nvPr/>
        </p:nvCxnSpPr>
        <p:spPr>
          <a:xfrm flipH="1">
            <a:off x="2247646" y="5960440"/>
            <a:ext cx="5863" cy="2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圓角矩形 90"/>
          <p:cNvSpPr/>
          <p:nvPr/>
        </p:nvSpPr>
        <p:spPr>
          <a:xfrm>
            <a:off x="1046260" y="3903306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velocity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8" name="直線單箭頭接點 97"/>
          <p:cNvCxnSpPr>
            <a:stCxn id="91" idx="2"/>
            <a:endCxn id="36" idx="0"/>
          </p:cNvCxnSpPr>
          <p:nvPr/>
        </p:nvCxnSpPr>
        <p:spPr>
          <a:xfrm>
            <a:off x="2239137" y="4404722"/>
            <a:ext cx="8509" cy="12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1331919965"/>
                  </p:ext>
                </p:extLst>
              </p:nvPr>
            </p:nvGraphicFramePr>
            <p:xfrm>
              <a:off x="685800" y="2063750"/>
              <a:ext cx="10394950" cy="445008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29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2</a:t>
                          </a:r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1331919965"/>
                  </p:ext>
                </p:extLst>
              </p:nvPr>
            </p:nvGraphicFramePr>
            <p:xfrm>
              <a:off x="685800" y="2063750"/>
              <a:ext cx="10394950" cy="445008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8197" r="-117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</a:t>
                          </a:r>
                          <a:r>
                            <a:rPr lang="en-US" dirty="0" smtClean="0"/>
                            <a:t>outputs </a:t>
                          </a:r>
                          <a:r>
                            <a:rPr lang="en-US" dirty="0" smtClean="0"/>
                            <a:t>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</a:t>
                          </a:r>
                          <a:r>
                            <a:rPr lang="en-US" baseline="0" dirty="0" smtClean="0"/>
                            <a:t>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</a:t>
                          </a:r>
                          <a:r>
                            <a:rPr lang="en-US" dirty="0" smtClean="0"/>
                            <a:t>premise </a:t>
                          </a:r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</a:t>
                          </a:r>
                          <a:r>
                            <a:rPr lang="en-US" dirty="0" smtClean="0"/>
                            <a:t>consequences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</a:t>
                          </a:r>
                          <a:r>
                            <a:rPr lang="en-US" dirty="0" smtClean="0"/>
                            <a:t>consequence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/>
                            <a:t>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2</a:t>
                          </a:r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 Setting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478097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25x25 identify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478097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25x25 identify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750973" y="0"/>
            <a:ext cx="8474396" cy="63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Parameter Learning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2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Premises Parameters</a:t>
            </a:r>
            <a:br>
              <a:rPr lang="en-US" cap="none" dirty="0" smtClean="0"/>
            </a:br>
            <a:r>
              <a:rPr lang="en-US" cap="none" dirty="0" smtClean="0"/>
              <a:t>(after learning)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152437"/>
                  </p:ext>
                </p:extLst>
              </p:nvPr>
            </p:nvGraphicFramePr>
            <p:xfrm>
              <a:off x="829364" y="1580448"/>
              <a:ext cx="10362496" cy="51333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5470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44216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8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-7.4837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-2.4629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0.2314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-1.4896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5.0227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5.8565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-0.4322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1.1944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0.1179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1.2586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-1.3571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1.6476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-5.4257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-0.2498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0.5714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-0.4747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-4.1168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-9.2394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-0.0627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-0.3922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3.8949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-4.2743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1.0385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-2.1150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-1.5145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6.9056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-1.4537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-0.2684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-9.2324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-4.0280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-0.5736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0.5729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1.1834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-2.9370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-0.1734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1.3089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-7.6711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7.8509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-0.0124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0.7904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6.5933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-0.5543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-0.4448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0.4812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9.9831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6.5836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-1.5457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-1.1439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152437"/>
                  </p:ext>
                </p:extLst>
              </p:nvPr>
            </p:nvGraphicFramePr>
            <p:xfrm>
              <a:off x="829364" y="1580448"/>
              <a:ext cx="10362496" cy="51333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5470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44216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8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9096" r="-804787" b="-3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335000" r="-12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335000" r="-11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335000" r="-10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335000" r="-7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335000" r="-6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335000" r="-5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335000" r="-2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335000" r="-1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335000" r="-926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-7.4837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-2.4629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0.2314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-1.4896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5.0227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5.8565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-0.4322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1.1944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0.1179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1.2586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-1.3571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1.6476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9096" r="-804787" b="-2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628333" r="-12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628333" r="-11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628333" r="-10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628333" r="-7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628333" r="-6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628333" r="-5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628333" r="-2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628333" r="-1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628333" r="-926" b="-6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-5.4257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-0.2498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0.5714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-0.4747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-4.1168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-9.2394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-0.0627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-0.3922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3.8949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-4.2743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1.0385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-2.1150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9096" r="-804787" b="-1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923333" r="-12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923333" r="-11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923333" r="-10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923333" r="-7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923333" r="-6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923333" r="-5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923333" r="-2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923333" r="-1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923333" r="-926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-1.5145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6.9056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-1.4537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-0.2684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-9.2324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-4.0280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-0.5736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0.5729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1.1834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-2.9370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-0.1734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1.3089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79096" r="-804787" b="-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4074" t="-1218333" r="-12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074" t="-1218333" r="-11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4074" t="-1218333" r="-10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4074" t="-1218333" r="-7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4074" t="-1218333" r="-6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4074" t="-1218333" r="-5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4074" t="-1218333" r="-2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4074" t="-1218333" r="-1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4074" t="-1218333" r="-926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-7.6711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7.8509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-0.0124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0.7904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6.5933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-0.5543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-0.4448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0.4812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9.9831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6.5836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-1.5457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-1.1439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82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弧 1"/>
          <p:cNvSpPr/>
          <p:nvPr/>
        </p:nvSpPr>
        <p:spPr>
          <a:xfrm>
            <a:off x="1196667" y="3036862"/>
            <a:ext cx="321630" cy="1415867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左大括弧 8"/>
          <p:cNvSpPr/>
          <p:nvPr/>
        </p:nvSpPr>
        <p:spPr>
          <a:xfrm>
            <a:off x="1191350" y="4991878"/>
            <a:ext cx="321630" cy="966499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361" y="3537818"/>
            <a:ext cx="107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361" y="5088829"/>
            <a:ext cx="95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480531"/>
                  </p:ext>
                </p:extLst>
              </p:nvPr>
            </p:nvGraphicFramePr>
            <p:xfrm>
              <a:off x="1550996" y="1939763"/>
              <a:ext cx="4223340" cy="470032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55835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055835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055835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055835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480531"/>
                  </p:ext>
                </p:extLst>
              </p:nvPr>
            </p:nvGraphicFramePr>
            <p:xfrm>
              <a:off x="1550996" y="1939763"/>
              <a:ext cx="4223340" cy="470032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55835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055835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055835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055835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35" r="-300000" b="-623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578" t="-935" r="-201734" b="-623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935" r="-1156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8000" r="-300000" b="-5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78" t="-108000" r="-201734" b="-5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108000" r="-1156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8000" r="-300000" b="-4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78" t="-208000" r="-201734" b="-4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208000" r="-1156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71084" r="-300000" b="-46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78" t="-371084" r="-201734" b="-46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425" t="-371084" r="-100575" b="-46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371084" r="-1156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91000" r="-300000" b="-2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78" t="-391000" r="-201734" b="-2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391000" r="-1156" b="-2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95960" r="-300000" b="-186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78" t="-495960" r="-201734" b="-186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495960" r="-1156" b="-186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710843" r="-300000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78" t="-710843" r="-201734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425" t="-710843" r="-100575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710843" r="-1156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73000" r="-300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78" t="-673000" r="-20173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673000" r="-1156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743906"/>
                  </p:ext>
                </p:extLst>
              </p:nvPr>
            </p:nvGraphicFramePr>
            <p:xfrm>
              <a:off x="9921484" y="1939762"/>
              <a:ext cx="1055835" cy="469905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55835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𝑰𝑩𝑴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743906"/>
                  </p:ext>
                </p:extLst>
              </p:nvPr>
            </p:nvGraphicFramePr>
            <p:xfrm>
              <a:off x="9921484" y="1939762"/>
              <a:ext cx="1055835" cy="469905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55835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935" r="-575" b="-6224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108000" r="-575" b="-56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08000" r="-575" b="-46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371084" r="-575" b="-4614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391000" r="-575" b="-28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491000" r="-575" b="-18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720732" r="-575" b="-12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78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673000" r="-575" b="-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1734783"/>
                  </p:ext>
                </p:extLst>
              </p:nvPr>
            </p:nvGraphicFramePr>
            <p:xfrm>
              <a:off x="5770362" y="1939762"/>
              <a:ext cx="4155096" cy="470032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38774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038774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038774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03877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1734783"/>
                  </p:ext>
                </p:extLst>
              </p:nvPr>
            </p:nvGraphicFramePr>
            <p:xfrm>
              <a:off x="5770362" y="1939762"/>
              <a:ext cx="4155096" cy="470032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38774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038774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038774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03877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935" r="-300585" b="-623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0000" t="-935" r="-200585" b="-623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935" r="-1170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8000" r="-300585" b="-5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8000" r="-200585" b="-5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108000" r="-1170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08000" r="-300585" b="-4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8000" r="-200585" b="-4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208000" r="-1170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71084" r="-300585" b="-46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71084" r="-200585" b="-46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176" t="-371084" r="-101765" b="-46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371084" r="-1170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91000" r="-300585" b="-2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91000" r="-200585" b="-2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391000" r="-1170" b="-2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495960" r="-300585" b="-186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95960" r="-200585" b="-186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495960" r="-1170" b="-186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710843" r="-300585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710843" r="-200585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176" t="-710843" r="-101765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710843" r="-1170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673000" r="-300585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673000" r="-200585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673000" r="-1170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標題 1"/>
          <p:cNvSpPr txBox="1">
            <a:spLocks/>
          </p:cNvSpPr>
          <p:nvPr/>
        </p:nvSpPr>
        <p:spPr>
          <a:xfrm>
            <a:off x="1069848" y="140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 smtClean="0"/>
              <a:t>Data Matrix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630411"/>
                  </p:ext>
                </p:extLst>
              </p:nvPr>
            </p:nvGraphicFramePr>
            <p:xfrm>
              <a:off x="10977319" y="1939762"/>
              <a:ext cx="1055835" cy="469905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55835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𝑻𝑺𝑴𝑪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630411"/>
                  </p:ext>
                </p:extLst>
              </p:nvPr>
            </p:nvGraphicFramePr>
            <p:xfrm>
              <a:off x="10977319" y="1939762"/>
              <a:ext cx="1055835" cy="469905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55835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935" r="-575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108000" r="-575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208000" r="-575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371084" r="-575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391000" r="-575" b="-2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491000" r="-575" b="-1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720732" r="-575" b="-1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78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673000" r="-57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4610306"/>
                  </p:ext>
                </p:extLst>
              </p:nvPr>
            </p:nvGraphicFramePr>
            <p:xfrm>
              <a:off x="269770" y="2016846"/>
              <a:ext cx="11681438" cy="234643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756494010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-3.2687-0.6133i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0.0622+0.0059i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0.3853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-0.0702+0.0411i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0.9602+0.1527i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0.9744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-1.1446-0.1661i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0.5588+0.2269i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0.3147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0.9993+0.1477i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0.9175-0.23788i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0.5087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object5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2.5532+0.2717i</a:t>
                          </a:r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1.7558+0.3784i</a:t>
                          </a:r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0.3467-0.1171i</a:t>
                          </a:r>
                          <a:endParaRPr lang="zh-TW" alt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0.8169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839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4610306"/>
                  </p:ext>
                </p:extLst>
              </p:nvPr>
            </p:nvGraphicFramePr>
            <p:xfrm>
              <a:off x="269770" y="2016846"/>
              <a:ext cx="11681438" cy="234643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756494010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626" t="-6849" r="-277936" b="-4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191" t="-6849" r="-176950" b="-4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819" t="-6849" r="-200602" b="-4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819" t="-6849" r="-100602" b="-4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4819" t="-6849" r="-602" b="-4356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-3.2687-0.6133i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0.0622+0.0059i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0.3853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-0.0702+0.0411i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0.9602+0.1527i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0.9744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-1.1446-0.1661i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0.5588+0.2269i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0.3147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0.9993+0.1477i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0.9175-0.23788i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0.5087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object5</a:t>
                          </a:r>
                          <a:endParaRPr lang="en-US" sz="160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2.5532+0.2717i</a:t>
                          </a:r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1.7558+0.3784i</a:t>
                          </a:r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0.3467-0.1171i</a:t>
                          </a:r>
                          <a:endParaRPr lang="zh-TW" alt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0.8169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8397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468894" y="3182913"/>
                <a:ext cx="1072730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m:rPr>
                          <m:nor/>
                        </m:rPr>
                        <a:rPr lang="en-US" sz="4400" b="0" i="0" dirty="0" smtClean="0"/>
                        <m:t>  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894" y="3182913"/>
                <a:ext cx="107273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89" y="146941"/>
            <a:ext cx="3133581" cy="6461392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506322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Consequences Parameters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62"/>
            <a:ext cx="11499574" cy="6729062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 flipH="1">
            <a:off x="7438951" y="576470"/>
            <a:ext cx="33973" cy="5397979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699837" y="2554162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Training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463310" y="2554162"/>
            <a:ext cx="238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19" y="158416"/>
            <a:ext cx="7684190" cy="63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Performance(RMSE)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671647199"/>
              </p:ext>
            </p:extLst>
          </p:nvPr>
        </p:nvGraphicFramePr>
        <p:xfrm>
          <a:off x="685800" y="2063750"/>
          <a:ext cx="10396884" cy="2148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9221">
                  <a:extLst>
                    <a:ext uri="{9D8B030D-6E8A-4147-A177-3AD203B41FA5}">
                      <a16:colId xmlns:a16="http://schemas.microsoft.com/office/drawing/2014/main" val="789970762"/>
                    </a:ext>
                  </a:extLst>
                </a:gridCol>
                <a:gridCol w="2599221">
                  <a:extLst>
                    <a:ext uri="{9D8B030D-6E8A-4147-A177-3AD203B41FA5}">
                      <a16:colId xmlns:a16="http://schemas.microsoft.com/office/drawing/2014/main" val="1162031332"/>
                    </a:ext>
                  </a:extLst>
                </a:gridCol>
                <a:gridCol w="2599221">
                  <a:extLst>
                    <a:ext uri="{9D8B030D-6E8A-4147-A177-3AD203B41FA5}">
                      <a16:colId xmlns:a16="http://schemas.microsoft.com/office/drawing/2014/main" val="1638603135"/>
                    </a:ext>
                  </a:extLst>
                </a:gridCol>
                <a:gridCol w="2599221">
                  <a:extLst>
                    <a:ext uri="{9D8B030D-6E8A-4147-A177-3AD203B41FA5}">
                      <a16:colId xmlns:a16="http://schemas.microsoft.com/office/drawing/2014/main" val="2941189545"/>
                    </a:ext>
                  </a:extLst>
                </a:gridCol>
              </a:tblGrid>
              <a:tr h="716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Overall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IBM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TSMC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177098"/>
                  </a:ext>
                </a:extLst>
              </a:tr>
              <a:tr h="716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Training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1.6381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dirty="0" smtClean="0"/>
                        <a:t>1.5299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dirty="0" smtClean="0"/>
                        <a:t>0.3339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69272"/>
                  </a:ext>
                </a:extLst>
              </a:tr>
              <a:tr h="716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Testing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1.7714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1.6127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0.3561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53463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log part is negative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so we have to change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Entropy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69848" y="4988681"/>
                <a:ext cx="2350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4988681"/>
                <a:ext cx="235019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3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35" y="0"/>
            <a:ext cx="10058400" cy="1609344"/>
          </a:xfrm>
        </p:spPr>
        <p:txBody>
          <a:bodyPr/>
          <a:lstStyle/>
          <a:p>
            <a:r>
              <a:rPr lang="en-US" dirty="0" smtClean="0"/>
              <a:t>Pdf(IBM)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914400">
                  <a:defRPr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𝑰𝑩𝑴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  <a:blipFill>
                <a:blip r:embed="rId3"/>
                <a:stretch>
                  <a:fillRect l="-204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70" y="1841670"/>
            <a:ext cx="5344500" cy="4004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914400">
                  <a:defRPr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𝑻𝑺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  <a:blipFill>
                <a:blip r:embed="rId3"/>
                <a:stretch>
                  <a:fillRect l="-204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92" y="1735344"/>
            <a:ext cx="5344500" cy="4004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61535" y="0"/>
            <a:ext cx="10058400" cy="1609344"/>
          </a:xfrm>
        </p:spPr>
        <p:txBody>
          <a:bodyPr/>
          <a:lstStyle/>
          <a:p>
            <a:r>
              <a:rPr lang="en-US" dirty="0"/>
              <a:t>pdf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1986</TotalTime>
  <Words>1519</Words>
  <Application>Microsoft Office PowerPoint</Application>
  <PresentationFormat>寬螢幕</PresentationFormat>
  <Paragraphs>1127</Paragraphs>
  <Slides>64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6" baseType="lpstr">
      <vt:lpstr>微軟正黑體</vt:lpstr>
      <vt:lpstr>新細明體</vt:lpstr>
      <vt:lpstr>標楷體</vt:lpstr>
      <vt:lpstr>Baskerville Old Face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木刻字型</vt:lpstr>
      <vt:lpstr>HW3</vt:lpstr>
      <vt:lpstr> </vt:lpstr>
      <vt:lpstr>Data</vt:lpstr>
      <vt:lpstr>Data Preprocess</vt:lpstr>
      <vt:lpstr>PowerPoint 簡報</vt:lpstr>
      <vt:lpstr>PowerPoint 簡報</vt:lpstr>
      <vt:lpstr>Entropy</vt:lpstr>
      <vt:lpstr>Pdf(IBM)</vt:lpstr>
      <vt:lpstr>pdf</vt:lpstr>
      <vt:lpstr>Influence Information:</vt:lpstr>
      <vt:lpstr>Influence Information Matrix</vt:lpstr>
      <vt:lpstr>Influence Information Matrix(IBM)</vt:lpstr>
      <vt:lpstr>Multi-Target Feature selection</vt:lpstr>
      <vt:lpstr>PowerPoint 簡報</vt:lpstr>
      <vt:lpstr>Multi-Target Feature selection</vt:lpstr>
      <vt:lpstr>Multi-Target Feature Selection(Example)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pair</vt:lpstr>
      <vt:lpstr>MODEL CONSTRUCTION 1. Structure Learning 2. Model Structure and I/O Relationship 3. Parameter Learning </vt:lpstr>
      <vt:lpstr>PowerPoint 簡報</vt:lpstr>
      <vt:lpstr>Model Construction: Structure Learning IF-Parts</vt:lpstr>
      <vt:lpstr>Model Construction: Structure Learning Selection of Premises</vt:lpstr>
      <vt:lpstr>Model Construction: Structure Learning Selection of Premises</vt:lpstr>
      <vt:lpstr>Model Construction: Structure Learning Selection of Premises</vt:lpstr>
      <vt:lpstr>PowerPoint 簡報</vt:lpstr>
      <vt:lpstr>PowerPoint 簡報</vt:lpstr>
      <vt:lpstr>PowerPoint 簡報</vt:lpstr>
      <vt:lpstr>MODEL CONSTRUCTION 1. Structure Learning 2. Model Structure and I/O Relationship 3. Parameter Learning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MODEL CONSTRUCTION 1. Structure Learning 2. Model Structure and I/O Relationship 3. Parameter Learning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Premises Parameters (after learning)</vt:lpstr>
      <vt:lpstr>Aim Object Parameters</vt:lpstr>
      <vt:lpstr>PowerPoint 簡報</vt:lpstr>
      <vt:lpstr>PowerPoint 簡報</vt:lpstr>
      <vt:lpstr>PowerPoint 簡報</vt:lpstr>
      <vt:lpstr>Performance(RMSE)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Roderick Lin</dc:creator>
  <cp:lastModifiedBy>Roderick Lin</cp:lastModifiedBy>
  <cp:revision>159</cp:revision>
  <dcterms:created xsi:type="dcterms:W3CDTF">2017-07-21T13:48:00Z</dcterms:created>
  <dcterms:modified xsi:type="dcterms:W3CDTF">2017-07-31T18:43:34Z</dcterms:modified>
</cp:coreProperties>
</file>