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7"/>
  </p:notesMasterIdLst>
  <p:handoutMasterIdLst>
    <p:handoutMasterId r:id="rId28"/>
  </p:handoutMasterIdLst>
  <p:sldIdLst>
    <p:sldId id="257" r:id="rId2"/>
    <p:sldId id="260" r:id="rId3"/>
    <p:sldId id="266" r:id="rId4"/>
    <p:sldId id="261" r:id="rId5"/>
    <p:sldId id="262" r:id="rId6"/>
    <p:sldId id="263" r:id="rId7"/>
    <p:sldId id="264" r:id="rId8"/>
    <p:sldId id="267" r:id="rId9"/>
    <p:sldId id="265" r:id="rId10"/>
    <p:sldId id="269" r:id="rId11"/>
    <p:sldId id="270" r:id="rId12"/>
    <p:sldId id="275" r:id="rId13"/>
    <p:sldId id="274" r:id="rId14"/>
    <p:sldId id="276" r:id="rId15"/>
    <p:sldId id="277" r:id="rId16"/>
    <p:sldId id="28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7921" autoAdjust="0"/>
  </p:normalViewPr>
  <p:slideViewPr>
    <p:cSldViewPr snapToGrid="0">
      <p:cViewPr varScale="1">
        <p:scale>
          <a:sx n="101" d="100"/>
          <a:sy n="101" d="100"/>
        </p:scale>
        <p:origin x="26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4E0F9-462C-4FFA-9BB6-27C889BA893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D740C-4B76-4BF5-9169-392ED99C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63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47518-0F4A-4D8D-A8F6-699BCE8742B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ACBC1-4762-4024-96E9-E5F5F143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1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CBC1-4762-4024-96E9-E5F5F14380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2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BD0F-9DD2-4042-AE17-4E3E717DD82F}" type="datetime1">
              <a:rPr lang="en-US" smtClean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2A72-89F9-4FD6-B131-77E13D03A2DB}" type="datetime1">
              <a:rPr lang="en-US" smtClean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1DBB-AD2B-4A89-8B04-A4F8CD7EF5B7}" type="datetime1">
              <a:rPr lang="en-US" smtClean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EC4E-740D-4990-BB99-4F7DF9246AF1}" type="datetime1">
              <a:rPr lang="en-US" smtClean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78E4A01-520E-4885-843D-9CCCC39AA930}" type="datetime1">
              <a:rPr lang="en-US" smtClean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1332-0747-4982-9153-43D04DE8C1B4}" type="datetime1">
              <a:rPr lang="en-US" smtClean="0"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79D8-6E66-4B3D-BA69-F2E50AE020DE}" type="datetime1">
              <a:rPr lang="en-US" smtClean="0"/>
              <a:t>10/14/2017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E9D0-CA8B-4069-A294-6922D395770E}" type="datetime1">
              <a:rPr lang="en-US" smtClean="0"/>
              <a:t>10/14/2017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036D-FC85-4671-96B7-9804B573A881}" type="datetime1">
              <a:rPr lang="en-US" smtClean="0"/>
              <a:t>10/14/2017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7076-56FF-490D-ACCB-73997FCE891D}" type="datetime1">
              <a:rPr lang="en-US" smtClean="0"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207C-E432-42A4-9390-DF672DF6A08F}" type="datetime1">
              <a:rPr lang="en-US" smtClean="0"/>
              <a:t>10/14/2017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FEDC031-A0DC-4FA2-87C7-3018286F9298}" type="datetime1">
              <a:rPr lang="en-US" smtClean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790.png"/><Relationship Id="rId7" Type="http://schemas.openxmlformats.org/officeDocument/2006/relationships/image" Target="../media/image83.png"/><Relationship Id="rId2" Type="http://schemas.openxmlformats.org/officeDocument/2006/relationships/image" Target="../media/image17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11" Type="http://schemas.openxmlformats.org/officeDocument/2006/relationships/image" Target="../media/image86.png"/><Relationship Id="rId5" Type="http://schemas.openxmlformats.org/officeDocument/2006/relationships/image" Target="../media/image1710.png"/><Relationship Id="rId10" Type="http://schemas.openxmlformats.org/officeDocument/2006/relationships/image" Target="../media/image85.png"/><Relationship Id="rId4" Type="http://schemas.openxmlformats.org/officeDocument/2006/relationships/image" Target="../media/image1690.png"/><Relationship Id="rId9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emf"/><Relationship Id="rId4" Type="http://schemas.openxmlformats.org/officeDocument/2006/relationships/image" Target="../media/image10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6000" dirty="0" smtClean="0"/>
              <a:t>9/11</a:t>
            </a:r>
            <a:r>
              <a:rPr lang="zh-TW" altLang="en-US" sz="6000" dirty="0" smtClean="0"/>
              <a:t> 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en-US" altLang="zh-TW" sz="6000" cap="none" dirty="0" smtClean="0"/>
              <a:t>Presentation</a:t>
            </a:r>
            <a:endParaRPr lang="en-US" sz="60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林奇鋒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2976" y="1798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cap="none" dirty="0"/>
              <a:t>Parameter Setting of </a:t>
            </a:r>
            <a:r>
              <a:rPr lang="en-US" altLang="zh-TW" sz="4800" cap="none" dirty="0"/>
              <a:t>Subtractive clustering</a:t>
            </a:r>
            <a:r>
              <a:rPr lang="zh-TW" altLang="en-US" sz="4800" cap="none" dirty="0"/>
              <a:t> </a:t>
            </a:r>
            <a:r>
              <a:rPr lang="en-US" altLang="zh-TW" sz="4800" cap="none" dirty="0"/>
              <a:t>:</a:t>
            </a:r>
            <a:r>
              <a:rPr lang="zh-TW" altLang="en-US" sz="4800" cap="none" dirty="0"/>
              <a:t> </a:t>
            </a:r>
            <a:r>
              <a:rPr lang="en-US" altLang="zh-TW" sz="4800" cap="none" dirty="0" err="1"/>
              <a:t>subclust</a:t>
            </a:r>
            <a:r>
              <a:rPr lang="en-US" altLang="zh-TW" sz="4800" cap="none" dirty="0"/>
              <a:t>()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7140109"/>
                  </p:ext>
                </p:extLst>
              </p:nvPr>
            </p:nvGraphicFramePr>
            <p:xfrm>
              <a:off x="1566334" y="2590799"/>
              <a:ext cx="9435042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1450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45014">
                      <a:extLst>
                        <a:ext uri="{9D8B030D-6E8A-4147-A177-3AD203B41FA5}">
                          <a16:colId xmlns:a16="http://schemas.microsoft.com/office/drawing/2014/main" val="2455752194"/>
                        </a:ext>
                      </a:extLst>
                    </a:gridCol>
                    <a:gridCol w="31450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feature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7140109"/>
                  </p:ext>
                </p:extLst>
              </p:nvPr>
            </p:nvGraphicFramePr>
            <p:xfrm>
              <a:off x="1566334" y="2590799"/>
              <a:ext cx="9435042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1450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45014">
                      <a:extLst>
                        <a:ext uri="{9D8B030D-6E8A-4147-A177-3AD203B41FA5}">
                          <a16:colId xmlns:a16="http://schemas.microsoft.com/office/drawing/2014/main" val="2455752194"/>
                        </a:ext>
                      </a:extLst>
                    </a:gridCol>
                    <a:gridCol w="31450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feature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06557" r="-2003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9807" t="-106557" r="-1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3226" r="-200388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807" t="-203226" r="-10000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8197" r="-20038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807" t="-308197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8197" r="-20038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807" t="-408197" r="-1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標題 1"/>
          <p:cNvSpPr>
            <a:spLocks noGrp="1"/>
          </p:cNvSpPr>
          <p:nvPr>
            <p:ph type="title"/>
          </p:nvPr>
        </p:nvSpPr>
        <p:spPr>
          <a:xfrm>
            <a:off x="942976" y="1798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Premises(IF-Parts)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向右箭號 71"/>
          <p:cNvSpPr/>
          <p:nvPr/>
        </p:nvSpPr>
        <p:spPr>
          <a:xfrm>
            <a:off x="4791081" y="2618335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  <a:blipFill>
                <a:blip r:embed="rId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向右箭號 73"/>
          <p:cNvSpPr/>
          <p:nvPr/>
        </p:nvSpPr>
        <p:spPr>
          <a:xfrm>
            <a:off x="4805637" y="5684722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向右箭號 74"/>
          <p:cNvSpPr/>
          <p:nvPr/>
        </p:nvSpPr>
        <p:spPr>
          <a:xfrm>
            <a:off x="4805637" y="3889614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矩形 75"/>
          <p:cNvSpPr/>
          <p:nvPr/>
        </p:nvSpPr>
        <p:spPr>
          <a:xfrm>
            <a:off x="5566126" y="2446084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77" name="矩形 76"/>
          <p:cNvSpPr/>
          <p:nvPr/>
        </p:nvSpPr>
        <p:spPr>
          <a:xfrm>
            <a:off x="5580681" y="3753401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/>
              <p:cNvSpPr/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/>
              <p:cNvSpPr/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=9</a:t>
                </a:r>
                <a:endParaRPr lang="en-US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blipFill>
                <a:blip r:embed="rId8"/>
                <a:stretch>
                  <a:fillRect t="-8197" r="-77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字方塊 82"/>
          <p:cNvSpPr txBox="1"/>
          <p:nvPr/>
        </p:nvSpPr>
        <p:spPr>
          <a:xfrm>
            <a:off x="5502182" y="212166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516735" y="521487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5516735" y="3449660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>
                <a:blip r:embed="rId9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/>
              <p:cNvSpPr/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  <a:blipFill>
                <a:blip r:embed="rId10"/>
                <a:stretch>
                  <a:fillRect l="-341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/>
              <p:cNvSpPr/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/>
              <p:cNvSpPr/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  <a:blipFill>
                <a:blip r:embed="rId12"/>
                <a:stretch>
                  <a:fillRect t="-2597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/>
              <p:cNvSpPr/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矩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  <a:blipFill>
                <a:blip r:embed="rId1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投影片編號版面配置區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4655" y="-363987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Sphere</a:t>
            </a:r>
            <a:r>
              <a:rPr lang="en-US" sz="4400" dirty="0" smtClean="0"/>
              <a:t> </a:t>
            </a:r>
            <a:r>
              <a:rPr lang="en-US" sz="4400" cap="none" dirty="0" smtClean="0"/>
              <a:t>Complex Fuzzy Sets(SCFS)</a:t>
            </a:r>
            <a:endParaRPr lang="en-US" sz="4400" cap="none" dirty="0"/>
          </a:p>
        </p:txBody>
      </p:sp>
      <p:cxnSp>
        <p:nvCxnSpPr>
          <p:cNvPr id="4" name="直線單箭頭接點 3"/>
          <p:cNvCxnSpPr>
            <a:endCxn id="12" idx="7"/>
          </p:cNvCxnSpPr>
          <p:nvPr/>
        </p:nvCxnSpPr>
        <p:spPr>
          <a:xfrm flipV="1">
            <a:off x="2834504" y="2152224"/>
            <a:ext cx="1081165" cy="154745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907026" y="3352371"/>
            <a:ext cx="3977162" cy="121288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橢圓 5"/>
          <p:cNvSpPr/>
          <p:nvPr/>
        </p:nvSpPr>
        <p:spPr>
          <a:xfrm>
            <a:off x="1633718" y="1813492"/>
            <a:ext cx="2508295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/>
          <p:cNvSpPr/>
          <p:nvPr/>
        </p:nvSpPr>
        <p:spPr>
          <a:xfrm>
            <a:off x="852750" y="1538636"/>
            <a:ext cx="4051364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/>
          <p:cNvSpPr/>
          <p:nvPr/>
        </p:nvSpPr>
        <p:spPr>
          <a:xfrm>
            <a:off x="1945090" y="5351445"/>
            <a:ext cx="1865762" cy="14996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1061884" y="2514323"/>
            <a:ext cx="3609527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橢圓 9"/>
          <p:cNvSpPr/>
          <p:nvPr/>
        </p:nvSpPr>
        <p:spPr>
          <a:xfrm>
            <a:off x="1397464" y="4744671"/>
            <a:ext cx="2973550" cy="512270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/>
          <p:cNvSpPr/>
          <p:nvPr/>
        </p:nvSpPr>
        <p:spPr>
          <a:xfrm>
            <a:off x="1377585" y="1548232"/>
            <a:ext cx="2973550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>
            <a:endCxn id="6" idx="2"/>
          </p:cNvCxnSpPr>
          <p:nvPr/>
        </p:nvCxnSpPr>
        <p:spPr>
          <a:xfrm flipH="1" flipV="1">
            <a:off x="1633718" y="2019558"/>
            <a:ext cx="1196587" cy="16932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弧形 15"/>
          <p:cNvSpPr/>
          <p:nvPr/>
        </p:nvSpPr>
        <p:spPr>
          <a:xfrm rot="3524990">
            <a:off x="2213801" y="3196166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弧形 16"/>
          <p:cNvSpPr/>
          <p:nvPr/>
        </p:nvSpPr>
        <p:spPr>
          <a:xfrm rot="3080699" flipH="1">
            <a:off x="1566323" y="2210701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2242542" y="2519486"/>
            <a:ext cx="328540" cy="395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2859118" y="2717160"/>
            <a:ext cx="669941" cy="940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523509" y="2717160"/>
            <a:ext cx="24480" cy="158670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845725" y="3750078"/>
            <a:ext cx="683334" cy="56915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形 21"/>
          <p:cNvSpPr/>
          <p:nvPr/>
        </p:nvSpPr>
        <p:spPr>
          <a:xfrm rot="7560373" flipH="1">
            <a:off x="2518884" y="3517679"/>
            <a:ext cx="556492" cy="484995"/>
          </a:xfrm>
          <a:prstGeom prst="arc">
            <a:avLst/>
          </a:prstGeom>
          <a:ln>
            <a:solidFill>
              <a:srgbClr val="FF99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/>
          <p:cNvCxnSpPr/>
          <p:nvPr/>
        </p:nvCxnSpPr>
        <p:spPr>
          <a:xfrm>
            <a:off x="2242500" y="4178408"/>
            <a:ext cx="1297012" cy="145324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3534268" y="3936749"/>
            <a:ext cx="575667" cy="384508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弧形 25"/>
          <p:cNvSpPr/>
          <p:nvPr/>
        </p:nvSpPr>
        <p:spPr>
          <a:xfrm rot="17858025" flipH="1">
            <a:off x="2676895" y="3241955"/>
            <a:ext cx="700829" cy="14550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弧形 26"/>
          <p:cNvSpPr/>
          <p:nvPr/>
        </p:nvSpPr>
        <p:spPr>
          <a:xfrm rot="18347521">
            <a:off x="3021526" y="2880822"/>
            <a:ext cx="600296" cy="24424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/>
          <p:nvPr/>
        </p:nvCxnSpPr>
        <p:spPr>
          <a:xfrm>
            <a:off x="4005114" y="3929128"/>
            <a:ext cx="84030" cy="7671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3993684" y="3888341"/>
            <a:ext cx="57600" cy="39413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3477643" y="4182915"/>
            <a:ext cx="3019" cy="87576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493150" y="4190790"/>
            <a:ext cx="57808" cy="5550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302713" y="4122649"/>
            <a:ext cx="106317" cy="1784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2346366" y="4142902"/>
            <a:ext cx="62882" cy="4115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弧形 36"/>
          <p:cNvSpPr/>
          <p:nvPr/>
        </p:nvSpPr>
        <p:spPr>
          <a:xfrm rot="12927503" flipH="1">
            <a:off x="2581918" y="3480193"/>
            <a:ext cx="441822" cy="446607"/>
          </a:xfrm>
          <a:prstGeom prst="arc">
            <a:avLst/>
          </a:prstGeom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9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9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9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05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 rot="2363221">
                <a:off x="2887315" y="3859238"/>
                <a:ext cx="77938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altLang="zh-TW" sz="105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0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0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3221">
                <a:off x="2887315" y="3859238"/>
                <a:ext cx="779381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  <a:blipFill>
                <a:blip r:embed="rId1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  <a:blipFill>
                <a:blip r:embed="rId1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  <a:blipFill>
                <a:blip r:embed="rId1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blipFill>
                <a:blip r:embed="rId1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  <a:blipFill>
                <a:blip r:embed="rId1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左大括弧 47"/>
          <p:cNvSpPr/>
          <p:nvPr/>
        </p:nvSpPr>
        <p:spPr>
          <a:xfrm>
            <a:off x="7813603" y="4053151"/>
            <a:ext cx="330617" cy="1137204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6936441" y="4437087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降維</a:t>
            </a:r>
            <a:r>
              <a:rPr lang="zh-TW" altLang="en-US" dirty="0"/>
              <a:t>法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6936440" y="3371916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保</a:t>
            </a:r>
            <a:r>
              <a:rPr lang="zh-TW" altLang="en-US" dirty="0" smtClean="0"/>
              <a:t>維</a:t>
            </a:r>
            <a:r>
              <a:rPr lang="zh-TW" altLang="en-US" dirty="0"/>
              <a:t>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where     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blipFill>
                <a:blip r:embed="rId19"/>
                <a:stretch>
                  <a:fillRect l="-696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blipFill>
                <a:blip r:embed="rId20"/>
                <a:stretch>
                  <a:fillRect l="-1293" r="-991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/>
          <p:cNvCxnSpPr/>
          <p:nvPr/>
        </p:nvCxnSpPr>
        <p:spPr>
          <a:xfrm flipH="1" flipV="1">
            <a:off x="2819873" y="897480"/>
            <a:ext cx="10432" cy="28176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766312" y="3718133"/>
            <a:ext cx="2063992" cy="14175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2830305" y="3712841"/>
            <a:ext cx="3527455" cy="428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投影片編號版面配置區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右箭號 3"/>
          <p:cNvSpPr/>
          <p:nvPr/>
        </p:nvSpPr>
        <p:spPr>
          <a:xfrm>
            <a:off x="5148259" y="3438857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向右箭號 4"/>
          <p:cNvSpPr/>
          <p:nvPr/>
        </p:nvSpPr>
        <p:spPr>
          <a:xfrm>
            <a:off x="5148259" y="3934928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向右箭號 5"/>
          <p:cNvSpPr/>
          <p:nvPr/>
        </p:nvSpPr>
        <p:spPr>
          <a:xfrm>
            <a:off x="5148259" y="4464460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向右箭號 6"/>
          <p:cNvSpPr/>
          <p:nvPr/>
        </p:nvSpPr>
        <p:spPr>
          <a:xfrm>
            <a:off x="5148259" y="4993992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10617" y="2022577"/>
            <a:ext cx="1914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OUTPUT</a:t>
            </a:r>
            <a:endParaRPr lang="en-US" sz="4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272123" y="2022577"/>
            <a:ext cx="1810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TARGET</a:t>
            </a:r>
            <a:endParaRPr lang="en-US" sz="4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817741" y="1890341"/>
            <a:ext cx="2906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Membership</a:t>
            </a:r>
          </a:p>
          <a:p>
            <a:r>
              <a:rPr lang="en-US" sz="3600" dirty="0" smtClean="0"/>
              <a:t>degrees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  <a:blipFill>
                <a:blip r:embed="rId2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  <a:blipFill>
                <a:blip r:embed="rId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8962887" y="3250346"/>
                <a:ext cx="2699842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𝑨𝑷𝑷𝑳𝑬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𝑰𝑩𝑴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250346"/>
                <a:ext cx="2699842" cy="444930"/>
              </a:xfrm>
              <a:prstGeom prst="rect">
                <a:avLst/>
              </a:prstGeom>
              <a:blipFill>
                <a:blip r:embed="rId6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blipFill>
                <a:blip r:embed="rId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962887" y="3741791"/>
                <a:ext cx="3203185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𝑫𝑬𝑳𝑳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𝐌𝐢𝐜𝐫𝐨𝐬𝐨𝐟𝐭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741791"/>
                <a:ext cx="3203185" cy="444930"/>
              </a:xfrm>
              <a:prstGeom prst="rect">
                <a:avLst/>
              </a:prstGeom>
              <a:blipFill>
                <a:blip r:embed="rId8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blipFill>
                <a:blip r:embed="rId9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blipFill>
                <a:blip r:embed="rId10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blipFill>
                <a:blip r:embed="rId11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blipFill>
                <a:blip r:embed="rId1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標題 1"/>
          <p:cNvSpPr>
            <a:spLocks noGrp="1"/>
          </p:cNvSpPr>
          <p:nvPr>
            <p:ph type="title"/>
          </p:nvPr>
        </p:nvSpPr>
        <p:spPr>
          <a:xfrm>
            <a:off x="774655" y="-363987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Sphere</a:t>
            </a:r>
            <a:r>
              <a:rPr lang="en-US" sz="4400" dirty="0" smtClean="0"/>
              <a:t> </a:t>
            </a:r>
            <a:r>
              <a:rPr lang="en-US" sz="4400" cap="none" dirty="0" smtClean="0"/>
              <a:t>Complex Fuzzy Sets(SCFS)</a:t>
            </a:r>
            <a:endParaRPr lang="en-US" sz="4400" cap="none" dirty="0"/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315825" y="593252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5317329" y="3797418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630986" y="2048611"/>
                <a:ext cx="1461747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986" y="2048611"/>
                <a:ext cx="1461747" cy="1135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弧形 6"/>
          <p:cNvSpPr/>
          <p:nvPr/>
        </p:nvSpPr>
        <p:spPr>
          <a:xfrm rot="2225866">
            <a:off x="4274293" y="2159982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5265141" y="269150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963536" y="2312381"/>
            <a:ext cx="2153601" cy="2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963536" y="2558473"/>
            <a:ext cx="2153601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2963536" y="2779380"/>
            <a:ext cx="2153601" cy="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963536" y="2982820"/>
            <a:ext cx="2153601" cy="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963536" y="2318826"/>
            <a:ext cx="2153601" cy="10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963536" y="2565010"/>
            <a:ext cx="2153601" cy="104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63536" y="2793609"/>
            <a:ext cx="2153601" cy="103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963536" y="3001139"/>
            <a:ext cx="2153601" cy="100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640292" y="3246719"/>
                <a:ext cx="1461747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3246719"/>
                <a:ext cx="1461747" cy="1135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640292" y="5137642"/>
                <a:ext cx="1519968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5137642"/>
                <a:ext cx="1519968" cy="1135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7288436" y="2204791"/>
            <a:ext cx="3789485" cy="898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7288436" y="3360510"/>
            <a:ext cx="3789485" cy="830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7294422" y="5490159"/>
            <a:ext cx="3789485" cy="88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  <a:blipFill>
                <a:blip r:embed="rId8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/>
          <p:nvPr/>
        </p:nvCxnSpPr>
        <p:spPr>
          <a:xfrm>
            <a:off x="2976724" y="2321255"/>
            <a:ext cx="2140413" cy="327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2971838" y="2587632"/>
            <a:ext cx="2145299" cy="323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2971838" y="2793609"/>
            <a:ext cx="2145299" cy="322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2945224" y="2969017"/>
            <a:ext cx="2150210" cy="321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1052506" y="192775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052506" y="310794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1052506" y="513764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(Q)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999476" y="1548691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layers </a:t>
            </a:r>
          </a:p>
          <a:p>
            <a:r>
              <a:rPr lang="en-US" altLang="zh-TW" dirty="0" smtClean="0"/>
              <a:t>aim objects</a:t>
            </a:r>
            <a:endParaRPr lang="zh-TW" altLang="en-US" dirty="0"/>
          </a:p>
        </p:txBody>
      </p:sp>
      <p:sp>
        <p:nvSpPr>
          <p:cNvPr id="34" name="弧形 33"/>
          <p:cNvSpPr/>
          <p:nvPr/>
        </p:nvSpPr>
        <p:spPr>
          <a:xfrm rot="2225866">
            <a:off x="4290892" y="3208669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  <a:blipFill>
                <a:blip r:embed="rId9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弧形 35"/>
          <p:cNvSpPr/>
          <p:nvPr/>
        </p:nvSpPr>
        <p:spPr>
          <a:xfrm rot="2225866">
            <a:off x="4316545" y="5407148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  <a:blipFill>
                <a:blip r:embed="rId10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標題 1"/>
          <p:cNvSpPr>
            <a:spLocks noGrp="1"/>
          </p:cNvSpPr>
          <p:nvPr>
            <p:ph type="title"/>
          </p:nvPr>
        </p:nvSpPr>
        <p:spPr>
          <a:xfrm>
            <a:off x="774655" y="-363987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Aim Objects</a:t>
            </a:r>
            <a:endParaRPr lang="en-US" sz="4400" cap="none" dirty="0"/>
          </a:p>
        </p:txBody>
      </p:sp>
      <p:sp>
        <p:nvSpPr>
          <p:cNvPr id="40" name="投影片編號版面配置區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2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3028" y="2017585"/>
            <a:ext cx="3635938" cy="4138665"/>
          </a:xfrm>
          <a:prstGeom prst="rect">
            <a:avLst/>
          </a:prstGeom>
          <a:solidFill>
            <a:srgbClr val="FDDD83"/>
          </a:solidFill>
          <a:ln>
            <a:solidFill>
              <a:srgbClr val="FDD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8496300" y="3773425"/>
            <a:ext cx="3209924" cy="2382826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5361673" y="3773425"/>
            <a:ext cx="3069113" cy="2382825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361675" y="2017585"/>
            <a:ext cx="6344549" cy="1684393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blipFill>
                <a:blip r:embed="rId2"/>
                <a:stretch>
                  <a:fillRect t="-566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+1)×1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05946" y="2003945"/>
                <a:ext cx="2718885" cy="469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003945"/>
                <a:ext cx="2718885" cy="469296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505946" y="2418909"/>
                <a:ext cx="2673489" cy="55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418909"/>
                <a:ext cx="2673489" cy="559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05946" y="2978549"/>
                <a:ext cx="6069290" cy="43858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 smtClean="0"/>
                  <a:t> the firing strength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</m:oMath>
                </a14:m>
                <a:r>
                  <a:rPr lang="en-US" altLang="zh-TW" dirty="0" smtClean="0"/>
                  <a:t> premise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</m:oMath>
                </a14:m>
                <a:r>
                  <a:rPr lang="en-US" altLang="zh-TW" dirty="0" smtClean="0"/>
                  <a:t> target</a:t>
                </a:r>
                <a:endParaRPr 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978549"/>
                <a:ext cx="6069290" cy="438582"/>
              </a:xfrm>
              <a:prstGeom prst="rect">
                <a:avLst/>
              </a:prstGeom>
              <a:blipFill>
                <a:blip r:embed="rId7"/>
                <a:stretch>
                  <a:fillRect b="-1643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𝜆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𝐾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→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𝑞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525553" y="4020920"/>
                <a:ext cx="2232919" cy="1653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553" y="4020920"/>
                <a:ext cx="2232919" cy="16530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139622" y="4419253"/>
                <a:ext cx="1578637" cy="48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622" y="4419253"/>
                <a:ext cx="1578637" cy="487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624168" y="4039600"/>
                <a:ext cx="3239285" cy="71724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dirty="0"/>
                        <m:t>parameters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of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consequence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68" y="4039600"/>
                <a:ext cx="3239285" cy="717248"/>
              </a:xfrm>
              <a:prstGeom prst="rect">
                <a:avLst/>
              </a:prstGeom>
              <a:blipFill>
                <a:blip r:embed="rId11"/>
                <a:stretch>
                  <a:fillRect b="-339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762052" y="89299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Consequence</a:t>
            </a:r>
            <a:br>
              <a:rPr lang="en-US" sz="4400" dirty="0"/>
            </a:br>
            <a:r>
              <a:rPr lang="en-US" sz="4400" dirty="0"/>
              <a:t>(THEN-parts)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19230" y="2192412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Consequences</a:t>
            </a:r>
          </a:p>
          <a:p>
            <a:pPr algn="ctr"/>
            <a:r>
              <a:rPr lang="en-US" dirty="0" smtClean="0"/>
              <a:t>(THEN-Parts)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711790" y="219241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Premises</a:t>
            </a:r>
          </a:p>
          <a:p>
            <a:pPr algn="ctr"/>
            <a:r>
              <a:rPr lang="en-US" dirty="0"/>
              <a:t>(IF-Parts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73366" y="141770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RLSE</a:t>
            </a:r>
            <a:endParaRPr 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77957" y="1417701"/>
            <a:ext cx="89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PSO</a:t>
            </a:r>
            <a:endParaRPr lang="en-US" sz="2400" dirty="0"/>
          </a:p>
        </p:txBody>
      </p:sp>
      <p:sp>
        <p:nvSpPr>
          <p:cNvPr id="8" name="向右箭號 7"/>
          <p:cNvSpPr/>
          <p:nvPr/>
        </p:nvSpPr>
        <p:spPr>
          <a:xfrm>
            <a:off x="1230518" y="3270747"/>
            <a:ext cx="1431287" cy="26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  <a:blipFill>
                <a:blip r:embed="rId2"/>
                <a:stretch>
                  <a:fillRect t="-5000" r="-1111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右箭號 9"/>
          <p:cNvSpPr/>
          <p:nvPr/>
        </p:nvSpPr>
        <p:spPr>
          <a:xfrm>
            <a:off x="6838512" y="3365865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blipFill>
                <a:blip r:embed="rId3"/>
                <a:stretch>
                  <a:fillRect t="-7353" r="-13889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084139" y="2943357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139" y="2943357"/>
                <a:ext cx="404983" cy="384721"/>
              </a:xfrm>
              <a:prstGeom prst="rect">
                <a:avLst/>
              </a:prstGeom>
              <a:blipFill>
                <a:blip r:embed="rId4"/>
                <a:stretch>
                  <a:fillRect t="-6349" r="-7463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 rot="10800000">
            <a:off x="9474158" y="3353353"/>
            <a:ext cx="1546768" cy="141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/>
        </p:nvSpPr>
        <p:spPr>
          <a:xfrm>
            <a:off x="8499618" y="3054810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26670" y="3484688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847209" y="3494949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17" name="向右箭號 16"/>
          <p:cNvSpPr/>
          <p:nvPr/>
        </p:nvSpPr>
        <p:spPr>
          <a:xfrm rot="5400000">
            <a:off x="8720761" y="4080709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  <a:blipFill>
                <a:blip r:embed="rId5"/>
                <a:stretch>
                  <a:fillRect t="-7353" r="-13901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8429765" y="279370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137293" y="27937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84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blipFill>
                <a:blip r:embed="rId6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=1,2,…,433}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blipFill>
                <a:blip r:embed="rId7"/>
                <a:stretch>
                  <a:fillRect t="-23529" r="-97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396926" y="5343096"/>
                <a:ext cx="1914307" cy="1191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𝐴𝑃𝑃𝐿𝐸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𝐼𝐵𝑀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𝐷𝐸𝐿𝐿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𝑀𝑖𝑐𝑟𝑜𝑠𝑜𝑓𝑡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26" y="5343096"/>
                <a:ext cx="1914307" cy="11912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44416" y="2504625"/>
            <a:ext cx="10058400" cy="1609344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Result</a:t>
            </a:r>
            <a:endParaRPr 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86635217"/>
                  </p:ext>
                </p:extLst>
              </p:nvPr>
            </p:nvGraphicFramePr>
            <p:xfrm>
              <a:off x="838200" y="1504992"/>
              <a:ext cx="10394950" cy="482092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 } 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81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86635217"/>
                  </p:ext>
                </p:extLst>
              </p:nvPr>
            </p:nvGraphicFramePr>
            <p:xfrm>
              <a:off x="838200" y="1504992"/>
              <a:ext cx="10394950" cy="482092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8197" r="-117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81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807547"/>
                  </p:ext>
                </p:extLst>
              </p:nvPr>
            </p:nvGraphicFramePr>
            <p:xfrm>
              <a:off x="1266687" y="153219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15x1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15x15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807547"/>
                  </p:ext>
                </p:extLst>
              </p:nvPr>
            </p:nvGraphicFramePr>
            <p:xfrm>
              <a:off x="1266687" y="153219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5000" r="-100000" b="-8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6557" r="-100000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06557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06557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0303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15x1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1475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14754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15x15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Parameters</a:t>
            </a:r>
            <a:endParaRPr lang="en-US" cap="none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1069848" y="2218667"/>
            <a:ext cx="481401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1.Data Processing</a:t>
            </a:r>
          </a:p>
          <a:p>
            <a:r>
              <a:rPr lang="en-US" sz="4400" dirty="0" smtClean="0"/>
              <a:t>2.Model</a:t>
            </a:r>
          </a:p>
          <a:p>
            <a:r>
              <a:rPr lang="en-US" sz="4400" dirty="0" smtClean="0"/>
              <a:t>3.Result</a:t>
            </a:r>
            <a:endParaRPr lang="en-US" sz="4400" dirty="0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1069848" y="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 smtClean="0"/>
              <a:t>Outline</a:t>
            </a:r>
            <a:endParaRPr lang="en-US" cap="none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2946153"/>
                  </p:ext>
                </p:extLst>
              </p:nvPr>
            </p:nvGraphicFramePr>
            <p:xfrm>
              <a:off x="716521" y="1462879"/>
              <a:ext cx="10058415" cy="50399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64521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786374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25109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642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-0.07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-3.52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0.84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0.59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-0.71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1.02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0.20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1.46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--0.49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0.23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2.08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4.33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-0.61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0.35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-1.88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0.02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-2.69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-0.81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1.12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-3.61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-0.22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0.43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2.63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4.30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-0.28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-0.38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-3.86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1.79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-0.81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-0.39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-1.31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-1.23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0.08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-0.08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-0.48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-0.43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0.45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2946153"/>
                  </p:ext>
                </p:extLst>
              </p:nvPr>
            </p:nvGraphicFramePr>
            <p:xfrm>
              <a:off x="716521" y="1462879"/>
              <a:ext cx="10058415" cy="50399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64521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786374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25109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77586" r="-945570" b="-301724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325000" r="-1200000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325000" r="-1100000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325000" r="-1000000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325000" r="-700000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325000" r="-600000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325000" r="-500000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325000" r="-200952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325000" r="-100952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325000" r="-952" b="-96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-0.07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-3.52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0.84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0.59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-0.71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1.02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0.20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76571" r="-945570" b="-200000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616667" r="-1200000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616667" r="-1100000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616667" r="-1000000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616667" r="-700000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616667" r="-600000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616667" r="-500000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616667" r="-200952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616667" r="-100952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616667" r="-952" b="-6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1.46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--0.49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0.23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2.08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4.33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-0.61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0.35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-1.88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0.02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8161" r="-945570" b="-101149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906667" r="-12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906667" r="-11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906667" r="-10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906667" r="-7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906667" r="-6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906667" r="-5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906667" r="-200952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906667" r="-100952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906667" r="-952" b="-3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-2.69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-0.81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1.12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-3.61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-0.22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0.43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2.63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4.30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-0.28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-0.38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76000" r="-945570" b="-57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3333" t="-1198333" r="-12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3333" t="-1198333" r="-11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3333" t="-1198333" r="-10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3333" t="-1198333" r="-7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3333" t="-1198333" r="-6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3333" t="-1198333" r="-5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2381" t="-1198333" r="-200952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2381" t="-1198333" r="-100952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2381" t="-1198333" r="-952" b="-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-3.86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1.79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-0.81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-0.39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-1.31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-1.23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0.08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-0.08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-0.48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-0.43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0.45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1609344"/>
          </a:xfrm>
        </p:spPr>
        <p:txBody>
          <a:bodyPr/>
          <a:lstStyle/>
          <a:p>
            <a:r>
              <a:rPr lang="en-US" cap="none" dirty="0"/>
              <a:t>Premises Parameters</a:t>
            </a:r>
            <a:br>
              <a:rPr lang="en-US" cap="none" dirty="0"/>
            </a:br>
            <a:r>
              <a:rPr lang="en-US" cap="none" dirty="0"/>
              <a:t>(after learning)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Aim Object Parameters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9140948"/>
                  </p:ext>
                </p:extLst>
              </p:nvPr>
            </p:nvGraphicFramePr>
            <p:xfrm>
              <a:off x="269768" y="1562213"/>
              <a:ext cx="11243357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-0.7387+0.5604i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1.0626+1.0616i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0.7964+0.2203i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0.5879-0.1709i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0.0391-0.8147i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1.0626+1.0616i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0.8638-0.0135i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0.5879-0.1709i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0.8620+0.3286i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1.0626+1.0616i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0.7860-0.2576i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0.5879-0.1709i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9140948"/>
                  </p:ext>
                </p:extLst>
              </p:nvPr>
            </p:nvGraphicFramePr>
            <p:xfrm>
              <a:off x="269768" y="1562213"/>
              <a:ext cx="11243357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730" t="-6849" r="-218919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67" t="-6849" r="-118182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54286" t="-6849" r="-100571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54286" t="-6849" r="-571" b="-2643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-0.7387+0.5604i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1.0626+1.0616i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0.7964+0.2203i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0.5879-0.1709i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0.0391-0.8147i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1.0626+1.0616i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0.8638-0.0135i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0.5879-0.1709i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0.8620+0.3286i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1.0626+1.0616i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0.7860-0.2576i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0.5879-0.1709i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8389887"/>
                  </p:ext>
                </p:extLst>
              </p:nvPr>
            </p:nvGraphicFramePr>
            <p:xfrm>
              <a:off x="269768" y="4385073"/>
              <a:ext cx="11243355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-0.7463+0.5528i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0.7954+0.2240i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0.5818-0.1714i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0.8350+0.3544i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0.7933-0.2541i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0.5818-0.1714i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0.0587-0.8083i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0.8622-0.0197i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0.5818-0.1714i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8389887"/>
                  </p:ext>
                </p:extLst>
              </p:nvPr>
            </p:nvGraphicFramePr>
            <p:xfrm>
              <a:off x="269768" y="4385073"/>
              <a:ext cx="11243355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730" t="-6849" r="-218919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367" t="-6849" r="-118182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4286" t="-6849" r="-100571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54286" t="-6849" r="-571" b="-2643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-0.7463+0.5528i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0.7954+0.2240i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0.5818-0.1714i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0.8350+0.3544i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0.7933-0.2541i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0.5818-0.1714i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0.0587-0.8083i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0.8622-0.0197i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0.5818-0.1714i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69768" y="119288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Layer1 of Aim Object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69769" y="401574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Layer2 of Aim Object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400" dirty="0"/>
                        <m:t>θ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971" y="1376391"/>
            <a:ext cx="2498785" cy="5345084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58722" y="152400"/>
            <a:ext cx="10058400" cy="1609344"/>
          </a:xfrm>
        </p:spPr>
        <p:txBody>
          <a:bodyPr/>
          <a:lstStyle/>
          <a:p>
            <a:r>
              <a:rPr lang="en-US" cap="none" dirty="0" smtClean="0"/>
              <a:t>Consequences Parameters</a:t>
            </a:r>
            <a:endParaRPr lang="en-US" cap="none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cap="none" dirty="0" smtClean="0"/>
              <a:t>Learning Curve</a:t>
            </a:r>
            <a:endParaRPr lang="en-US" cap="none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37" y="1612450"/>
            <a:ext cx="5849457" cy="438830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68" y="368659"/>
            <a:ext cx="4151356" cy="31143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532" y="443474"/>
            <a:ext cx="4051630" cy="30395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54" y="3299787"/>
            <a:ext cx="4417778" cy="33142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128" y="3483033"/>
            <a:ext cx="4162437" cy="3122687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696614"/>
              </p:ext>
            </p:extLst>
          </p:nvPr>
        </p:nvGraphicFramePr>
        <p:xfrm>
          <a:off x="317500" y="2482850"/>
          <a:ext cx="115463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595">
                  <a:extLst>
                    <a:ext uri="{9D8B030D-6E8A-4147-A177-3AD203B41FA5}">
                      <a16:colId xmlns:a16="http://schemas.microsoft.com/office/drawing/2014/main" val="512737250"/>
                    </a:ext>
                  </a:extLst>
                </a:gridCol>
                <a:gridCol w="2886595">
                  <a:extLst>
                    <a:ext uri="{9D8B030D-6E8A-4147-A177-3AD203B41FA5}">
                      <a16:colId xmlns:a16="http://schemas.microsoft.com/office/drawing/2014/main" val="229251385"/>
                    </a:ext>
                  </a:extLst>
                </a:gridCol>
                <a:gridCol w="2886595">
                  <a:extLst>
                    <a:ext uri="{9D8B030D-6E8A-4147-A177-3AD203B41FA5}">
                      <a16:colId xmlns:a16="http://schemas.microsoft.com/office/drawing/2014/main" val="2864281095"/>
                    </a:ext>
                  </a:extLst>
                </a:gridCol>
                <a:gridCol w="2886595">
                  <a:extLst>
                    <a:ext uri="{9D8B030D-6E8A-4147-A177-3AD203B41FA5}">
                      <a16:colId xmlns:a16="http://schemas.microsoft.com/office/drawing/2014/main" val="388892574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Performance comparison in</a:t>
                      </a:r>
                      <a:r>
                        <a:rPr lang="en-US" sz="1600" spc="-5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 MAPE</a:t>
                      </a:r>
                      <a:endParaRPr lang="en-US" sz="1600" spc="-5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65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IBM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48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HiMMI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2.8373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1.2186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1.0117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69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ANN-GA-HMM-Interpolation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2.1649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1.0555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0.8446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1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ANN-GA-HMM-WA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1.9247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0.8487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0.6992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9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ARIMA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1.8009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0.6604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97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SCNFS (proposed)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0.6760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0.6563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0.6507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437437"/>
                  </a:ext>
                </a:extLst>
              </a:tr>
            </a:tbl>
          </a:graphicData>
        </a:graphic>
      </p:graphicFrame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cap="none" dirty="0" smtClean="0"/>
              <a:t>Comparison</a:t>
            </a:r>
            <a:endParaRPr lang="en-US" cap="none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1536" y="2621003"/>
            <a:ext cx="10058400" cy="1609344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altLang="zh-TW" dirty="0" smtClean="0"/>
              <a:t>Processing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42352"/>
              </p:ext>
            </p:extLst>
          </p:nvPr>
        </p:nvGraphicFramePr>
        <p:xfrm>
          <a:off x="1117600" y="1968474"/>
          <a:ext cx="8811846" cy="266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282">
                  <a:extLst>
                    <a:ext uri="{9D8B030D-6E8A-4147-A177-3AD203B41FA5}">
                      <a16:colId xmlns:a16="http://schemas.microsoft.com/office/drawing/2014/main" val="281049262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395697644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251507820"/>
                    </a:ext>
                  </a:extLst>
                </a:gridCol>
              </a:tblGrid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Experiment Data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746351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181977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 Computer Inc.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02/10/2003~09/10/2004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09/13/2004~01/21/2005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999023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IBM Corporation.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02/10/2003~09/10/2004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09/13/2004~01/21/2005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17668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Dell</a:t>
                      </a:r>
                      <a:r>
                        <a:rPr lang="en-US" baseline="0" dirty="0" smtClean="0"/>
                        <a:t> Inc.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02/10/2003~09/10/2004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09/13/2004~01/21/2005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37299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Inc.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02/10/2003~09/10/2004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09/13/2004~01/21/2005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210387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052488" y="51861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433</a:t>
            </a:r>
            <a:endParaRPr lang="en-US" dirty="0"/>
          </a:p>
        </p:txBody>
      </p:sp>
      <p:sp>
        <p:nvSpPr>
          <p:cNvPr id="10" name="右大括弧 9"/>
          <p:cNvSpPr/>
          <p:nvPr/>
        </p:nvSpPr>
        <p:spPr>
          <a:xfrm rot="5400000">
            <a:off x="5091750" y="3827950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右大括弧 10"/>
          <p:cNvSpPr/>
          <p:nvPr/>
        </p:nvSpPr>
        <p:spPr>
          <a:xfrm rot="5400000">
            <a:off x="7999073" y="3827951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018321" y="51861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59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下箭號 3"/>
          <p:cNvSpPr/>
          <p:nvPr/>
        </p:nvSpPr>
        <p:spPr>
          <a:xfrm>
            <a:off x="2104191" y="2544715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069848" y="2175383"/>
            <a:ext cx="235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Data:492</a:t>
            </a:r>
          </a:p>
        </p:txBody>
      </p:sp>
      <p:sp>
        <p:nvSpPr>
          <p:cNvPr id="7" name="矩形 6"/>
          <p:cNvSpPr/>
          <p:nvPr/>
        </p:nvSpPr>
        <p:spPr>
          <a:xfrm>
            <a:off x="1045212" y="5292633"/>
            <a:ext cx="2523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Feature:30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1454004"/>
                  </p:ext>
                </p:extLst>
              </p:nvPr>
            </p:nvGraphicFramePr>
            <p:xfrm>
              <a:off x="5144987" y="2714033"/>
              <a:ext cx="5830105" cy="3602296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(APPLE)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(APPLE)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461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462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490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491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1454004"/>
                  </p:ext>
                </p:extLst>
              </p:nvPr>
            </p:nvGraphicFramePr>
            <p:xfrm>
              <a:off x="5144987" y="2714033"/>
              <a:ext cx="5830105" cy="355283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86493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(APPLE)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(APPLE)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28829" r="-3994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128829" r="-30157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128829" r="-10104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128829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30909" r="-399479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230909" r="-301571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230909" r="-10104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230909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27928" r="-399479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327928" r="-30157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79" t="-327928" r="-20000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327928" r="-101047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327928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31818" r="-399479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431818" r="-301571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431818" r="-101047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431818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384397" y="2917444"/>
                <a:ext cx="1630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difference</a:t>
                </a:r>
                <a:endParaRPr lang="en-US" altLang="zh-TW" dirty="0" smtClean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97" y="2917444"/>
                <a:ext cx="1630446" cy="369332"/>
              </a:xfrm>
              <a:prstGeom prst="rect">
                <a:avLst/>
              </a:prstGeom>
              <a:blipFill>
                <a:blip r:embed="rId3"/>
                <a:stretch>
                  <a:fillRect t="-10000" r="-33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009912" y="3734008"/>
            <a:ext cx="235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Data:491</a:t>
            </a:r>
          </a:p>
        </p:txBody>
      </p:sp>
      <p:sp>
        <p:nvSpPr>
          <p:cNvPr id="11" name="向下箭號 10"/>
          <p:cNvSpPr/>
          <p:nvPr/>
        </p:nvSpPr>
        <p:spPr>
          <a:xfrm>
            <a:off x="2102241" y="4167981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=1,2,…,4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  <a:blipFill>
                <a:blip r:embed="rId4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6787011" y="1289304"/>
                <a:ext cx="24231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00B0F0"/>
                    </a:solidFill>
                  </a:rPr>
                  <a:t>difference</a:t>
                </a:r>
                <a:endParaRPr lang="en-US" altLang="zh-TW" sz="28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011" y="1289304"/>
                <a:ext cx="2423164" cy="523220"/>
              </a:xfrm>
              <a:prstGeom prst="rect">
                <a:avLst/>
              </a:prstGeom>
              <a:blipFill>
                <a:blip r:embed="rId5"/>
                <a:stretch>
                  <a:fillRect t="-14118" r="-3518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1196667" y="2554708"/>
            <a:ext cx="299748" cy="1415867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左大括弧 4"/>
          <p:cNvSpPr/>
          <p:nvPr/>
        </p:nvSpPr>
        <p:spPr>
          <a:xfrm>
            <a:off x="1191350" y="4509724"/>
            <a:ext cx="299748" cy="966499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6361" y="305566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(433)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361" y="4606675"/>
            <a:ext cx="95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(59)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755906"/>
                  </p:ext>
                </p:extLst>
              </p:nvPr>
            </p:nvGraphicFramePr>
            <p:xfrm>
              <a:off x="1550996" y="1457609"/>
              <a:ext cx="3936004" cy="4703305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840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433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434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462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434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435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463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461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462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490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755906"/>
                  </p:ext>
                </p:extLst>
              </p:nvPr>
            </p:nvGraphicFramePr>
            <p:xfrm>
              <a:off x="1550996" y="1457609"/>
              <a:ext cx="3936004" cy="4703305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840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935" r="-300617" b="-623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000" t="-935" r="-200617" b="-623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935" r="-1235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8000" r="-300617" b="-5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8000" r="-200617" b="-5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108000" r="-1235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8000" r="-300617" b="-4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000" r="-200617" b="-4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208000" r="-1235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75610" r="-300617" b="-46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75610" r="-200617" b="-46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42" t="-375610" r="-101863" b="-46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375610" r="-1235" b="-4695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90000" r="-300617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90000" r="-200617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390000" r="-1235" b="-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85149" r="-300617" b="-182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85149" r="-200617" b="-182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485149" r="-1235" b="-182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20732" r="-300617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20732" r="-200617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42" t="-720732" r="-101863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720732" r="-1235" b="-1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73000" r="-30061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73000" r="-20061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673000" r="-1235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4463846"/>
                  </p:ext>
                </p:extLst>
              </p:nvPr>
            </p:nvGraphicFramePr>
            <p:xfrm>
              <a:off x="9921484" y="1457608"/>
              <a:ext cx="793503" cy="4699495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𝑨𝑷𝑷𝑳𝑬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463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464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491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4463846"/>
                  </p:ext>
                </p:extLst>
              </p:nvPr>
            </p:nvGraphicFramePr>
            <p:xfrm>
              <a:off x="9921484" y="1457608"/>
              <a:ext cx="793503" cy="4699495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935" r="-763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108000" r="-763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208000" r="-763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371084" r="-763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391000" r="-763" b="-2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491000" r="-763" b="-1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720732" r="-763" b="-1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78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673000" r="-76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947665"/>
                  </p:ext>
                </p:extLst>
              </p:nvPr>
            </p:nvGraphicFramePr>
            <p:xfrm>
              <a:off x="5487000" y="1457608"/>
              <a:ext cx="3872404" cy="4703305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81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𝟔𝟎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433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434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462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434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435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463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461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462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490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947665"/>
                  </p:ext>
                </p:extLst>
              </p:nvPr>
            </p:nvGraphicFramePr>
            <p:xfrm>
              <a:off x="5487000" y="1457608"/>
              <a:ext cx="3872404" cy="4703305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81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935" r="-301258" b="-623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000" t="-935" r="-201258" b="-623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935" r="-1258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8000" r="-301258" b="-5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8000" r="-201258" b="-5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108000" r="-1258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8000" r="-301258" b="-4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8000" r="-201258" b="-4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208000" r="-1258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75610" r="-301258" b="-46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75610" r="-201258" b="-46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75610" r="-101258" b="-46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375610" r="-1258" b="-4695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90000" r="-301258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90000" r="-201258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390000" r="-1258" b="-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85149" r="-301258" b="-182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85149" r="-201258" b="-182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485149" r="-1258" b="-182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720732" r="-301258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720732" r="-201258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720732" r="-101258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720732" r="-1258" b="-1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73000" r="-30125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73000" r="-20125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673000" r="-1258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82202"/>
                  </p:ext>
                </p:extLst>
              </p:nvPr>
            </p:nvGraphicFramePr>
            <p:xfrm>
              <a:off x="10731496" y="1457607"/>
              <a:ext cx="793503" cy="4699495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𝑰𝑩𝑴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463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464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491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82202"/>
                  </p:ext>
                </p:extLst>
              </p:nvPr>
            </p:nvGraphicFramePr>
            <p:xfrm>
              <a:off x="10731496" y="1457607"/>
              <a:ext cx="793503" cy="4699495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935" r="-763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108000" r="-763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208000" r="-763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371084" r="-763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391000" r="-763" b="-2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491000" r="-763" b="-1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720732" r="-763" b="-1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78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673000" r="-76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9432695" y="3299523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dirty="0"/>
              <a:t>…</a:t>
            </a:r>
          </a:p>
        </p:txBody>
      </p:sp>
      <p:sp>
        <p:nvSpPr>
          <p:cNvPr id="15" name="矩形 14"/>
          <p:cNvSpPr/>
          <p:nvPr/>
        </p:nvSpPr>
        <p:spPr>
          <a:xfrm>
            <a:off x="11743459" y="3262641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dirty="0"/>
              <a:t>…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629025" y="62865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667500" y="62865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331049" y="62865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DELL</a:t>
            </a:r>
            <a:endParaRPr 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254761" y="6286500"/>
            <a:ext cx="11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Microsoft</a:t>
            </a:r>
            <a:endParaRPr lang="en-US" dirty="0"/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/>
              <a:t>Multi-Target Feature </a:t>
            </a:r>
            <a:r>
              <a:rPr lang="en-US" altLang="zh-TW" cap="none" dirty="0" smtClean="0"/>
              <a:t>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46146" y="1523118"/>
                <a:ext cx="11208050" cy="506159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Step1: </a:t>
                </a:r>
                <a:r>
                  <a:rPr lang="en-US" dirty="0" smtClean="0"/>
                  <a:t>C</a:t>
                </a:r>
                <a:r>
                  <a:rPr lang="en-US" altLang="zh-TW" dirty="0" smtClean="0"/>
                  <a:t>alculate </a:t>
                </a:r>
                <a:r>
                  <a:rPr lang="en-US" altLang="zh-TW" b="1" dirty="0" smtClean="0"/>
                  <a:t>selection gain </a:t>
                </a:r>
                <a:r>
                  <a:rPr lang="en-US" altLang="zh-TW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TW" dirty="0" smtClean="0"/>
                  <a:t> target, if </a:t>
                </a:r>
                <a:r>
                  <a:rPr lang="en-US" altLang="zh-TW" b="1" dirty="0" smtClean="0"/>
                  <a:t>selection gain </a:t>
                </a:r>
                <a:r>
                  <a:rPr lang="en-US" altLang="zh-TW" dirty="0" smtClean="0"/>
                  <a:t>&gt;0 add the feature into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Step2: </a:t>
                </a:r>
                <a:r>
                  <a:rPr lang="en-US" dirty="0" smtClean="0"/>
                  <a:t>Record </a:t>
                </a:r>
                <a:r>
                  <a:rPr lang="en-US" altLang="zh-TW" dirty="0" smtClean="0"/>
                  <a:t>all feature in SP, denoted as </a:t>
                </a:r>
                <a14:m>
                  <m:oMath xmlns:m="http://schemas.openxmlformats.org/officeDocument/2006/math"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Record the overlap count of SP,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denoted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as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Step3: </a:t>
                </a:r>
                <a:r>
                  <a:rPr lang="en-US" dirty="0"/>
                  <a:t>C</a:t>
                </a:r>
                <a:r>
                  <a:rPr lang="en-US" altLang="zh-TW" dirty="0" smtClean="0"/>
                  <a:t>alculate covering rate, denoted as 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altLang="zh-TW" dirty="0" smtClean="0"/>
                  <a:t>is given as follows.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       </a:t>
                </a:r>
                <a:r>
                  <a:rPr lang="zh-TW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𝑂𝐿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dirty="0">
                    <a:ea typeface="Cambria Math" panose="02040503050406030204" pitchFamily="18" charset="0"/>
                  </a:rPr>
                  <a:t>         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, where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dirty="0" smtClean="0"/>
                  <a:t> is number of targets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Step4: </a:t>
                </a:r>
                <a:r>
                  <a:rPr lang="en-US" dirty="0" smtClean="0"/>
                  <a:t>Compute the sum of selection gains , as follows.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Step5: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to all the target variables, the contribution index, denoted as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TW" dirty="0" smtClean="0"/>
                  <a:t>, is given as follows.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       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TW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Step6: </a:t>
                </a:r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&gt;</a:t>
                </a:r>
                <a:r>
                  <a:rPr lang="en-US" altLang="zh-TW" dirty="0" smtClean="0"/>
                  <a:t> the mean of contribution index, the feature is qualified to be training data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Step7: </a:t>
                </a:r>
                <a:r>
                  <a:rPr lang="en-US" dirty="0" smtClean="0"/>
                  <a:t>Set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lower and upper limits. A</a:t>
                </a:r>
                <a:r>
                  <a:rPr lang="en-US" altLang="zh-TW" dirty="0" smtClean="0"/>
                  <a:t>fter sorting of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select top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feature variables into FP.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46" y="1523118"/>
                <a:ext cx="11208050" cy="5061590"/>
              </a:xfrm>
              <a:blipFill>
                <a:blip r:embed="rId3"/>
                <a:stretch>
                  <a:fillRect l="-598" t="-1687" b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3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4416" y="2504625"/>
            <a:ext cx="10058400" cy="1609344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47374" y="1551506"/>
            <a:ext cx="1077363" cy="4300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008294" y="1557196"/>
            <a:ext cx="1077363" cy="4300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91067" y="1557196"/>
            <a:ext cx="1077363" cy="4300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5259" y="1557196"/>
            <a:ext cx="1077363" cy="4300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14812" y="2571182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12" y="2571182"/>
                <a:ext cx="47263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14812" y="450618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12" y="4506185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橢圓 9"/>
          <p:cNvSpPr/>
          <p:nvPr/>
        </p:nvSpPr>
        <p:spPr>
          <a:xfrm>
            <a:off x="2525916" y="1765427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A1</a:t>
            </a:r>
            <a:endParaRPr lang="zh-TW" altLang="en-US" sz="1400" dirty="0"/>
          </a:p>
        </p:txBody>
      </p:sp>
      <p:sp>
        <p:nvSpPr>
          <p:cNvPr id="11" name="橢圓 10"/>
          <p:cNvSpPr/>
          <p:nvPr/>
        </p:nvSpPr>
        <p:spPr>
          <a:xfrm>
            <a:off x="2525915" y="2424471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A2</a:t>
            </a:r>
            <a:endParaRPr lang="zh-TW" altLang="en-US" sz="1400" dirty="0"/>
          </a:p>
        </p:txBody>
      </p:sp>
      <p:sp>
        <p:nvSpPr>
          <p:cNvPr id="12" name="橢圓 11"/>
          <p:cNvSpPr/>
          <p:nvPr/>
        </p:nvSpPr>
        <p:spPr>
          <a:xfrm>
            <a:off x="2525915" y="3083515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A3</a:t>
            </a:r>
            <a:endParaRPr lang="zh-TW" altLang="en-US" sz="1400" dirty="0"/>
          </a:p>
        </p:txBody>
      </p:sp>
      <p:sp>
        <p:nvSpPr>
          <p:cNvPr id="13" name="橢圓 12"/>
          <p:cNvSpPr/>
          <p:nvPr/>
        </p:nvSpPr>
        <p:spPr>
          <a:xfrm>
            <a:off x="2525915" y="3764731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B</a:t>
            </a:r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4" name="橢圓 13"/>
          <p:cNvSpPr/>
          <p:nvPr/>
        </p:nvSpPr>
        <p:spPr>
          <a:xfrm>
            <a:off x="2525914" y="4423775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B</a:t>
            </a:r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5" name="橢圓 14"/>
          <p:cNvSpPr/>
          <p:nvPr/>
        </p:nvSpPr>
        <p:spPr>
          <a:xfrm>
            <a:off x="2525914" y="5082819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B</a:t>
            </a:r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16" name="直線單箭頭接點 15"/>
          <p:cNvCxnSpPr>
            <a:stCxn id="8" idx="3"/>
            <a:endCxn id="10" idx="2"/>
          </p:cNvCxnSpPr>
          <p:nvPr/>
        </p:nvCxnSpPr>
        <p:spPr>
          <a:xfrm flipV="1">
            <a:off x="1287442" y="2032504"/>
            <a:ext cx="1238474" cy="72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3"/>
            <a:endCxn id="11" idx="2"/>
          </p:cNvCxnSpPr>
          <p:nvPr/>
        </p:nvCxnSpPr>
        <p:spPr>
          <a:xfrm flipV="1">
            <a:off x="1287442" y="2691548"/>
            <a:ext cx="1238473" cy="6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3"/>
            <a:endCxn id="12" idx="2"/>
          </p:cNvCxnSpPr>
          <p:nvPr/>
        </p:nvCxnSpPr>
        <p:spPr>
          <a:xfrm>
            <a:off x="1287442" y="2755848"/>
            <a:ext cx="1238473" cy="59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9" idx="3"/>
            <a:endCxn id="13" idx="2"/>
          </p:cNvCxnSpPr>
          <p:nvPr/>
        </p:nvCxnSpPr>
        <p:spPr>
          <a:xfrm flipV="1">
            <a:off x="1292763" y="4031808"/>
            <a:ext cx="1233152" cy="65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9" idx="3"/>
            <a:endCxn id="14" idx="2"/>
          </p:cNvCxnSpPr>
          <p:nvPr/>
        </p:nvCxnSpPr>
        <p:spPr>
          <a:xfrm>
            <a:off x="1292763" y="4690851"/>
            <a:ext cx="1233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9" idx="3"/>
            <a:endCxn id="15" idx="2"/>
          </p:cNvCxnSpPr>
          <p:nvPr/>
        </p:nvCxnSpPr>
        <p:spPr>
          <a:xfrm>
            <a:off x="1292763" y="4690851"/>
            <a:ext cx="1233151" cy="65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4230981" y="1765427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23" name="橢圓 22"/>
          <p:cNvSpPr/>
          <p:nvPr/>
        </p:nvSpPr>
        <p:spPr>
          <a:xfrm>
            <a:off x="4230982" y="2583714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24" name="橢圓 23"/>
          <p:cNvSpPr/>
          <p:nvPr/>
        </p:nvSpPr>
        <p:spPr>
          <a:xfrm>
            <a:off x="4230983" y="4987173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dirty="0" smtClean="0"/>
              <a:t>K</a:t>
            </a:r>
            <a:endParaRPr lang="zh-TW" altLang="en-US" sz="1400" dirty="0"/>
          </a:p>
        </p:txBody>
      </p:sp>
      <p:cxnSp>
        <p:nvCxnSpPr>
          <p:cNvPr id="25" name="直線接點 24"/>
          <p:cNvCxnSpPr>
            <a:stCxn id="22" idx="2"/>
            <a:endCxn id="10" idx="6"/>
          </p:cNvCxnSpPr>
          <p:nvPr/>
        </p:nvCxnSpPr>
        <p:spPr>
          <a:xfrm flipH="1">
            <a:off x="3123445" y="2032504"/>
            <a:ext cx="1107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22" idx="2"/>
            <a:endCxn id="13" idx="6"/>
          </p:cNvCxnSpPr>
          <p:nvPr/>
        </p:nvCxnSpPr>
        <p:spPr>
          <a:xfrm flipH="1">
            <a:off x="3123444" y="2032504"/>
            <a:ext cx="1107537" cy="199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3" idx="2"/>
            <a:endCxn id="13" idx="6"/>
          </p:cNvCxnSpPr>
          <p:nvPr/>
        </p:nvCxnSpPr>
        <p:spPr>
          <a:xfrm flipH="1">
            <a:off x="3123444" y="2850791"/>
            <a:ext cx="1107538" cy="118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3" idx="2"/>
            <a:endCxn id="11" idx="6"/>
          </p:cNvCxnSpPr>
          <p:nvPr/>
        </p:nvCxnSpPr>
        <p:spPr>
          <a:xfrm flipH="1" flipV="1">
            <a:off x="3123444" y="2691548"/>
            <a:ext cx="1107538" cy="1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357423" y="3597416"/>
                <a:ext cx="3446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423" y="3597416"/>
                <a:ext cx="344645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接點 29"/>
          <p:cNvCxnSpPr>
            <a:stCxn id="24" idx="2"/>
            <a:endCxn id="12" idx="6"/>
          </p:cNvCxnSpPr>
          <p:nvPr/>
        </p:nvCxnSpPr>
        <p:spPr>
          <a:xfrm flipH="1" flipV="1">
            <a:off x="3123444" y="3350592"/>
            <a:ext cx="1107539" cy="190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4" idx="2"/>
            <a:endCxn id="15" idx="6"/>
          </p:cNvCxnSpPr>
          <p:nvPr/>
        </p:nvCxnSpPr>
        <p:spPr>
          <a:xfrm flipH="1">
            <a:off x="3123443" y="5254250"/>
            <a:ext cx="1107540" cy="95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33416" y="6031110"/>
            <a:ext cx="1011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Layer1</a:t>
            </a:r>
          </a:p>
          <a:p>
            <a:pPr algn="ctr"/>
            <a:r>
              <a:rPr lang="en-US" altLang="zh-TW" dirty="0" smtClean="0"/>
              <a:t>(Inputs)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153661" y="6012717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Layer2</a:t>
            </a:r>
          </a:p>
          <a:p>
            <a:pPr algn="ctr"/>
            <a:r>
              <a:rPr lang="en-US" altLang="zh-TW" dirty="0" smtClean="0"/>
              <a:t>(Fuzzy-set)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869275" y="6029023"/>
            <a:ext cx="1320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Layer3</a:t>
            </a:r>
          </a:p>
          <a:p>
            <a:pPr algn="ctr"/>
            <a:r>
              <a:rPr lang="en-US" altLang="zh-TW" dirty="0" smtClean="0"/>
              <a:t>(Premises)</a:t>
            </a:r>
            <a:endParaRPr lang="zh-TW" altLang="en-US" dirty="0"/>
          </a:p>
        </p:txBody>
      </p:sp>
      <p:sp>
        <p:nvSpPr>
          <p:cNvPr id="35" name="弧形 34"/>
          <p:cNvSpPr/>
          <p:nvPr/>
        </p:nvSpPr>
        <p:spPr>
          <a:xfrm rot="2676535">
            <a:off x="5180500" y="1669305"/>
            <a:ext cx="896478" cy="901634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弧形 35"/>
          <p:cNvSpPr/>
          <p:nvPr/>
        </p:nvSpPr>
        <p:spPr>
          <a:xfrm rot="2676535">
            <a:off x="5180501" y="2564572"/>
            <a:ext cx="896478" cy="901634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弧形 36"/>
          <p:cNvSpPr/>
          <p:nvPr/>
        </p:nvSpPr>
        <p:spPr>
          <a:xfrm rot="2676535">
            <a:off x="5191888" y="4803431"/>
            <a:ext cx="896478" cy="901634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6083933" y="2073240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6082422" y="2977075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6100536" y="5213274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190214" y="6012716"/>
            <a:ext cx="156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Layer4</a:t>
            </a:r>
          </a:p>
          <a:p>
            <a:pPr algn="ctr"/>
            <a:r>
              <a:rPr lang="en-US" altLang="zh-TW" dirty="0" smtClean="0"/>
              <a:t>(Aim Object)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7248209" y="1823850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43" name="橢圓 42"/>
          <p:cNvSpPr/>
          <p:nvPr/>
        </p:nvSpPr>
        <p:spPr>
          <a:xfrm>
            <a:off x="7248209" y="2710633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44" name="橢圓 43"/>
          <p:cNvSpPr/>
          <p:nvPr/>
        </p:nvSpPr>
        <p:spPr>
          <a:xfrm>
            <a:off x="7248210" y="4987173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dirty="0" smtClean="0"/>
              <a:t>Q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7374650" y="3597416"/>
                <a:ext cx="3446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0" y="3597416"/>
                <a:ext cx="344645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6035230" y="1583110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30" y="1583110"/>
                <a:ext cx="607667" cy="410369"/>
              </a:xfrm>
              <a:prstGeom prst="rect">
                <a:avLst/>
              </a:prstGeom>
              <a:blipFill>
                <a:blip r:embed="rId7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042777" y="2496024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77" y="2496024"/>
                <a:ext cx="607667" cy="410369"/>
              </a:xfrm>
              <a:prstGeom prst="rect">
                <a:avLst/>
              </a:prstGeom>
              <a:blipFill>
                <a:blip r:embed="rId8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6042777" y="4777478"/>
                <a:ext cx="631391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77" y="4777478"/>
                <a:ext cx="631391" cy="410369"/>
              </a:xfrm>
              <a:prstGeom prst="rect">
                <a:avLst/>
              </a:prstGeom>
              <a:blipFill>
                <a:blip r:embed="rId9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/>
          <p:cNvSpPr txBox="1"/>
          <p:nvPr/>
        </p:nvSpPr>
        <p:spPr>
          <a:xfrm>
            <a:off x="6594312" y="6012439"/>
            <a:ext cx="193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Layer5</a:t>
            </a:r>
          </a:p>
          <a:p>
            <a:pPr algn="ctr"/>
            <a:r>
              <a:rPr lang="en-US" altLang="zh-TW" dirty="0" smtClean="0"/>
              <a:t>(Consequences)</a:t>
            </a:r>
            <a:endParaRPr lang="zh-TW" altLang="en-US" dirty="0"/>
          </a:p>
        </p:txBody>
      </p:sp>
      <p:cxnSp>
        <p:nvCxnSpPr>
          <p:cNvPr id="50" name="直線單箭頭接點 49"/>
          <p:cNvCxnSpPr>
            <a:stCxn id="22" idx="6"/>
          </p:cNvCxnSpPr>
          <p:nvPr/>
        </p:nvCxnSpPr>
        <p:spPr>
          <a:xfrm>
            <a:off x="4828510" y="2032504"/>
            <a:ext cx="1255977" cy="3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2" idx="6"/>
          </p:cNvCxnSpPr>
          <p:nvPr/>
        </p:nvCxnSpPr>
        <p:spPr>
          <a:xfrm>
            <a:off x="4828510" y="2032504"/>
            <a:ext cx="1241890" cy="96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2" idx="6"/>
          </p:cNvCxnSpPr>
          <p:nvPr/>
        </p:nvCxnSpPr>
        <p:spPr>
          <a:xfrm>
            <a:off x="4828510" y="2032504"/>
            <a:ext cx="1214267" cy="32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23" idx="6"/>
          </p:cNvCxnSpPr>
          <p:nvPr/>
        </p:nvCxnSpPr>
        <p:spPr>
          <a:xfrm flipV="1">
            <a:off x="4828511" y="2114974"/>
            <a:ext cx="1237705" cy="73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23" idx="6"/>
          </p:cNvCxnSpPr>
          <p:nvPr/>
        </p:nvCxnSpPr>
        <p:spPr>
          <a:xfrm>
            <a:off x="4828511" y="2850791"/>
            <a:ext cx="1214266" cy="12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23" idx="6"/>
          </p:cNvCxnSpPr>
          <p:nvPr/>
        </p:nvCxnSpPr>
        <p:spPr>
          <a:xfrm>
            <a:off x="4828511" y="2850791"/>
            <a:ext cx="1200920" cy="248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24" idx="6"/>
          </p:cNvCxnSpPr>
          <p:nvPr/>
        </p:nvCxnSpPr>
        <p:spPr>
          <a:xfrm flipV="1">
            <a:off x="4828512" y="2294535"/>
            <a:ext cx="1107110" cy="295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4" idx="6"/>
          </p:cNvCxnSpPr>
          <p:nvPr/>
        </p:nvCxnSpPr>
        <p:spPr>
          <a:xfrm flipV="1">
            <a:off x="4828512" y="3083040"/>
            <a:ext cx="1165498" cy="217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24" idx="6"/>
          </p:cNvCxnSpPr>
          <p:nvPr/>
        </p:nvCxnSpPr>
        <p:spPr>
          <a:xfrm>
            <a:off x="4828512" y="5254250"/>
            <a:ext cx="1165498" cy="15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9281929" y="1557196"/>
            <a:ext cx="1077363" cy="4300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/>
          <p:cNvCxnSpPr/>
          <p:nvPr/>
        </p:nvCxnSpPr>
        <p:spPr>
          <a:xfrm>
            <a:off x="8146616" y="2089841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8145105" y="2993676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8163219" y="5229875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10173700" y="3592886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10860159" y="3177910"/>
                <a:ext cx="376193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0159" y="3177910"/>
                <a:ext cx="376193" cy="411651"/>
              </a:xfrm>
              <a:prstGeom prst="rect">
                <a:avLst/>
              </a:prstGeom>
              <a:blipFill>
                <a:blip r:embed="rId10"/>
                <a:stretch>
                  <a:fillRect t="-7353" r="-18033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8368951" y="1655680"/>
                <a:ext cx="631904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951" y="1655680"/>
                <a:ext cx="631904" cy="411651"/>
              </a:xfrm>
              <a:prstGeom prst="rect">
                <a:avLst/>
              </a:prstGeom>
              <a:blipFill>
                <a:blip r:embed="rId11"/>
                <a:stretch>
                  <a:fillRect t="-746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8368951" y="2587931"/>
                <a:ext cx="631904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951" y="2587931"/>
                <a:ext cx="631904" cy="411651"/>
              </a:xfrm>
              <a:prstGeom prst="rect">
                <a:avLst/>
              </a:prstGeom>
              <a:blipFill>
                <a:blip r:embed="rId12"/>
                <a:stretch>
                  <a:fillRect t="-746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8368950" y="4814547"/>
                <a:ext cx="655629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950" y="4814547"/>
                <a:ext cx="655629" cy="411651"/>
              </a:xfrm>
              <a:prstGeom prst="rect">
                <a:avLst/>
              </a:prstGeom>
              <a:blipFill>
                <a:blip r:embed="rId13"/>
                <a:stretch>
                  <a:fillRect t="-746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橢圓 67"/>
          <p:cNvSpPr/>
          <p:nvPr/>
        </p:nvSpPr>
        <p:spPr>
          <a:xfrm>
            <a:off x="9446692" y="3316159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+</a:t>
            </a:r>
            <a:endParaRPr lang="zh-TW" altLang="en-US" sz="1400" dirty="0"/>
          </a:p>
        </p:txBody>
      </p:sp>
      <p:cxnSp>
        <p:nvCxnSpPr>
          <p:cNvPr id="69" name="直線單箭頭接點 68"/>
          <p:cNvCxnSpPr>
            <a:endCxn id="68" idx="0"/>
          </p:cNvCxnSpPr>
          <p:nvPr/>
        </p:nvCxnSpPr>
        <p:spPr>
          <a:xfrm>
            <a:off x="9317213" y="2120122"/>
            <a:ext cx="428244" cy="1196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68" idx="1"/>
          </p:cNvCxnSpPr>
          <p:nvPr/>
        </p:nvCxnSpPr>
        <p:spPr>
          <a:xfrm>
            <a:off x="9315732" y="3015389"/>
            <a:ext cx="218466" cy="378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endCxn id="68" idx="4"/>
          </p:cNvCxnSpPr>
          <p:nvPr/>
        </p:nvCxnSpPr>
        <p:spPr>
          <a:xfrm flipV="1">
            <a:off x="9315732" y="3850312"/>
            <a:ext cx="429725" cy="14039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9225734" y="601243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Layer6</a:t>
            </a:r>
          </a:p>
          <a:p>
            <a:pPr algn="ctr"/>
            <a:r>
              <a:rPr lang="en-US" altLang="zh-TW" dirty="0" smtClean="0"/>
              <a:t>(Outputs)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3943788" y="750328"/>
            <a:ext cx="582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M:Number of inputs                    K:Number of premises</a:t>
            </a:r>
          </a:p>
          <a:p>
            <a:r>
              <a:rPr lang="en-US" altLang="zh-TW" dirty="0" smtClean="0"/>
              <a:t>Q:Number of Consequence      N:Number of outputs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3503983" y="1672558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983" y="1672558"/>
                <a:ext cx="242053" cy="276999"/>
              </a:xfrm>
              <a:prstGeom prst="rect">
                <a:avLst/>
              </a:prstGeom>
              <a:blipFill>
                <a:blip r:embed="rId14"/>
                <a:stretch>
                  <a:fillRect l="-2250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5048930" y="1576546"/>
                <a:ext cx="687945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930" y="1576546"/>
                <a:ext cx="687945" cy="410369"/>
              </a:xfrm>
              <a:prstGeom prst="rect">
                <a:avLst/>
              </a:prstGeom>
              <a:blipFill>
                <a:blip r:embed="rId15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5031129" y="2602200"/>
                <a:ext cx="687945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129" y="2602200"/>
                <a:ext cx="687945" cy="410369"/>
              </a:xfrm>
              <a:prstGeom prst="rect">
                <a:avLst/>
              </a:prstGeom>
              <a:blipFill>
                <a:blip r:embed="rId16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5076134" y="4819506"/>
                <a:ext cx="717056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34" y="4819506"/>
                <a:ext cx="717056" cy="410369"/>
              </a:xfrm>
              <a:prstGeom prst="rect">
                <a:avLst/>
              </a:prstGeom>
              <a:blipFill>
                <a:blip r:embed="rId17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Model</a:t>
            </a:r>
            <a:endParaRPr lang="en-US" dirty="0"/>
          </a:p>
        </p:txBody>
      </p:sp>
      <p:sp>
        <p:nvSpPr>
          <p:cNvPr id="80" name="投影片編號版面配置區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254</TotalTime>
  <Words>685</Words>
  <Application>Microsoft Office PowerPoint</Application>
  <PresentationFormat>寬螢幕</PresentationFormat>
  <Paragraphs>612</Paragraphs>
  <Slides>25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8" baseType="lpstr">
      <vt:lpstr>MS Mincho</vt:lpstr>
      <vt:lpstr>微軟正黑體</vt:lpstr>
      <vt:lpstr>新細明體</vt:lpstr>
      <vt:lpstr>標楷體</vt:lpstr>
      <vt:lpstr>Baskerville Old Face</vt:lpstr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木刻字型</vt:lpstr>
      <vt:lpstr>9/11  Presentation</vt:lpstr>
      <vt:lpstr>PowerPoint 簡報</vt:lpstr>
      <vt:lpstr>Data Processing</vt:lpstr>
      <vt:lpstr>Data Processing</vt:lpstr>
      <vt:lpstr>Data Processing</vt:lpstr>
      <vt:lpstr>Data Processing</vt:lpstr>
      <vt:lpstr>Multi-Target Feature Selection</vt:lpstr>
      <vt:lpstr>Model</vt:lpstr>
      <vt:lpstr>Model</vt:lpstr>
      <vt:lpstr>Parameter Setting of Subtractive clustering : subclust()</vt:lpstr>
      <vt:lpstr>Premises(IF-Parts)</vt:lpstr>
      <vt:lpstr>Sphere Complex Fuzzy Sets(SCFS)</vt:lpstr>
      <vt:lpstr>Sphere Complex Fuzzy Sets(SCFS)</vt:lpstr>
      <vt:lpstr>Aim Objects</vt:lpstr>
      <vt:lpstr>Consequence (THEN-parts)</vt:lpstr>
      <vt:lpstr>PowerPoint 簡報</vt:lpstr>
      <vt:lpstr>Result</vt:lpstr>
      <vt:lpstr>Result</vt:lpstr>
      <vt:lpstr>Parameters</vt:lpstr>
      <vt:lpstr>Premises Parameters (after learning)</vt:lpstr>
      <vt:lpstr>Aim Object Parameters</vt:lpstr>
      <vt:lpstr>Consequences Parameters</vt:lpstr>
      <vt:lpstr>Learning Curve</vt:lpstr>
      <vt:lpstr>PowerPoint 簡報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9/11  Presentation</dc:title>
  <dc:creator>Roderick Lin</dc:creator>
  <cp:lastModifiedBy>Roderick Lin</cp:lastModifiedBy>
  <cp:revision>20</cp:revision>
  <dcterms:created xsi:type="dcterms:W3CDTF">2017-09-11T05:33:03Z</dcterms:created>
  <dcterms:modified xsi:type="dcterms:W3CDTF">2017-10-14T09:23:46Z</dcterms:modified>
</cp:coreProperties>
</file>