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0" r:id="rId3"/>
    <p:sldId id="266" r:id="rId4"/>
    <p:sldId id="261" r:id="rId5"/>
    <p:sldId id="262" r:id="rId6"/>
    <p:sldId id="263" r:id="rId7"/>
    <p:sldId id="264" r:id="rId8"/>
    <p:sldId id="288" r:id="rId9"/>
    <p:sldId id="289" r:id="rId10"/>
    <p:sldId id="267" r:id="rId11"/>
    <p:sldId id="265" r:id="rId12"/>
    <p:sldId id="269" r:id="rId13"/>
    <p:sldId id="270" r:id="rId14"/>
    <p:sldId id="275" r:id="rId15"/>
    <p:sldId id="274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  <a:srgbClr val="C4E59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921" autoAdjust="0"/>
  </p:normalViewPr>
  <p:slideViewPr>
    <p:cSldViewPr snapToGrid="0">
      <p:cViewPr varScale="1">
        <p:scale>
          <a:sx n="101" d="100"/>
          <a:sy n="101" d="100"/>
        </p:scale>
        <p:origin x="26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E0F9-462C-4FFA-9BB6-27C889BA893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740C-4B76-4BF5-9169-392ED99C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6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47518-0F4A-4D8D-A8F6-699BCE8742B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ACBC1-4762-4024-96E9-E5F5F143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主動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現在分詞</a:t>
            </a:r>
            <a:endParaRPr lang="en-US" altLang="zh-TW" dirty="0" smtClean="0"/>
          </a:p>
          <a:p>
            <a:r>
              <a:rPr lang="zh-TW" altLang="en-US" dirty="0" smtClean="0"/>
              <a:t>被動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過去分詞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CBC1-4762-4024-96E9-E5F5F14380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BD0F-9DD2-4042-AE17-4E3E717DD82F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A72-89F9-4FD6-B131-77E13D03A2DB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1DBB-AD2B-4A89-8B04-A4F8CD7EF5B7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EC4E-740D-4990-BB99-4F7DF9246AF1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8E4A01-520E-4885-843D-9CCCC39AA930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332-0747-4982-9153-43D04DE8C1B4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79D8-6E66-4B3D-BA69-F2E50AE020D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9D0-CA8B-4069-A294-6922D395770E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36D-FC85-4671-96B7-9804B573A881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7076-56FF-490D-ACCB-73997FCE891D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07C-E432-42A4-9390-DF672DF6A08F}" type="datetime1">
              <a:rPr lang="en-US" smtClean="0"/>
              <a:t>10/17/2017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FEDC031-A0DC-4FA2-87C7-3018286F9298}" type="datetime1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350.png"/><Relationship Id="rId12" Type="http://schemas.openxmlformats.org/officeDocument/2006/relationships/image" Target="../media/image6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0.png"/><Relationship Id="rId18" Type="http://schemas.openxmlformats.org/officeDocument/2006/relationships/image" Target="../media/image580.png"/><Relationship Id="rId3" Type="http://schemas.openxmlformats.org/officeDocument/2006/relationships/image" Target="../media/image430.png"/><Relationship Id="rId21" Type="http://schemas.openxmlformats.org/officeDocument/2006/relationships/image" Target="../media/image610.png"/><Relationship Id="rId7" Type="http://schemas.openxmlformats.org/officeDocument/2006/relationships/image" Target="../media/image470.png"/><Relationship Id="rId12" Type="http://schemas.openxmlformats.org/officeDocument/2006/relationships/image" Target="../media/image520.png"/><Relationship Id="rId17" Type="http://schemas.openxmlformats.org/officeDocument/2006/relationships/image" Target="../media/image570.png"/><Relationship Id="rId2" Type="http://schemas.openxmlformats.org/officeDocument/2006/relationships/image" Target="../media/image420.png"/><Relationship Id="rId16" Type="http://schemas.openxmlformats.org/officeDocument/2006/relationships/image" Target="../media/image560.png"/><Relationship Id="rId20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0.png"/><Relationship Id="rId5" Type="http://schemas.openxmlformats.org/officeDocument/2006/relationships/image" Target="../media/image450.png"/><Relationship Id="rId15" Type="http://schemas.openxmlformats.org/officeDocument/2006/relationships/image" Target="../media/image550.png"/><Relationship Id="rId10" Type="http://schemas.openxmlformats.org/officeDocument/2006/relationships/image" Target="../media/image500.png"/><Relationship Id="rId19" Type="http://schemas.openxmlformats.org/officeDocument/2006/relationships/image" Target="../media/image59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5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50.png"/><Relationship Id="rId10" Type="http://schemas.openxmlformats.org/officeDocument/2006/relationships/image" Target="../media/image70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83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86.png"/><Relationship Id="rId5" Type="http://schemas.openxmlformats.org/officeDocument/2006/relationships/image" Target="../media/image1710.png"/><Relationship Id="rId10" Type="http://schemas.openxmlformats.org/officeDocument/2006/relationships/image" Target="../media/image85.png"/><Relationship Id="rId4" Type="http://schemas.openxmlformats.org/officeDocument/2006/relationships/image" Target="../media/image1690.png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6000" dirty="0" smtClean="0"/>
              <a:t>10/16</a:t>
            </a:r>
            <a:r>
              <a:rPr lang="zh-TW" altLang="en-US" sz="6000" dirty="0" smtClean="0"/>
              <a:t> 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cap="none" dirty="0" smtClean="0"/>
              <a:t>Presentation</a:t>
            </a:r>
            <a:endParaRPr lang="en-US" sz="6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4991935" y="1555992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9874" y="155150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960794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95767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49959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19512" y="2571182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2" y="2571182"/>
                <a:ext cx="4726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9512" y="450618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2" y="4506185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2030616" y="1765427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A1</a:t>
            </a:r>
            <a:endParaRPr lang="zh-TW" altLang="en-US" sz="1400" dirty="0"/>
          </a:p>
        </p:txBody>
      </p:sp>
      <p:sp>
        <p:nvSpPr>
          <p:cNvPr id="11" name="橢圓 10"/>
          <p:cNvSpPr/>
          <p:nvPr/>
        </p:nvSpPr>
        <p:spPr>
          <a:xfrm>
            <a:off x="2030615" y="2424471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A2</a:t>
            </a:r>
            <a:endParaRPr lang="zh-TW" altLang="en-US" sz="1400" dirty="0"/>
          </a:p>
        </p:txBody>
      </p:sp>
      <p:sp>
        <p:nvSpPr>
          <p:cNvPr id="12" name="橢圓 11"/>
          <p:cNvSpPr/>
          <p:nvPr/>
        </p:nvSpPr>
        <p:spPr>
          <a:xfrm>
            <a:off x="2030615" y="3083515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A3</a:t>
            </a:r>
            <a:endParaRPr lang="zh-TW" altLang="en-US" sz="1400" dirty="0"/>
          </a:p>
        </p:txBody>
      </p:sp>
      <p:sp>
        <p:nvSpPr>
          <p:cNvPr id="13" name="橢圓 12"/>
          <p:cNvSpPr/>
          <p:nvPr/>
        </p:nvSpPr>
        <p:spPr>
          <a:xfrm>
            <a:off x="2030615" y="3764731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4" name="橢圓 13"/>
          <p:cNvSpPr/>
          <p:nvPr/>
        </p:nvSpPr>
        <p:spPr>
          <a:xfrm>
            <a:off x="2030614" y="4423775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5" name="橢圓 14"/>
          <p:cNvSpPr/>
          <p:nvPr/>
        </p:nvSpPr>
        <p:spPr>
          <a:xfrm>
            <a:off x="2030614" y="5082819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B</a:t>
            </a:r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16" name="直線單箭頭接點 15"/>
          <p:cNvCxnSpPr>
            <a:stCxn id="8" idx="3"/>
            <a:endCxn id="10" idx="2"/>
          </p:cNvCxnSpPr>
          <p:nvPr/>
        </p:nvCxnSpPr>
        <p:spPr>
          <a:xfrm flipV="1">
            <a:off x="792142" y="2032504"/>
            <a:ext cx="1238474" cy="72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3"/>
            <a:endCxn id="11" idx="2"/>
          </p:cNvCxnSpPr>
          <p:nvPr/>
        </p:nvCxnSpPr>
        <p:spPr>
          <a:xfrm flipV="1">
            <a:off x="792142" y="2691548"/>
            <a:ext cx="1238473" cy="6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3"/>
            <a:endCxn id="12" idx="2"/>
          </p:cNvCxnSpPr>
          <p:nvPr/>
        </p:nvCxnSpPr>
        <p:spPr>
          <a:xfrm>
            <a:off x="792142" y="2755848"/>
            <a:ext cx="1238473" cy="59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3"/>
            <a:endCxn id="13" idx="2"/>
          </p:cNvCxnSpPr>
          <p:nvPr/>
        </p:nvCxnSpPr>
        <p:spPr>
          <a:xfrm flipV="1">
            <a:off x="797463" y="4031808"/>
            <a:ext cx="1233152" cy="6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3"/>
            <a:endCxn id="14" idx="2"/>
          </p:cNvCxnSpPr>
          <p:nvPr/>
        </p:nvCxnSpPr>
        <p:spPr>
          <a:xfrm>
            <a:off x="797463" y="4690851"/>
            <a:ext cx="1233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3"/>
            <a:endCxn id="15" idx="2"/>
          </p:cNvCxnSpPr>
          <p:nvPr/>
        </p:nvCxnSpPr>
        <p:spPr>
          <a:xfrm>
            <a:off x="797463" y="4690851"/>
            <a:ext cx="1233151" cy="65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3735681" y="1765427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23" name="橢圓 22"/>
          <p:cNvSpPr/>
          <p:nvPr/>
        </p:nvSpPr>
        <p:spPr>
          <a:xfrm>
            <a:off x="3735682" y="2583714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24" name="橢圓 23"/>
          <p:cNvSpPr/>
          <p:nvPr/>
        </p:nvSpPr>
        <p:spPr>
          <a:xfrm>
            <a:off x="3735683" y="498717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K</a:t>
            </a:r>
            <a:endParaRPr lang="zh-TW" altLang="en-US" sz="1400" dirty="0"/>
          </a:p>
        </p:txBody>
      </p:sp>
      <p:cxnSp>
        <p:nvCxnSpPr>
          <p:cNvPr id="25" name="直線接點 24"/>
          <p:cNvCxnSpPr>
            <a:stCxn id="22" idx="2"/>
            <a:endCxn id="10" idx="6"/>
          </p:cNvCxnSpPr>
          <p:nvPr/>
        </p:nvCxnSpPr>
        <p:spPr>
          <a:xfrm flipH="1">
            <a:off x="2628145" y="2032504"/>
            <a:ext cx="1107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2" idx="2"/>
            <a:endCxn id="13" idx="6"/>
          </p:cNvCxnSpPr>
          <p:nvPr/>
        </p:nvCxnSpPr>
        <p:spPr>
          <a:xfrm flipH="1">
            <a:off x="2628144" y="2032504"/>
            <a:ext cx="1107537" cy="199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2"/>
            <a:endCxn id="13" idx="6"/>
          </p:cNvCxnSpPr>
          <p:nvPr/>
        </p:nvCxnSpPr>
        <p:spPr>
          <a:xfrm flipH="1">
            <a:off x="2628144" y="2850791"/>
            <a:ext cx="1107538" cy="118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3" idx="2"/>
            <a:endCxn id="11" idx="6"/>
          </p:cNvCxnSpPr>
          <p:nvPr/>
        </p:nvCxnSpPr>
        <p:spPr>
          <a:xfrm flipH="1" flipV="1">
            <a:off x="2628144" y="2691548"/>
            <a:ext cx="1107538" cy="1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862123" y="3597416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3" y="3597416"/>
                <a:ext cx="344645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>
            <a:stCxn id="24" idx="2"/>
            <a:endCxn id="12" idx="6"/>
          </p:cNvCxnSpPr>
          <p:nvPr/>
        </p:nvCxnSpPr>
        <p:spPr>
          <a:xfrm flipH="1" flipV="1">
            <a:off x="2628144" y="3350592"/>
            <a:ext cx="1107539" cy="190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4" idx="2"/>
            <a:endCxn id="15" idx="6"/>
          </p:cNvCxnSpPr>
          <p:nvPr/>
        </p:nvCxnSpPr>
        <p:spPr>
          <a:xfrm flipH="1">
            <a:off x="2628143" y="5254250"/>
            <a:ext cx="1107540" cy="9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38116" y="6031110"/>
            <a:ext cx="101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Layer1</a:t>
            </a:r>
          </a:p>
          <a:p>
            <a:pPr algn="ctr"/>
            <a:r>
              <a:rPr lang="en-US" altLang="zh-TW" dirty="0" smtClean="0"/>
              <a:t>(Inputs)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658361" y="6012717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Layer2</a:t>
            </a:r>
          </a:p>
          <a:p>
            <a:pPr algn="ctr"/>
            <a:r>
              <a:rPr lang="en-US" altLang="zh-TW" dirty="0" smtClean="0"/>
              <a:t>(Fuzzy-set)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73975" y="6029023"/>
            <a:ext cx="132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Layer3</a:t>
            </a:r>
          </a:p>
          <a:p>
            <a:pPr algn="ctr"/>
            <a:r>
              <a:rPr lang="en-US" altLang="zh-TW" dirty="0" smtClean="0"/>
              <a:t>(Premises)</a:t>
            </a:r>
            <a:endParaRPr lang="zh-TW" altLang="en-US" dirty="0"/>
          </a:p>
        </p:txBody>
      </p:sp>
      <p:sp>
        <p:nvSpPr>
          <p:cNvPr id="35" name="弧形 34"/>
          <p:cNvSpPr/>
          <p:nvPr/>
        </p:nvSpPr>
        <p:spPr>
          <a:xfrm rot="2676535">
            <a:off x="6133000" y="1669305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弧形 35"/>
          <p:cNvSpPr/>
          <p:nvPr/>
        </p:nvSpPr>
        <p:spPr>
          <a:xfrm rot="2676535">
            <a:off x="6133001" y="2564572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弧形 36"/>
          <p:cNvSpPr/>
          <p:nvPr/>
        </p:nvSpPr>
        <p:spPr>
          <a:xfrm rot="2676535">
            <a:off x="6144388" y="4803431"/>
            <a:ext cx="896478" cy="90163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7036433" y="2073240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7034922" y="2977075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7053036" y="5213274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142714" y="6012716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Layer5</a:t>
            </a:r>
          </a:p>
          <a:p>
            <a:pPr algn="ctr"/>
            <a:r>
              <a:rPr lang="en-US" altLang="zh-TW" dirty="0" smtClean="0"/>
              <a:t>(Aim Object)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8200709" y="1823850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3" name="橢圓 42"/>
          <p:cNvSpPr/>
          <p:nvPr/>
        </p:nvSpPr>
        <p:spPr>
          <a:xfrm>
            <a:off x="8200709" y="271063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44" name="橢圓 43"/>
          <p:cNvSpPr/>
          <p:nvPr/>
        </p:nvSpPr>
        <p:spPr>
          <a:xfrm>
            <a:off x="8200710" y="498717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Q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327150" y="3597416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150" y="3597416"/>
                <a:ext cx="344645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987730" y="1583110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30" y="1583110"/>
                <a:ext cx="607667" cy="410369"/>
              </a:xfrm>
              <a:prstGeom prst="rect">
                <a:avLst/>
              </a:prstGeom>
              <a:blipFill>
                <a:blip r:embed="rId7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995277" y="2496024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277" y="2496024"/>
                <a:ext cx="607667" cy="410369"/>
              </a:xfrm>
              <a:prstGeom prst="rect">
                <a:avLst/>
              </a:prstGeom>
              <a:blipFill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995277" y="4777478"/>
                <a:ext cx="631391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277" y="4777478"/>
                <a:ext cx="631391" cy="410369"/>
              </a:xfrm>
              <a:prstGeom prst="rect">
                <a:avLst/>
              </a:prstGeom>
              <a:blipFill>
                <a:blip r:embed="rId9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7546812" y="6012439"/>
            <a:ext cx="193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Layer6</a:t>
            </a:r>
          </a:p>
          <a:p>
            <a:pPr algn="ctr"/>
            <a:r>
              <a:rPr lang="en-US" altLang="zh-TW" dirty="0" smtClean="0"/>
              <a:t>(Consequences)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5781010" y="2032504"/>
            <a:ext cx="1255977" cy="3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781010" y="2032504"/>
            <a:ext cx="1241890" cy="96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5781010" y="2032504"/>
            <a:ext cx="1214267" cy="32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5781011" y="2114974"/>
            <a:ext cx="1237705" cy="7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5781011" y="2850791"/>
            <a:ext cx="1214266" cy="12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5781011" y="2850791"/>
            <a:ext cx="1200920" cy="24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5781012" y="2294535"/>
            <a:ext cx="1107110" cy="295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5781012" y="3083040"/>
            <a:ext cx="1165498" cy="217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781012" y="5254250"/>
            <a:ext cx="1165498" cy="15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0234429" y="1557196"/>
            <a:ext cx="1077363" cy="4300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9099116" y="2089841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9097605" y="2993676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9115719" y="5229875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11126200" y="3592886"/>
            <a:ext cx="1041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1812659" y="3177910"/>
                <a:ext cx="376193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659" y="3177910"/>
                <a:ext cx="376193" cy="411651"/>
              </a:xfrm>
              <a:prstGeom prst="rect">
                <a:avLst/>
              </a:prstGeom>
              <a:blipFill>
                <a:blip r:embed="rId10"/>
                <a:stretch>
                  <a:fillRect t="-7353" r="-18033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9321451" y="1655680"/>
                <a:ext cx="631904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451" y="1655680"/>
                <a:ext cx="631904" cy="411651"/>
              </a:xfrm>
              <a:prstGeom prst="rect">
                <a:avLst/>
              </a:prstGeom>
              <a:blipFill>
                <a:blip r:embed="rId11"/>
                <a:stretch>
                  <a:fillRect t="-7463" r="-962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9321451" y="2587931"/>
                <a:ext cx="631904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451" y="2587931"/>
                <a:ext cx="631904" cy="411651"/>
              </a:xfrm>
              <a:prstGeom prst="rect">
                <a:avLst/>
              </a:prstGeom>
              <a:blipFill>
                <a:blip r:embed="rId12"/>
                <a:stretch>
                  <a:fillRect t="-7463" r="-962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9321450" y="4814547"/>
                <a:ext cx="655629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450" y="4814547"/>
                <a:ext cx="655629" cy="411651"/>
              </a:xfrm>
              <a:prstGeom prst="rect">
                <a:avLst/>
              </a:prstGeom>
              <a:blipFill>
                <a:blip r:embed="rId13"/>
                <a:stretch>
                  <a:fillRect t="-746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橢圓 67"/>
          <p:cNvSpPr/>
          <p:nvPr/>
        </p:nvSpPr>
        <p:spPr>
          <a:xfrm>
            <a:off x="10399192" y="3316159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69" name="直線單箭頭接點 68"/>
          <p:cNvCxnSpPr>
            <a:endCxn id="68" idx="0"/>
          </p:cNvCxnSpPr>
          <p:nvPr/>
        </p:nvCxnSpPr>
        <p:spPr>
          <a:xfrm>
            <a:off x="10269713" y="2120122"/>
            <a:ext cx="428244" cy="1196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68" idx="1"/>
          </p:cNvCxnSpPr>
          <p:nvPr/>
        </p:nvCxnSpPr>
        <p:spPr>
          <a:xfrm>
            <a:off x="10268232" y="3015389"/>
            <a:ext cx="218466" cy="378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68" idx="4"/>
          </p:cNvCxnSpPr>
          <p:nvPr/>
        </p:nvCxnSpPr>
        <p:spPr>
          <a:xfrm flipV="1">
            <a:off x="10268232" y="3850312"/>
            <a:ext cx="429725" cy="1403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10178234" y="601243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Layer7</a:t>
            </a:r>
          </a:p>
          <a:p>
            <a:pPr algn="ctr"/>
            <a:r>
              <a:rPr lang="en-US" altLang="zh-TW" dirty="0" smtClean="0"/>
              <a:t>(Outputs)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943788" y="750328"/>
            <a:ext cx="582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M:Number of inputs                    K:Number of premises</a:t>
            </a:r>
          </a:p>
          <a:p>
            <a:r>
              <a:rPr lang="en-US" altLang="zh-TW" dirty="0" smtClean="0"/>
              <a:t>Q:Number of Consequence      N:Number of outputs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008683" y="1672558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83" y="1672558"/>
                <a:ext cx="242053" cy="276999"/>
              </a:xfrm>
              <a:prstGeom prst="rect">
                <a:avLst/>
              </a:prstGeom>
              <a:blipFill>
                <a:blip r:embed="rId14"/>
                <a:stretch>
                  <a:fillRect l="-2307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001430" y="1576546"/>
                <a:ext cx="687945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430" y="1576546"/>
                <a:ext cx="687945" cy="410369"/>
              </a:xfrm>
              <a:prstGeom prst="rect">
                <a:avLst/>
              </a:prstGeom>
              <a:blipFill>
                <a:blip r:embed="rId1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983629" y="2602200"/>
                <a:ext cx="687945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29" y="2602200"/>
                <a:ext cx="687945" cy="410369"/>
              </a:xfrm>
              <a:prstGeom prst="rect">
                <a:avLst/>
              </a:prstGeom>
              <a:blipFill>
                <a:blip r:embed="rId16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6028634" y="4819506"/>
                <a:ext cx="717056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34" y="4819506"/>
                <a:ext cx="717056" cy="410369"/>
              </a:xfrm>
              <a:prstGeom prst="rect">
                <a:avLst/>
              </a:prstGeom>
              <a:blipFill>
                <a:blip r:embed="rId17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Model</a:t>
            </a:r>
            <a:endParaRPr lang="en-US" dirty="0"/>
          </a:p>
        </p:txBody>
      </p:sp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>
          <a:xfrm>
            <a:off x="11326734" y="627459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81" name="橢圓 80"/>
          <p:cNvSpPr/>
          <p:nvPr/>
        </p:nvSpPr>
        <p:spPr>
          <a:xfrm>
            <a:off x="5173114" y="1765427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82" name="橢圓 81"/>
          <p:cNvSpPr/>
          <p:nvPr/>
        </p:nvSpPr>
        <p:spPr>
          <a:xfrm>
            <a:off x="5164435" y="2583714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83" name="橢圓 82"/>
          <p:cNvSpPr/>
          <p:nvPr/>
        </p:nvSpPr>
        <p:spPr>
          <a:xfrm>
            <a:off x="5173113" y="4987173"/>
            <a:ext cx="597529" cy="53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K</a:t>
            </a:r>
            <a:endParaRPr lang="zh-TW" altLang="en-US" sz="1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506437" y="6016515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Layer4</a:t>
            </a:r>
          </a:p>
          <a:p>
            <a:pPr algn="ctr"/>
            <a:r>
              <a:rPr lang="en-US" altLang="zh-TW" dirty="0" smtClean="0"/>
              <a:t>(Normalization)</a:t>
            </a:r>
            <a:endParaRPr lang="zh-TW" altLang="en-US" dirty="0"/>
          </a:p>
        </p:txBody>
      </p:sp>
      <p:cxnSp>
        <p:nvCxnSpPr>
          <p:cNvPr id="85" name="直線單箭頭接點 84"/>
          <p:cNvCxnSpPr>
            <a:stCxn id="22" idx="6"/>
            <a:endCxn id="81" idx="2"/>
          </p:cNvCxnSpPr>
          <p:nvPr/>
        </p:nvCxnSpPr>
        <p:spPr>
          <a:xfrm>
            <a:off x="4333210" y="2032504"/>
            <a:ext cx="83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4333210" y="2854469"/>
            <a:ext cx="83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83" idx="2"/>
          </p:cNvCxnSpPr>
          <p:nvPr/>
        </p:nvCxnSpPr>
        <p:spPr>
          <a:xfrm flipV="1">
            <a:off x="4333210" y="5254250"/>
            <a:ext cx="839903" cy="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10577061" y="3359616"/>
                <a:ext cx="40921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061" y="3359616"/>
                <a:ext cx="409215" cy="447238"/>
              </a:xfrm>
              <a:prstGeom prst="rect">
                <a:avLst/>
              </a:prstGeom>
              <a:blipFill>
                <a:blip r:embed="rId18"/>
                <a:stretch>
                  <a:fillRect l="-138806" t="-150685" r="-149254" b="-2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>
            <a:stCxn id="23" idx="6"/>
            <a:endCxn id="81" idx="2"/>
          </p:cNvCxnSpPr>
          <p:nvPr/>
        </p:nvCxnSpPr>
        <p:spPr>
          <a:xfrm flipV="1">
            <a:off x="4333211" y="2032504"/>
            <a:ext cx="839903" cy="81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24" idx="6"/>
            <a:endCxn id="81" idx="2"/>
          </p:cNvCxnSpPr>
          <p:nvPr/>
        </p:nvCxnSpPr>
        <p:spPr>
          <a:xfrm flipV="1">
            <a:off x="4333212" y="2032504"/>
            <a:ext cx="839902" cy="32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22" idx="6"/>
            <a:endCxn id="82" idx="2"/>
          </p:cNvCxnSpPr>
          <p:nvPr/>
        </p:nvCxnSpPr>
        <p:spPr>
          <a:xfrm>
            <a:off x="4333210" y="2032504"/>
            <a:ext cx="831225" cy="81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24" idx="6"/>
            <a:endCxn id="82" idx="2"/>
          </p:cNvCxnSpPr>
          <p:nvPr/>
        </p:nvCxnSpPr>
        <p:spPr>
          <a:xfrm flipV="1">
            <a:off x="4333212" y="2850791"/>
            <a:ext cx="831223" cy="240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23" idx="6"/>
            <a:endCxn id="83" idx="2"/>
          </p:cNvCxnSpPr>
          <p:nvPr/>
        </p:nvCxnSpPr>
        <p:spPr>
          <a:xfrm>
            <a:off x="4333211" y="2850791"/>
            <a:ext cx="839902" cy="240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22" idx="6"/>
            <a:endCxn id="83" idx="2"/>
          </p:cNvCxnSpPr>
          <p:nvPr/>
        </p:nvCxnSpPr>
        <p:spPr>
          <a:xfrm>
            <a:off x="4333210" y="2032504"/>
            <a:ext cx="839903" cy="32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6993650" y="3583235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50" y="3583235"/>
                <a:ext cx="344645" cy="7386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5353983" y="3614636"/>
                <a:ext cx="3446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83" y="3614636"/>
                <a:ext cx="344645" cy="7386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6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/>
              <a:t>Parameter Setting of </a:t>
            </a:r>
            <a:r>
              <a:rPr lang="en-US" altLang="zh-TW" sz="4800" cap="none" dirty="0"/>
              <a:t>Subtractive clustering</a:t>
            </a:r>
            <a:r>
              <a:rPr lang="zh-TW" altLang="en-US" sz="4800" cap="none" dirty="0"/>
              <a:t> </a:t>
            </a:r>
            <a:r>
              <a:rPr lang="en-US" altLang="zh-TW" sz="4800" cap="none" dirty="0"/>
              <a:t>:</a:t>
            </a:r>
            <a:r>
              <a:rPr lang="zh-TW" altLang="en-US" sz="4800" cap="none" dirty="0"/>
              <a:t> </a:t>
            </a:r>
            <a:r>
              <a:rPr lang="en-US" altLang="zh-TW" sz="4800" cap="none" dirty="0" err="1"/>
              <a:t>subclust</a:t>
            </a:r>
            <a:r>
              <a:rPr lang="en-US" altLang="zh-TW" sz="4800" cap="none" dirty="0"/>
              <a:t>()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993876"/>
                  </p:ext>
                </p:extLst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993876"/>
                  </p:ext>
                </p:extLst>
              </p:nvPr>
            </p:nvGraphicFramePr>
            <p:xfrm>
              <a:off x="1566334" y="2590799"/>
              <a:ext cx="943504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45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455752194"/>
                        </a:ext>
                      </a:extLst>
                    </a:gridCol>
                    <a:gridCol w="3145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feature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2003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807"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20038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20038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807"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20038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"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標題 1"/>
          <p:cNvSpPr>
            <a:spLocks noGrp="1"/>
          </p:cNvSpPr>
          <p:nvPr>
            <p:ph type="title"/>
          </p:nvPr>
        </p:nvSpPr>
        <p:spPr>
          <a:xfrm>
            <a:off x="942976" y="1798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Premises(IF-Parts)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向右箭號 71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向右箭號 73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向右箭號 74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7" name="矩形 76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>
                <a:blip r:embed="rId8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字方塊 82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0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>
                <a:blip r:embed="rId12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>
                <a:blip r:embed="rId1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投影片編號版面配置區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cxnSp>
        <p:nvCxnSpPr>
          <p:cNvPr id="4" name="直線單箭頭接點 3"/>
          <p:cNvCxnSpPr>
            <a:endCxn id="12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>
            <a:endCxn id="6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弧形 15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弧形 16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弧形 2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弧形 36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zh-TW" sz="105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大括弧 47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19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0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投影片編號版面配置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右箭號 3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向右箭號 4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向右箭號 5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向右箭號 6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962887" y="3250346"/>
                <a:ext cx="270465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𝑻𝑨𝑰𝑬𝑿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𝑫𝑱𝑰𝑨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704651" cy="444930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962887" y="3741791"/>
                <a:ext cx="3281732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𝑵𝑨𝑺𝑫𝑨𝑸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3281732" cy="444930"/>
              </a:xfrm>
              <a:prstGeom prst="rect">
                <a:avLst/>
              </a:prstGeom>
              <a:blipFill>
                <a:blip r:embed="rId8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9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Sphere</a:t>
            </a:r>
            <a:r>
              <a:rPr lang="en-US" sz="4400" dirty="0" smtClean="0"/>
              <a:t> </a:t>
            </a:r>
            <a:r>
              <a:rPr lang="en-US" sz="4400" cap="none" dirty="0" smtClean="0"/>
              <a:t>Complex Fuzzy Sets(SCFS)</a:t>
            </a:r>
            <a:endParaRPr lang="en-US" sz="4400" cap="none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弧形 6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999476" y="1548691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layers </a:t>
            </a:r>
          </a:p>
          <a:p>
            <a:r>
              <a:rPr lang="en-US" altLang="zh-TW" dirty="0" smtClean="0"/>
              <a:t>aim objects</a:t>
            </a:r>
            <a:endParaRPr lang="zh-TW" altLang="en-US" dirty="0"/>
          </a:p>
        </p:txBody>
      </p:sp>
      <p:sp>
        <p:nvSpPr>
          <p:cNvPr id="34" name="弧形 33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>
                <a:blip r:embed="rId9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弧形 35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0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774655" y="-36398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Aim Objects</a:t>
            </a:r>
            <a:endParaRPr lang="en-US" sz="4400" cap="none" dirty="0"/>
          </a:p>
        </p:txBody>
      </p: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8496300" y="3773425"/>
            <a:ext cx="3209924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3" y="3773425"/>
            <a:ext cx="3069113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5" y="2017585"/>
            <a:ext cx="6344549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the firing strength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premise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6069290" cy="438582"/>
              </a:xfrm>
              <a:prstGeom prst="rect">
                <a:avLst/>
              </a:prstGeom>
              <a:blipFill>
                <a:blip r:embed="rId7"/>
                <a:stretch>
                  <a:fillRect b="-164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53" y="402092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622" y="4419253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dirty="0"/>
                        <m:t>parameters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of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consequence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3239285" cy="717248"/>
              </a:xfrm>
              <a:prstGeom prst="rect">
                <a:avLst/>
              </a:prstGeom>
              <a:blipFill>
                <a:blip r:embed="rId11"/>
                <a:stretch>
                  <a:fillRect b="-339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762052" y="89299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Consequence</a:t>
            </a:r>
            <a:br>
              <a:rPr lang="en-US" sz="4400" dirty="0"/>
            </a:br>
            <a:r>
              <a:rPr lang="en-US" sz="4400" dirty="0"/>
              <a:t>(THEN-parts)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11790" y="219241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Premises</a:t>
            </a:r>
          </a:p>
          <a:p>
            <a:pPr algn="ctr"/>
            <a:r>
              <a:rPr lang="en-US" dirty="0"/>
              <a:t>(IF-Parts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3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4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5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396926" y="5343096"/>
                <a:ext cx="1758815" cy="1191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𝑇𝐴𝐼𝐸𝑋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𝐷𝐽𝐴𝐼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𝑁𝐴𝑆𝐷𝐴𝑄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758815" cy="11916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44416" y="2504625"/>
            <a:ext cx="10058400" cy="1609344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069848" y="2218667"/>
            <a:ext cx="48140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1.Data Processing</a:t>
            </a:r>
          </a:p>
          <a:p>
            <a:r>
              <a:rPr lang="en-US" sz="4400" dirty="0" smtClean="0"/>
              <a:t>2.Model</a:t>
            </a:r>
          </a:p>
          <a:p>
            <a:r>
              <a:rPr lang="en-US" sz="4400" dirty="0" smtClean="0"/>
              <a:t>3.Result</a:t>
            </a:r>
            <a:endParaRPr lang="en-US" sz="4400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1069848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 smtClean="0"/>
              <a:t>Outline</a:t>
            </a:r>
            <a:endParaRPr lang="en-US" cap="none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Result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1146287"/>
                  </p:ext>
                </p:extLst>
              </p:nvPr>
            </p:nvGraphicFramePr>
            <p:xfrm>
              <a:off x="838200" y="1263586"/>
              <a:ext cx="10394950" cy="51917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fuzzy sets of each input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536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1146287"/>
                  </p:ext>
                </p:extLst>
              </p:nvPr>
            </p:nvGraphicFramePr>
            <p:xfrm>
              <a:off x="838200" y="1263586"/>
              <a:ext cx="10394950" cy="519176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6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fuzzy sets of each input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536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807547"/>
                  </p:ext>
                </p:extLst>
              </p:nvPr>
            </p:nvGraphicFramePr>
            <p:xfrm>
              <a:off x="1266687" y="153219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15x15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Parameters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876440"/>
                  </p:ext>
                </p:extLst>
              </p:nvPr>
            </p:nvGraphicFramePr>
            <p:xfrm>
              <a:off x="716521" y="1462879"/>
              <a:ext cx="10058415" cy="51359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4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-32.97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-12.73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34.09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-0.76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0.94</a:t>
                          </a:r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10.01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34.39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-2.98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37.03</a:t>
                          </a:r>
                        </a:p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35.76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-9356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-8.91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102.51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-87.15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98.49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99.62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67.19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101.09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876440"/>
                  </p:ext>
                </p:extLst>
              </p:nvPr>
            </p:nvGraphicFramePr>
            <p:xfrm>
              <a:off x="716521" y="1462879"/>
              <a:ext cx="10058415" cy="51359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143" r="-945570" b="-308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325000" r="-12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325000" r="-11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325000" r="-10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325000" r="-7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325000" r="-6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325000" r="-500000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325000" r="-200952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325000" r="-100952" b="-9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325000" r="-952" b="-9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-32.97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-12.73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34.09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-0.76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0.94</a:t>
                          </a:r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10.01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63158" r="-945570" b="-18421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616667" r="-12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616667" r="-11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616667" r="-10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616667" r="-7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616667" r="-6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616667" r="-500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616667" r="-20095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616667" r="-10095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616667" r="-952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34.39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-2.98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37.03</a:t>
                          </a:r>
                        </a:p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35.76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87356" r="-945570" b="-10114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933333" r="-12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933333" r="-11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933333" r="-10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933333" r="-7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933333" r="-6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933333" r="-5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933333" r="-2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933333" r="-1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933333" r="-952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-9356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-8.91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102.51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-1.56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85143" r="-945570" b="-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3333" t="-1225000" r="-12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333" t="-1225000" r="-11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3333" t="-1225000" r="-10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3333" t="-1225000" r="-7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333" t="-1225000" r="-6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33" t="-1225000" r="-5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2381" t="-1225000" r="-2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381" t="-1225000" r="-1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2381" t="-1225000" r="-952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-87.15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98.49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99.62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67.19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101.09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-1.48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cap="none" dirty="0"/>
              <a:t>Premises Parameters</a:t>
            </a:r>
            <a:br>
              <a:rPr lang="en-US" cap="none" dirty="0"/>
            </a:br>
            <a:r>
              <a:rPr lang="en-US" cap="none" dirty="0"/>
              <a:t>(after learning)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866659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-29.8245+92.3646i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0.7786+0.0008i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109.83-13.159i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0.7308-0.003i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-56.4634-69.1889i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0.8363+0.0019i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866659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-29.8245+92.3646i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0.7786+0.0008i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109.83-13.159i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0.7308-0.003i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-56.4634-69.1889i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101.34+99.235i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0.8363+0.0019i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0.6065-0.0019i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24844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-28.9002+94.1934i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0.7726+0.0007i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-59.4205-67.9143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0.8334+0.0019i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102.87-16.888i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0.7434-0.0030i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24844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-28.9002+94.1934i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0.7726+0.0007i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-59.4205-67.9143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0.8334+0.0019i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102.87-16.888i</a:t>
                          </a:r>
                          <a:endParaRPr kumimoji="0" lang="en-US" sz="14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98.9420+99.4697i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0.7434-0.0030i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400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69768" y="119288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9769" y="401574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cap="none" dirty="0" smtClean="0"/>
              <a:t>Consequences Parameters</a:t>
            </a:r>
            <a:endParaRPr lang="en-US" cap="none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93" y="1504208"/>
            <a:ext cx="2964116" cy="49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Learning Curve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481139"/>
            <a:ext cx="5516632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62" y="88450"/>
            <a:ext cx="4478739" cy="33599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16" y="88450"/>
            <a:ext cx="4164412" cy="31241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12" y="3363680"/>
            <a:ext cx="4364438" cy="327422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465" y="3259720"/>
            <a:ext cx="4259663" cy="31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Comparison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40627"/>
              </p:ext>
            </p:extLst>
          </p:nvPr>
        </p:nvGraphicFramePr>
        <p:xfrm>
          <a:off x="981075" y="1690688"/>
          <a:ext cx="10029824" cy="431203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621114066"/>
                    </a:ext>
                  </a:extLst>
                </a:gridCol>
                <a:gridCol w="2443162">
                  <a:extLst>
                    <a:ext uri="{9D8B030D-6E8A-4147-A177-3AD203B41FA5}">
                      <a16:colId xmlns:a16="http://schemas.microsoft.com/office/drawing/2014/main" val="3960590221"/>
                    </a:ext>
                  </a:extLst>
                </a:gridCol>
                <a:gridCol w="2443162">
                  <a:extLst>
                    <a:ext uri="{9D8B030D-6E8A-4147-A177-3AD203B41FA5}">
                      <a16:colId xmlns:a16="http://schemas.microsoft.com/office/drawing/2014/main" val="3033433454"/>
                    </a:ext>
                  </a:extLst>
                </a:gridCol>
              </a:tblGrid>
              <a:tr h="6047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  <a:tab pos="182880" algn="l"/>
                          <a:tab pos="2148840" algn="r"/>
                        </a:tabLst>
                      </a:pPr>
                      <a:r>
                        <a:rPr lang="en-US" sz="20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DJIA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85359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67.72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117.95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97210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70.17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111.69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24743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(one model with two outputs)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78.27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142.05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98853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(two models, each with single output)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65.15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131.24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38176"/>
                  </a:ext>
                </a:extLst>
              </a:tr>
              <a:tr h="41547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(one model with two outputs)</a:t>
                      </a:r>
                      <a:endParaRPr lang="en-US" sz="16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136.28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19392"/>
                  </a:ext>
                </a:extLst>
              </a:tr>
              <a:tr h="49167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CNFS(5)-ARIMA (one model with two outputs)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103.42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47027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SCNFS(proposed) training phase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100.93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98.41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09475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SCNFS(proposed) testing phase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87.25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89.52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1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cap="none" dirty="0" smtClean="0"/>
              <a:t>Comparison</a:t>
            </a:r>
            <a:endParaRPr lang="en-US" cap="none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90699"/>
              </p:ext>
            </p:extLst>
          </p:nvPr>
        </p:nvGraphicFramePr>
        <p:xfrm>
          <a:off x="3911600" y="1466850"/>
          <a:ext cx="4698999" cy="467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1752523158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755654605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972397605"/>
                    </a:ext>
                  </a:extLst>
                </a:gridCol>
              </a:tblGrid>
              <a:tr h="418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RMSE)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5034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triers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Unnormalized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2163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279.93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3346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279.35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286.02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0020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279.59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280.34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35243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50868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279.61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281.85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4758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282.00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0441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69511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280.10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282.35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4202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280.76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282.11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7415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280.93</a:t>
                      </a: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6" y="2621003"/>
            <a:ext cx="10058400" cy="1609344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altLang="zh-TW" dirty="0" smtClean="0"/>
              <a:t>Processing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58968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弧 15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279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278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=1,2,…,2</m:t>
                    </m:r>
                  </m:oMath>
                </a14:m>
                <a:r>
                  <a:rPr lang="en-US" altLang="zh-TW" dirty="0" smtClean="0"/>
                  <a:t>48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184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64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1084" r="-3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1084" r="-2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1084" r="-101863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1084" r="-1235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1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1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1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1000" r="-3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1000" r="-2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91000" r="-123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2048" r="-3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048" r="-2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12048" r="-101863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12048" r="-1235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4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4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4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1084" r="-3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1084" r="-2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1084" r="-1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1084" r="-1258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1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1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1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1000" r="-3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1000" r="-2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91000" r="-1258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12048" r="-3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12048" r="-2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2048" r="-1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12048" r="-1258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4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4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4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91350" y="6334286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/>
              <a:t>Sequence: TAIEX, DJIA, NASDAQ, S&amp;P500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Step1: </a:t>
                </a:r>
                <a:r>
                  <a:rPr lang="en-US" dirty="0" smtClean="0"/>
                  <a:t>C</a:t>
                </a:r>
                <a:r>
                  <a:rPr lang="en-US" altLang="zh-TW" dirty="0" smtClean="0"/>
                  <a:t>alculate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TW" dirty="0" smtClean="0"/>
                  <a:t> target, if </a:t>
                </a:r>
                <a:r>
                  <a:rPr lang="en-US" altLang="zh-TW" b="1" dirty="0" smtClean="0"/>
                  <a:t>selection gain </a:t>
                </a:r>
                <a:r>
                  <a:rPr lang="en-US" altLang="zh-TW" dirty="0" smtClean="0"/>
                  <a:t>&gt;0 add the feature 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Step2: </a:t>
                </a:r>
                <a:r>
                  <a:rPr lang="en-US" dirty="0" smtClean="0"/>
                  <a:t>Record </a:t>
                </a:r>
                <a:r>
                  <a:rPr lang="en-US" altLang="zh-TW" dirty="0" smtClean="0"/>
                  <a:t>all feature in SP, denoted as 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Record the overlap count of SP,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denoted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Step3: </a:t>
                </a:r>
                <a:r>
                  <a:rPr lang="en-US" dirty="0"/>
                  <a:t>C</a:t>
                </a:r>
                <a:r>
                  <a:rPr lang="en-US" altLang="zh-TW" dirty="0" smtClean="0"/>
                  <a:t>alculate covering rate, denoted as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zh-TW" dirty="0" smtClean="0"/>
                  <a:t>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 where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/>
                  <a:t> is number of targets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Step4: </a:t>
                </a:r>
                <a:r>
                  <a:rPr lang="en-US" dirty="0" smtClean="0"/>
                  <a:t>Compute the sum of selection gains ,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Step5: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to all the target variables, the </a:t>
                </a:r>
                <a:r>
                  <a:rPr lang="en-US" dirty="0" smtClean="0"/>
                  <a:t>contribution </a:t>
                </a:r>
                <a:r>
                  <a:rPr lang="en-US" dirty="0" smtClean="0"/>
                  <a:t>index, denoted as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 smtClean="0"/>
                  <a:t>, is given as follows.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Step6: </a:t>
                </a: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&gt;</a:t>
                </a:r>
                <a:r>
                  <a:rPr lang="en-US" altLang="zh-TW" dirty="0" smtClean="0"/>
                  <a:t> the mean of contribution index, the feature is qualified to be training data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Step7: </a:t>
                </a:r>
                <a:r>
                  <a:rPr lang="en-US" dirty="0" smtClean="0"/>
                  <a:t>Set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lower and upper limits. A</a:t>
                </a:r>
                <a:r>
                  <a:rPr lang="en-US" altLang="zh-TW" dirty="0" smtClean="0"/>
                  <a:t>fter sorting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select top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feature variables into FP.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46" y="1523118"/>
                <a:ext cx="11208050" cy="5061590"/>
              </a:xfrm>
              <a:blipFill>
                <a:blip r:embed="rId3"/>
                <a:stretch>
                  <a:fillRect l="-598" t="-1687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橢圓 4"/>
          <p:cNvSpPr/>
          <p:nvPr/>
        </p:nvSpPr>
        <p:spPr>
          <a:xfrm>
            <a:off x="8251698" y="1131951"/>
            <a:ext cx="3864102" cy="3781426"/>
          </a:xfrm>
          <a:prstGeom prst="ellipse">
            <a:avLst/>
          </a:prstGeom>
          <a:solidFill>
            <a:srgbClr val="C4E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221779" y="3640693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779" y="3640693"/>
                <a:ext cx="8915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570992" y="2123471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992" y="2123471"/>
                <a:ext cx="69596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090864" y="2882082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864" y="2882082"/>
                <a:ext cx="6959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5518" y="2599497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18" y="2599497"/>
                <a:ext cx="89152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526579" y="1493026"/>
                <a:ext cx="8915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579" y="1493026"/>
                <a:ext cx="89152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371892" y="5374488"/>
            <a:ext cx="16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Pool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0431481" y="3721595"/>
                <a:ext cx="8712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481" y="3721595"/>
                <a:ext cx="8712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圓角矩形 20"/>
          <p:cNvSpPr/>
          <p:nvPr/>
        </p:nvSpPr>
        <p:spPr>
          <a:xfrm>
            <a:off x="952500" y="619125"/>
            <a:ext cx="2505075" cy="4570697"/>
          </a:xfrm>
          <a:prstGeom prst="round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600200" y="5374488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57057" y="808785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57" y="808785"/>
                <a:ext cx="69596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838324" y="1493026"/>
                <a:ext cx="6959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4" y="1493026"/>
                <a:ext cx="69596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87238" y="4312582"/>
                <a:ext cx="10763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38" y="4312582"/>
                <a:ext cx="107638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045378" y="2290434"/>
            <a:ext cx="31931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639577" y="1918927"/>
                <a:ext cx="4615366" cy="527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𝑇𝐴𝐼𝐸𝑋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77" y="1918927"/>
                <a:ext cx="4615366" cy="5277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666930" y="3317527"/>
                <a:ext cx="4596707" cy="537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𝑇𝐴𝐼𝐸𝑋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30" y="3317527"/>
                <a:ext cx="4596707" cy="537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52365" y="2743582"/>
                <a:ext cx="1953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5" y="2743582"/>
                <a:ext cx="1953163" cy="276999"/>
              </a:xfrm>
              <a:prstGeom prst="rect">
                <a:avLst/>
              </a:prstGeom>
              <a:blipFill>
                <a:blip r:embed="rId14"/>
                <a:stretch>
                  <a:fillRect l="-2492" r="-218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952364" y="3998278"/>
                <a:ext cx="1958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𝑇𝐴𝐼𝐸𝑋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4" y="3998278"/>
                <a:ext cx="1958485" cy="276999"/>
              </a:xfrm>
              <a:prstGeom prst="rect">
                <a:avLst/>
              </a:prstGeom>
              <a:blipFill>
                <a:blip r:embed="rId15"/>
                <a:stretch>
                  <a:fillRect l="-2484" r="-217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5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  <p:bldP spid="29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3395853" y="5367909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72017" y="160402"/>
            <a:ext cx="2676008" cy="2668524"/>
            <a:chOff x="336423" y="227076"/>
            <a:chExt cx="3864102" cy="3781426"/>
          </a:xfrm>
        </p:grpSpPr>
        <p:sp>
          <p:nvSpPr>
            <p:cNvPr id="6" name="橢圓 5"/>
            <p:cNvSpPr/>
            <p:nvPr/>
          </p:nvSpPr>
          <p:spPr>
            <a:xfrm>
              <a:off x="336423" y="227076"/>
              <a:ext cx="3864102" cy="3781426"/>
            </a:xfrm>
            <a:prstGeom prst="ellipse">
              <a:avLst/>
            </a:prstGeom>
            <a:solidFill>
              <a:srgbClr val="C4E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06504" y="2735818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504" y="2735818"/>
                  <a:ext cx="891526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495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655717" y="1218596"/>
                  <a:ext cx="6959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717" y="1218596"/>
                  <a:ext cx="695960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175589" y="1977207"/>
                  <a:ext cx="6959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589" y="1977207"/>
                  <a:ext cx="695960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  <a:blipFill>
                  <a:blip r:embed="rId6"/>
                  <a:stretch>
                    <a:fillRect r="-297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198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516206" y="2816720"/>
                  <a:ext cx="87120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206" y="2816720"/>
                  <a:ext cx="871201" cy="646331"/>
                </a:xfrm>
                <a:prstGeom prst="rect">
                  <a:avLst/>
                </a:prstGeom>
                <a:blipFill>
                  <a:blip r:embed="rId8"/>
                  <a:stretch>
                    <a:fillRect r="-40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572017" y="3353061"/>
            <a:ext cx="2676008" cy="2668524"/>
            <a:chOff x="336423" y="227076"/>
            <a:chExt cx="3864102" cy="3781426"/>
          </a:xfrm>
        </p:grpSpPr>
        <p:sp>
          <p:nvSpPr>
            <p:cNvPr id="16" name="橢圓 15"/>
            <p:cNvSpPr/>
            <p:nvPr/>
          </p:nvSpPr>
          <p:spPr>
            <a:xfrm>
              <a:off x="336423" y="227076"/>
              <a:ext cx="3864102" cy="3781426"/>
            </a:xfrm>
            <a:prstGeom prst="ellipse">
              <a:avLst/>
            </a:prstGeom>
            <a:solidFill>
              <a:srgbClr val="C4E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460151" y="2814194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151" y="2814194"/>
                  <a:ext cx="891526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495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812317" y="1010477"/>
                  <a:ext cx="6959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317" y="1010477"/>
                  <a:ext cx="695959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368372" y="2474636"/>
                  <a:ext cx="1287346" cy="915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372" y="2474636"/>
                  <a:ext cx="1287346" cy="9158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43" y="1694622"/>
                  <a:ext cx="891526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297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304" y="588151"/>
                  <a:ext cx="891526" cy="646331"/>
                </a:xfrm>
                <a:prstGeom prst="rect">
                  <a:avLst/>
                </a:prstGeom>
                <a:blipFill>
                  <a:blip r:embed="rId13"/>
                  <a:stretch>
                    <a:fillRect r="-198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2234819" y="1881620"/>
                  <a:ext cx="1273458" cy="915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819" y="1881620"/>
                  <a:ext cx="1273458" cy="91588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字方塊 22"/>
          <p:cNvSpPr txBox="1"/>
          <p:nvPr/>
        </p:nvSpPr>
        <p:spPr>
          <a:xfrm>
            <a:off x="572017" y="2887203"/>
            <a:ext cx="26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Pool (target1)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376" y="6151232"/>
            <a:ext cx="26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Pool (target2)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47625" y="1263831"/>
                <a:ext cx="45013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25" y="1263831"/>
                <a:ext cx="4501300" cy="461665"/>
              </a:xfrm>
              <a:prstGeom prst="rect">
                <a:avLst/>
              </a:prstGeom>
              <a:blipFill>
                <a:blip r:embed="rId1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039139" y="1600544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Covering </a:t>
            </a:r>
            <a:r>
              <a:rPr lang="en-US" dirty="0" smtClean="0">
                <a:solidFill>
                  <a:srgbClr val="FF0000"/>
                </a:solidFill>
              </a:rPr>
              <a:t>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25606" y="1596681"/>
            <a:ext cx="22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Contribution 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57152" y="1987894"/>
            <a:ext cx="2505075" cy="4570697"/>
          </a:xfrm>
          <a:prstGeom prst="roundRect">
            <a:avLst/>
          </a:prstGeom>
          <a:solidFill>
            <a:srgbClr val="97E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187921" y="2235000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1" y="2235000"/>
                <a:ext cx="1043535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8187920" y="3002215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0" y="3002215"/>
                <a:ext cx="1043535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187920" y="3769431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20" y="3769431"/>
                <a:ext cx="104353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187919" y="4536647"/>
                <a:ext cx="1043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19" y="4536647"/>
                <a:ext cx="104353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8565255" y="5040536"/>
            <a:ext cx="288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7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3" grpId="0"/>
      <p:bldP spid="34" grpId="0" animBg="1"/>
      <p:bldP spid="36" grpId="0"/>
      <p:bldP spid="40" grpId="0"/>
      <p:bldP spid="41" grpId="0"/>
      <p:bldP spid="42" grpId="0"/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494</TotalTime>
  <Words>846</Words>
  <Application>Microsoft Office PowerPoint</Application>
  <PresentationFormat>寬螢幕</PresentationFormat>
  <Paragraphs>707</Paragraphs>
  <Slides>28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10/16  Presentation</vt:lpstr>
      <vt:lpstr>PowerPoint 簡報</vt:lpstr>
      <vt:lpstr>Data Processing</vt:lpstr>
      <vt:lpstr>Data Processing</vt:lpstr>
      <vt:lpstr>Data Processing</vt:lpstr>
      <vt:lpstr>Data Processing</vt:lpstr>
      <vt:lpstr>Multi-Target Feature Selection</vt:lpstr>
      <vt:lpstr>PowerPoint 簡報</vt:lpstr>
      <vt:lpstr>PowerPoint 簡報</vt:lpstr>
      <vt:lpstr>Model</vt:lpstr>
      <vt:lpstr>Model</vt:lpstr>
      <vt:lpstr>Parameter Setting of Subtractive clustering : subclust()</vt:lpstr>
      <vt:lpstr>Premises(IF-Parts)</vt:lpstr>
      <vt:lpstr>Sphere Complex Fuzzy Sets(SCFS)</vt:lpstr>
      <vt:lpstr>Sphere Complex Fuzzy Sets(SCFS)</vt:lpstr>
      <vt:lpstr>Aim Objects</vt:lpstr>
      <vt:lpstr>Consequence (THEN-parts)</vt:lpstr>
      <vt:lpstr>PowerPoint 簡報</vt:lpstr>
      <vt:lpstr>Result</vt:lpstr>
      <vt:lpstr>Result</vt:lpstr>
      <vt:lpstr>Parameters</vt:lpstr>
      <vt:lpstr>Premises Parameters (after learning)</vt:lpstr>
      <vt:lpstr>Aim Object Parameters</vt:lpstr>
      <vt:lpstr>Consequences Parameters</vt:lpstr>
      <vt:lpstr>Learning Curve</vt:lpstr>
      <vt:lpstr>PowerPoint 簡報</vt:lpstr>
      <vt:lpstr>Comparison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9/11  Presentation</dc:title>
  <dc:creator>Roderick Lin</dc:creator>
  <cp:lastModifiedBy>Roderick Lin</cp:lastModifiedBy>
  <cp:revision>41</cp:revision>
  <dcterms:created xsi:type="dcterms:W3CDTF">2017-09-11T05:33:03Z</dcterms:created>
  <dcterms:modified xsi:type="dcterms:W3CDTF">2017-10-16T16:32:28Z</dcterms:modified>
</cp:coreProperties>
</file>