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0" r:id="rId3"/>
    <p:sldId id="266" r:id="rId4"/>
    <p:sldId id="261" r:id="rId5"/>
    <p:sldId id="262" r:id="rId6"/>
    <p:sldId id="263" r:id="rId7"/>
    <p:sldId id="264" r:id="rId8"/>
    <p:sldId id="288" r:id="rId9"/>
    <p:sldId id="289" r:id="rId10"/>
    <p:sldId id="267" r:id="rId11"/>
    <p:sldId id="265" r:id="rId12"/>
    <p:sldId id="292" r:id="rId13"/>
    <p:sldId id="295" r:id="rId14"/>
    <p:sldId id="269" r:id="rId15"/>
    <p:sldId id="293" r:id="rId16"/>
    <p:sldId id="294" r:id="rId17"/>
    <p:sldId id="270" r:id="rId18"/>
    <p:sldId id="275" r:id="rId19"/>
    <p:sldId id="274" r:id="rId20"/>
    <p:sldId id="296" r:id="rId21"/>
    <p:sldId id="297" r:id="rId22"/>
    <p:sldId id="299" r:id="rId23"/>
    <p:sldId id="276" r:id="rId24"/>
    <p:sldId id="298" r:id="rId25"/>
    <p:sldId id="300" r:id="rId26"/>
    <p:sldId id="277" r:id="rId27"/>
    <p:sldId id="28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C4E5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921" autoAdjust="0"/>
  </p:normalViewPr>
  <p:slideViewPr>
    <p:cSldViewPr snapToGrid="0">
      <p:cViewPr varScale="1">
        <p:scale>
          <a:sx n="101" d="100"/>
          <a:sy n="101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E0F9-462C-4FFA-9BB6-27C889BA893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740C-4B76-4BF5-9169-392ED99C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7518-0F4A-4D8D-A8F6-699BCE8742B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CBC1-4762-4024-96E9-E5F5F143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現在分詞</a:t>
            </a:r>
            <a:endParaRPr lang="en-US" altLang="zh-TW" dirty="0" smtClean="0"/>
          </a:p>
          <a:p>
            <a:r>
              <a:rPr lang="zh-TW" altLang="en-US" dirty="0" smtClean="0"/>
              <a:t>被動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過去分詞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D0F-9DD2-4042-AE17-4E3E717DD82F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A72-89F9-4FD6-B131-77E13D03A2DB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DBB-AD2B-4A89-8B04-A4F8CD7EF5B7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EC4E-740D-4990-BB99-4F7DF9246AF1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8E4A01-520E-4885-843D-9CCCC39AA930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332-0747-4982-9153-43D04DE8C1B4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79D8-6E66-4B3D-BA69-F2E50AE020DE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9D0-CA8B-4069-A294-6922D395770E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36D-FC85-4671-96B7-9804B573A881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7076-56FF-490D-ACCB-73997FCE891D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07C-E432-42A4-9390-DF672DF6A08F}" type="datetime1">
              <a:rPr lang="en-US" smtClean="0"/>
              <a:t>10/23/2017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EDC031-A0DC-4FA2-87C7-3018286F9298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44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9" Type="http://schemas.openxmlformats.org/officeDocument/2006/relationships/image" Target="../media/image381.png"/><Relationship Id="rId21" Type="http://schemas.openxmlformats.org/officeDocument/2006/relationships/image" Target="../media/image200.png"/><Relationship Id="rId34" Type="http://schemas.openxmlformats.org/officeDocument/2006/relationships/image" Target="../media/image331.png"/><Relationship Id="rId42" Type="http://schemas.openxmlformats.org/officeDocument/2006/relationships/image" Target="../media/image44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0.png"/><Relationship Id="rId40" Type="http://schemas.openxmlformats.org/officeDocument/2006/relationships/image" Target="../media/image391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1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31" Type="http://schemas.openxmlformats.org/officeDocument/2006/relationships/image" Target="../media/image301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1.png"/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1.png"/><Relationship Id="rId38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350.png"/><Relationship Id="rId12" Type="http://schemas.openxmlformats.org/officeDocument/2006/relationships/image" Target="../media/image7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18" Type="http://schemas.openxmlformats.org/officeDocument/2006/relationships/image" Target="../media/image580.png"/><Relationship Id="rId3" Type="http://schemas.openxmlformats.org/officeDocument/2006/relationships/image" Target="../media/image430.png"/><Relationship Id="rId21" Type="http://schemas.openxmlformats.org/officeDocument/2006/relationships/image" Target="../media/image610.png"/><Relationship Id="rId7" Type="http://schemas.openxmlformats.org/officeDocument/2006/relationships/image" Target="../media/image470.png"/><Relationship Id="rId12" Type="http://schemas.openxmlformats.org/officeDocument/2006/relationships/image" Target="../media/image520.png"/><Relationship Id="rId17" Type="http://schemas.openxmlformats.org/officeDocument/2006/relationships/image" Target="../media/image570.png"/><Relationship Id="rId2" Type="http://schemas.openxmlformats.org/officeDocument/2006/relationships/image" Target="../media/image420.png"/><Relationship Id="rId16" Type="http://schemas.openxmlformats.org/officeDocument/2006/relationships/image" Target="../media/image56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550.png"/><Relationship Id="rId10" Type="http://schemas.openxmlformats.org/officeDocument/2006/relationships/image" Target="../media/image500.png"/><Relationship Id="rId19" Type="http://schemas.openxmlformats.org/officeDocument/2006/relationships/image" Target="../media/image59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711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9" Type="http://schemas.openxmlformats.org/officeDocument/2006/relationships/image" Target="../media/image381.png"/><Relationship Id="rId21" Type="http://schemas.openxmlformats.org/officeDocument/2006/relationships/image" Target="../media/image200.png"/><Relationship Id="rId34" Type="http://schemas.openxmlformats.org/officeDocument/2006/relationships/image" Target="../media/image331.png"/><Relationship Id="rId42" Type="http://schemas.openxmlformats.org/officeDocument/2006/relationships/image" Target="../media/image44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0.png"/><Relationship Id="rId40" Type="http://schemas.openxmlformats.org/officeDocument/2006/relationships/image" Target="../media/image391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1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31" Type="http://schemas.openxmlformats.org/officeDocument/2006/relationships/image" Target="../media/image301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1.png"/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1.png"/><Relationship Id="rId38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9" Type="http://schemas.openxmlformats.org/officeDocument/2006/relationships/image" Target="../media/image381.png"/><Relationship Id="rId21" Type="http://schemas.openxmlformats.org/officeDocument/2006/relationships/image" Target="../media/image200.png"/><Relationship Id="rId34" Type="http://schemas.openxmlformats.org/officeDocument/2006/relationships/image" Target="../media/image331.png"/><Relationship Id="rId42" Type="http://schemas.openxmlformats.org/officeDocument/2006/relationships/image" Target="../media/image44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0.png"/><Relationship Id="rId40" Type="http://schemas.openxmlformats.org/officeDocument/2006/relationships/image" Target="../media/image391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1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31" Type="http://schemas.openxmlformats.org/officeDocument/2006/relationships/image" Target="../media/image301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1.png"/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1.png"/><Relationship Id="rId38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98.png"/><Relationship Id="rId7" Type="http://schemas.openxmlformats.org/officeDocument/2006/relationships/image" Target="../media/image7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99.png"/><Relationship Id="rId9" Type="http://schemas.openxmlformats.org/officeDocument/2006/relationships/image" Target="../media/image8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9" Type="http://schemas.openxmlformats.org/officeDocument/2006/relationships/image" Target="../media/image381.png"/><Relationship Id="rId21" Type="http://schemas.openxmlformats.org/officeDocument/2006/relationships/image" Target="../media/image200.png"/><Relationship Id="rId34" Type="http://schemas.openxmlformats.org/officeDocument/2006/relationships/image" Target="../media/image331.png"/><Relationship Id="rId42" Type="http://schemas.openxmlformats.org/officeDocument/2006/relationships/image" Target="../media/image44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0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0.png"/><Relationship Id="rId40" Type="http://schemas.openxmlformats.org/officeDocument/2006/relationships/image" Target="../media/image391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1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31" Type="http://schemas.openxmlformats.org/officeDocument/2006/relationships/image" Target="../media/image301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1.png"/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1.png"/><Relationship Id="rId38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830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860.png"/><Relationship Id="rId5" Type="http://schemas.openxmlformats.org/officeDocument/2006/relationships/image" Target="../media/image108.png"/><Relationship Id="rId10" Type="http://schemas.openxmlformats.org/officeDocument/2006/relationships/image" Target="../media/image850.png"/><Relationship Id="rId4" Type="http://schemas.openxmlformats.org/officeDocument/2006/relationships/image" Target="../media/image1690.png"/><Relationship Id="rId9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Relationship Id="rId9" Type="http://schemas.openxmlformats.org/officeDocument/2006/relationships/image" Target="../media/image9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/>
              <a:t>10/23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cap="none" dirty="0" smtClean="0"/>
              <a:t>Presentation</a:t>
            </a:r>
            <a:endParaRPr lang="en-US" sz="6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487851" y="4467"/>
            <a:ext cx="11704149" cy="6872862"/>
            <a:chOff x="482833" y="9625"/>
            <a:chExt cx="11704149" cy="6872862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002557" y="9625"/>
              <a:ext cx="3184425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Inputs                    </a:t>
              </a:r>
              <a:r>
                <a:rPr lang="en-US" altLang="zh-TW" dirty="0" smtClean="0"/>
                <a:t>K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Premises</a:t>
              </a:r>
              <a:endParaRPr lang="en-US" altLang="zh-TW" dirty="0" smtClean="0"/>
            </a:p>
            <a:p>
              <a:r>
                <a:rPr lang="en-US" altLang="zh-TW" dirty="0" smtClean="0"/>
                <a:t>Q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Consequence      N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Outputs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字方塊 217"/>
              <p:cNvSpPr txBox="1"/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Input Layer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/>
              <p:cNvSpPr/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/>
              <p:cNvSpPr/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/>
              <p:cNvSpPr/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/>
              <p:cNvSpPr/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/>
              <p:cNvSpPr/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/>
              <p:cNvSpPr/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橢圓 10"/>
              <p:cNvSpPr/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橢圓 11"/>
              <p:cNvSpPr/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5" idx="6"/>
            <a:endCxn id="9" idx="2"/>
          </p:cNvCxnSpPr>
          <p:nvPr/>
        </p:nvCxnSpPr>
        <p:spPr>
          <a:xfrm>
            <a:off x="4010025" y="2400300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6"/>
            <a:endCxn id="10" idx="2"/>
          </p:cNvCxnSpPr>
          <p:nvPr/>
        </p:nvCxnSpPr>
        <p:spPr>
          <a:xfrm>
            <a:off x="4010025" y="3297936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6"/>
            <a:endCxn id="12" idx="2"/>
          </p:cNvCxnSpPr>
          <p:nvPr/>
        </p:nvCxnSpPr>
        <p:spPr>
          <a:xfrm>
            <a:off x="4010025" y="4195572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1" idx="2"/>
          </p:cNvCxnSpPr>
          <p:nvPr/>
        </p:nvCxnSpPr>
        <p:spPr>
          <a:xfrm>
            <a:off x="4010025" y="5093208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23" name="投影片編號版面配置區 79"/>
          <p:cNvSpPr txBox="1">
            <a:spLocks/>
          </p:cNvSpPr>
          <p:nvPr/>
        </p:nvSpPr>
        <p:spPr>
          <a:xfrm>
            <a:off x="11326734" y="627459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487851" y="4467"/>
            <a:ext cx="11704149" cy="6872862"/>
            <a:chOff x="482833" y="9625"/>
            <a:chExt cx="11704149" cy="6872862"/>
          </a:xfrm>
        </p:grpSpPr>
        <p:sp>
          <p:nvSpPr>
            <p:cNvPr id="125" name="矩形 124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橢圓 131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31" idx="6"/>
              <a:endCxn id="142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32" idx="6"/>
              <a:endCxn id="144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33" idx="6"/>
              <a:endCxn id="147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32" idx="6"/>
              <a:endCxn id="145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32" idx="6"/>
              <a:endCxn id="146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31" idx="6"/>
              <a:endCxn id="141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31" idx="6"/>
              <a:endCxn id="143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橢圓 141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橢圓 142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橢圓 146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橢圓 147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/>
            <p:cNvCxnSpPr>
              <a:stCxn id="133" idx="6"/>
              <a:endCxn id="148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3" idx="6"/>
              <a:endCxn id="149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橢圓 152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橢圓 153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橢圓 154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/>
            <p:cNvCxnSpPr>
              <a:stCxn id="141" idx="6"/>
              <a:endCxn id="153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144" idx="6"/>
              <a:endCxn id="153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145" idx="6"/>
              <a:endCxn id="154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>
              <a:stCxn id="147" idx="6"/>
              <a:endCxn id="153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42" idx="6"/>
              <a:endCxn id="154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>
              <a:stCxn id="147" idx="6"/>
              <a:endCxn id="154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48" idx="6"/>
              <a:endCxn id="155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46" idx="6"/>
              <a:endCxn id="155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3" idx="6"/>
              <a:endCxn id="155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橢圓 165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橢圓 166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橢圓 167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線單箭頭接點 169"/>
            <p:cNvCxnSpPr>
              <a:stCxn id="153" idx="6"/>
              <a:endCxn id="166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54" idx="6"/>
              <a:endCxn id="166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55" idx="6"/>
              <a:endCxn id="166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53" idx="6"/>
              <a:endCxn id="167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54" idx="6"/>
              <a:endCxn id="167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54" idx="6"/>
              <a:endCxn id="168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/>
            <p:cNvCxnSpPr>
              <a:stCxn id="155" idx="6"/>
              <a:endCxn id="168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/>
            <p:cNvCxnSpPr>
              <a:stCxn id="155" idx="6"/>
              <a:endCxn id="167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/>
            <p:cNvCxnSpPr>
              <a:stCxn id="153" idx="6"/>
              <a:endCxn id="168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字方塊 178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86" name="直線單箭頭接點 185"/>
            <p:cNvCxnSpPr>
              <a:stCxn id="166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群組 186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38" name="弧形 237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直線單箭頭接點 238"/>
              <p:cNvCxnSpPr>
                <a:endCxn id="198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群組 187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36" name="弧形 23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直線單箭頭接點 236"/>
              <p:cNvCxnSpPr>
                <a:endCxn id="199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群組 188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34" name="弧形 23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直線單箭頭接點 234"/>
              <p:cNvCxnSpPr>
                <a:endCxn id="200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單箭頭接點 189"/>
            <p:cNvCxnSpPr>
              <a:stCxn id="166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>
              <a:stCxn id="166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67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67" idx="6"/>
              <a:endCxn id="238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67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68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>
              <a:stCxn id="168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168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橢圓 197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橢圓 198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橢圓 199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橢圓 202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6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線單箭頭接點 203"/>
            <p:cNvCxnSpPr>
              <a:stCxn id="198" idx="6"/>
              <a:endCxn id="203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單箭頭接點 204"/>
            <p:cNvCxnSpPr>
              <a:stCxn id="199" idx="6"/>
              <a:endCxn id="203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stCxn id="200" idx="6"/>
              <a:endCxn id="203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/>
            <p:cNvCxnSpPr>
              <a:stCxn id="131" idx="7"/>
              <a:endCxn id="210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單箭頭接點 207"/>
            <p:cNvCxnSpPr>
              <a:stCxn id="132" idx="7"/>
              <a:endCxn id="210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/>
            <p:cNvCxnSpPr>
              <a:stCxn id="133" idx="7"/>
              <a:endCxn id="210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 209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直線單箭頭接點 210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直線單箭頭接點 212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/>
            <p:cNvCxnSpPr>
              <a:stCxn id="166" idx="0"/>
              <a:endCxn id="212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stCxn id="167" idx="7"/>
              <a:endCxn id="212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/>
            <p:cNvCxnSpPr>
              <a:stCxn id="168" idx="7"/>
              <a:endCxn id="212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/>
            <p:cNvCxnSpPr>
              <a:stCxn id="203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 217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7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字方塊 218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 220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0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1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 222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3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6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39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字方塊 232"/>
            <p:cNvSpPr txBox="1"/>
            <p:nvPr/>
          </p:nvSpPr>
          <p:spPr>
            <a:xfrm>
              <a:off x="9002557" y="9625"/>
              <a:ext cx="3184425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Inputs                    </a:t>
              </a:r>
              <a:r>
                <a:rPr lang="en-US" altLang="zh-TW" dirty="0" smtClean="0"/>
                <a:t>K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Premises</a:t>
              </a:r>
              <a:endParaRPr lang="en-US" altLang="zh-TW" dirty="0" smtClean="0"/>
            </a:p>
            <a:p>
              <a:r>
                <a:rPr lang="en-US" altLang="zh-TW" dirty="0" smtClean="0"/>
                <a:t>Q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Consequence      N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Outputs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字方塊 239"/>
              <p:cNvSpPr txBox="1"/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40" name="文字方塊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/>
              <a:t>Parameter Setting of </a:t>
            </a:r>
            <a:r>
              <a:rPr lang="en-US" altLang="zh-TW" sz="4800" cap="none" dirty="0"/>
              <a:t>Subtractive clustering</a:t>
            </a:r>
            <a:r>
              <a:rPr lang="zh-TW" altLang="en-US" sz="4800" cap="none" dirty="0"/>
              <a:t> </a:t>
            </a:r>
            <a:r>
              <a:rPr lang="en-US" altLang="zh-TW" sz="4800" cap="none" dirty="0"/>
              <a:t>:</a:t>
            </a:r>
            <a:r>
              <a:rPr lang="zh-TW" altLang="en-US" sz="4800" cap="none" dirty="0"/>
              <a:t> </a:t>
            </a:r>
            <a:r>
              <a:rPr lang="en-US" altLang="zh-TW" sz="4800" cap="none" dirty="0" err="1"/>
              <a:t>subclust</a:t>
            </a:r>
            <a:r>
              <a:rPr lang="en-US" altLang="zh-TW" sz="4800" cap="none" dirty="0"/>
              <a:t>()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056471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056471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2003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807"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20038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2003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2003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"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/>
              <p:cNvSpPr/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71"/>
          <p:cNvGrpSpPr/>
          <p:nvPr/>
        </p:nvGrpSpPr>
        <p:grpSpPr>
          <a:xfrm>
            <a:off x="345153" y="1637668"/>
            <a:ext cx="6993663" cy="3982447"/>
            <a:chOff x="192753" y="1485268"/>
            <a:chExt cx="6993663" cy="3982447"/>
          </a:xfrm>
        </p:grpSpPr>
        <p:grpSp>
          <p:nvGrpSpPr>
            <p:cNvPr id="73" name="群組 72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手繪多邊形 80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手繪多邊形 82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手繪多邊形 84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直線接點 85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手繪多邊形 91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手繪多邊形 92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手繪多邊形 110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16" name="手繪多邊形 115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手繪多邊形 116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手繪多邊形 120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手繪多邊形 121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手繪多邊形 122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手繪多邊形 126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手繪多邊形 127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手繪多邊形 128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手繪多邊形 132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文字方塊 73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/>
              <p:cNvSpPr txBox="1"/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blipFill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853672"/>
                  </p:ext>
                </p:extLst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853672"/>
                  </p:ext>
                </p:extLst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6" name="投影片編號版面配置區 8"/>
          <p:cNvSpPr txBox="1">
            <a:spLocks/>
          </p:cNvSpPr>
          <p:nvPr/>
        </p:nvSpPr>
        <p:spPr>
          <a:xfrm>
            <a:off x="11463528" y="64251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9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5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16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  <a:blipFill>
                <a:blip r:embed="rId18"/>
                <a:stretch>
                  <a:fillRect t="-274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  <a:blipFill>
                <a:blip r:embed="rId19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763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Premises(IF-Parts)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向右箭號 71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向右箭號 73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blipFill>
                <a:blip r:embed="rId8"/>
                <a:stretch>
                  <a:fillRect t="-8197" r="-64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0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 89"/>
              <p:cNvSpPr/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  <a:blipFill>
                <a:blip r:embed="rId1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cxnSp>
        <p:nvCxnSpPr>
          <p:cNvPr id="4" name="直線單箭頭接點 3"/>
          <p:cNvCxnSpPr>
            <a:endCxn id="12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6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弧形 16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弧形 2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弧形 36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19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0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右箭號 4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右箭號 5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𝑻𝑨𝑰𝑬𝑿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𝑫𝑱𝑰𝑨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𝑵𝑨𝑺𝑫𝑨𝑸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069848" y="2218667"/>
            <a:ext cx="48140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1.Data Processing</a:t>
            </a:r>
          </a:p>
          <a:p>
            <a:r>
              <a:rPr lang="en-US" sz="4400" dirty="0" smtClean="0"/>
              <a:t>2.Model</a:t>
            </a:r>
          </a:p>
          <a:p>
            <a:r>
              <a:rPr lang="en-US" sz="4400" dirty="0" smtClean="0"/>
              <a:t>3.Result</a:t>
            </a:r>
            <a:endParaRPr lang="en-US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Outline</a:t>
            </a:r>
            <a:endParaRPr lang="en-US" cap="none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123" name="投影片編號版面配置區 79"/>
          <p:cNvSpPr txBox="1">
            <a:spLocks/>
          </p:cNvSpPr>
          <p:nvPr/>
        </p:nvSpPr>
        <p:spPr>
          <a:xfrm>
            <a:off x="11326734" y="627459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487851" y="4467"/>
            <a:ext cx="11704149" cy="6872862"/>
            <a:chOff x="482833" y="9625"/>
            <a:chExt cx="11704149" cy="6872862"/>
          </a:xfrm>
        </p:grpSpPr>
        <p:sp>
          <p:nvSpPr>
            <p:cNvPr id="125" name="矩形 124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橢圓 131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31" idx="6"/>
              <a:endCxn id="142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32" idx="6"/>
              <a:endCxn id="144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33" idx="6"/>
              <a:endCxn id="147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32" idx="6"/>
              <a:endCxn id="145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32" idx="6"/>
              <a:endCxn id="146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31" idx="6"/>
              <a:endCxn id="141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31" idx="6"/>
              <a:endCxn id="143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橢圓 141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橢圓 142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橢圓 146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橢圓 147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/>
            <p:cNvCxnSpPr>
              <a:stCxn id="133" idx="6"/>
              <a:endCxn id="148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3" idx="6"/>
              <a:endCxn id="149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橢圓 152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橢圓 153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橢圓 154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/>
            <p:cNvCxnSpPr>
              <a:stCxn id="141" idx="6"/>
              <a:endCxn id="153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144" idx="6"/>
              <a:endCxn id="153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145" idx="6"/>
              <a:endCxn id="154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>
              <a:stCxn id="147" idx="6"/>
              <a:endCxn id="153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42" idx="6"/>
              <a:endCxn id="154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>
              <a:stCxn id="147" idx="6"/>
              <a:endCxn id="154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48" idx="6"/>
              <a:endCxn id="155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46" idx="6"/>
              <a:endCxn id="155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3" idx="6"/>
              <a:endCxn id="155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橢圓 165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橢圓 166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橢圓 167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線單箭頭接點 169"/>
            <p:cNvCxnSpPr>
              <a:stCxn id="153" idx="6"/>
              <a:endCxn id="166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54" idx="6"/>
              <a:endCxn id="166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55" idx="6"/>
              <a:endCxn id="166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53" idx="6"/>
              <a:endCxn id="167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54" idx="6"/>
              <a:endCxn id="167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54" idx="6"/>
              <a:endCxn id="168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/>
            <p:cNvCxnSpPr>
              <a:stCxn id="155" idx="6"/>
              <a:endCxn id="168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/>
            <p:cNvCxnSpPr>
              <a:stCxn id="155" idx="6"/>
              <a:endCxn id="167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/>
            <p:cNvCxnSpPr>
              <a:stCxn id="153" idx="6"/>
              <a:endCxn id="168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字方塊 178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86" name="直線單箭頭接點 185"/>
            <p:cNvCxnSpPr>
              <a:stCxn id="166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群組 186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38" name="弧形 237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直線單箭頭接點 238"/>
              <p:cNvCxnSpPr>
                <a:endCxn id="198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群組 187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36" name="弧形 23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直線單箭頭接點 236"/>
              <p:cNvCxnSpPr>
                <a:endCxn id="199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群組 188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34" name="弧形 23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直線單箭頭接點 234"/>
              <p:cNvCxnSpPr>
                <a:endCxn id="200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單箭頭接點 189"/>
            <p:cNvCxnSpPr>
              <a:stCxn id="166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>
              <a:stCxn id="166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67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67" idx="6"/>
              <a:endCxn id="238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67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68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>
              <a:stCxn id="168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168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橢圓 197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橢圓 198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橢圓 199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橢圓 202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6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線單箭頭接點 203"/>
            <p:cNvCxnSpPr>
              <a:stCxn id="198" idx="6"/>
              <a:endCxn id="203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單箭頭接點 204"/>
            <p:cNvCxnSpPr>
              <a:stCxn id="199" idx="6"/>
              <a:endCxn id="203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stCxn id="200" idx="6"/>
              <a:endCxn id="203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/>
            <p:cNvCxnSpPr>
              <a:stCxn id="131" idx="7"/>
              <a:endCxn id="210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單箭頭接點 207"/>
            <p:cNvCxnSpPr>
              <a:stCxn id="132" idx="7"/>
              <a:endCxn id="210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/>
            <p:cNvCxnSpPr>
              <a:stCxn id="133" idx="7"/>
              <a:endCxn id="210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 209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直線單箭頭接點 210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直線單箭頭接點 212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/>
            <p:cNvCxnSpPr>
              <a:stCxn id="166" idx="0"/>
              <a:endCxn id="212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stCxn id="167" idx="7"/>
              <a:endCxn id="212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/>
            <p:cNvCxnSpPr>
              <a:stCxn id="168" idx="7"/>
              <a:endCxn id="212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/>
            <p:cNvCxnSpPr>
              <a:stCxn id="203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 217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7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字方塊 218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 220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0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1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 222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3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6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39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字方塊 232"/>
            <p:cNvSpPr txBox="1"/>
            <p:nvPr/>
          </p:nvSpPr>
          <p:spPr>
            <a:xfrm>
              <a:off x="9002557" y="9625"/>
              <a:ext cx="3184425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Inputs                    </a:t>
              </a:r>
              <a:r>
                <a:rPr lang="en-US" altLang="zh-TW" dirty="0" smtClean="0"/>
                <a:t>K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Premises</a:t>
              </a:r>
              <a:endParaRPr lang="en-US" altLang="zh-TW" dirty="0" smtClean="0"/>
            </a:p>
            <a:p>
              <a:r>
                <a:rPr lang="en-US" altLang="zh-TW" dirty="0" smtClean="0"/>
                <a:t>Q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Consequence      N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Outputs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字方塊 239"/>
              <p:cNvSpPr txBox="1"/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40" name="文字方塊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圓角矩形 26"/>
          <p:cNvSpPr/>
          <p:nvPr/>
        </p:nvSpPr>
        <p:spPr>
          <a:xfrm>
            <a:off x="8372165" y="2377864"/>
            <a:ext cx="3705165" cy="25965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448" y="-322364"/>
            <a:ext cx="10058400" cy="1609344"/>
          </a:xfrm>
        </p:spPr>
        <p:txBody>
          <a:bodyPr/>
          <a:lstStyle/>
          <a:p>
            <a:r>
              <a:rPr lang="en-US" cap="none" dirty="0" smtClean="0"/>
              <a:t>Normalization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71893" y="185447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93" y="1854475"/>
                <a:ext cx="1244315" cy="1219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628541" y="237786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  <a:blipFill>
                <a:blip r:embed="rId5"/>
                <a:stretch>
                  <a:fillRect t="-274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643097" y="5444251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643097" y="3649143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403586" y="2205613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418141" y="3512930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071893" y="3135573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93" y="3135573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069848" y="485649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856494"/>
                <a:ext cx="1244315" cy="12193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blipFill>
                <a:blip r:embed="rId10"/>
                <a:stretch>
                  <a:fillRect t="-10000" r="-64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339642" y="188119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54195" y="497440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54195" y="3209189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  <a:blipFill>
                <a:blip r:embed="rId11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9007575" y="4467"/>
            <a:ext cx="31844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K: Number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Premises</a:t>
            </a:r>
            <a:endParaRPr lang="en-US" altLang="zh-TW" dirty="0" smtClean="0"/>
          </a:p>
          <a:p>
            <a:r>
              <a:rPr lang="en-US" altLang="zh-TW" dirty="0" smtClean="0"/>
              <a:t>N: Number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Outputs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24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123" name="投影片編號版面配置區 79"/>
          <p:cNvSpPr txBox="1">
            <a:spLocks/>
          </p:cNvSpPr>
          <p:nvPr/>
        </p:nvSpPr>
        <p:spPr>
          <a:xfrm>
            <a:off x="11326734" y="627459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487851" y="4467"/>
            <a:ext cx="11704149" cy="6872862"/>
            <a:chOff x="482833" y="9625"/>
            <a:chExt cx="11704149" cy="6872862"/>
          </a:xfrm>
        </p:grpSpPr>
        <p:sp>
          <p:nvSpPr>
            <p:cNvPr id="125" name="矩形 124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橢圓 131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31" idx="6"/>
              <a:endCxn id="142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32" idx="6"/>
              <a:endCxn id="144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33" idx="6"/>
              <a:endCxn id="147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32" idx="6"/>
              <a:endCxn id="145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32" idx="6"/>
              <a:endCxn id="146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31" idx="6"/>
              <a:endCxn id="141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31" idx="6"/>
              <a:endCxn id="143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橢圓 141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橢圓 142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橢圓 146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橢圓 147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/>
            <p:cNvCxnSpPr>
              <a:stCxn id="133" idx="6"/>
              <a:endCxn id="148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3" idx="6"/>
              <a:endCxn id="149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橢圓 152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橢圓 153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橢圓 154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/>
            <p:cNvCxnSpPr>
              <a:stCxn id="141" idx="6"/>
              <a:endCxn id="153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144" idx="6"/>
              <a:endCxn id="153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145" idx="6"/>
              <a:endCxn id="154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>
              <a:stCxn id="147" idx="6"/>
              <a:endCxn id="153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42" idx="6"/>
              <a:endCxn id="154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>
              <a:stCxn id="147" idx="6"/>
              <a:endCxn id="154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48" idx="6"/>
              <a:endCxn id="155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46" idx="6"/>
              <a:endCxn id="155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3" idx="6"/>
              <a:endCxn id="155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橢圓 165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橢圓 166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橢圓 167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線單箭頭接點 169"/>
            <p:cNvCxnSpPr>
              <a:stCxn id="153" idx="6"/>
              <a:endCxn id="166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54" idx="6"/>
              <a:endCxn id="166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55" idx="6"/>
              <a:endCxn id="166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53" idx="6"/>
              <a:endCxn id="167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54" idx="6"/>
              <a:endCxn id="167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54" idx="6"/>
              <a:endCxn id="168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/>
            <p:cNvCxnSpPr>
              <a:stCxn id="155" idx="6"/>
              <a:endCxn id="168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/>
            <p:cNvCxnSpPr>
              <a:stCxn id="155" idx="6"/>
              <a:endCxn id="167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/>
            <p:cNvCxnSpPr>
              <a:stCxn id="153" idx="6"/>
              <a:endCxn id="168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字方塊 178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86" name="直線單箭頭接點 185"/>
            <p:cNvCxnSpPr>
              <a:stCxn id="166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群組 186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38" name="弧形 237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直線單箭頭接點 238"/>
              <p:cNvCxnSpPr>
                <a:endCxn id="198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群組 187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36" name="弧形 23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直線單箭頭接點 236"/>
              <p:cNvCxnSpPr>
                <a:endCxn id="199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群組 188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34" name="弧形 23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直線單箭頭接點 234"/>
              <p:cNvCxnSpPr>
                <a:endCxn id="200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單箭頭接點 189"/>
            <p:cNvCxnSpPr>
              <a:stCxn id="166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>
              <a:stCxn id="166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67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67" idx="6"/>
              <a:endCxn id="238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67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68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>
              <a:stCxn id="168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168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橢圓 197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橢圓 198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橢圓 199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橢圓 202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6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線單箭頭接點 203"/>
            <p:cNvCxnSpPr>
              <a:stCxn id="198" idx="6"/>
              <a:endCxn id="203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單箭頭接點 204"/>
            <p:cNvCxnSpPr>
              <a:stCxn id="199" idx="6"/>
              <a:endCxn id="203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stCxn id="200" idx="6"/>
              <a:endCxn id="203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/>
            <p:cNvCxnSpPr>
              <a:stCxn id="131" idx="7"/>
              <a:endCxn id="210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單箭頭接點 207"/>
            <p:cNvCxnSpPr>
              <a:stCxn id="132" idx="7"/>
              <a:endCxn id="210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/>
            <p:cNvCxnSpPr>
              <a:stCxn id="133" idx="7"/>
              <a:endCxn id="210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 209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直線單箭頭接點 210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直線單箭頭接點 212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/>
            <p:cNvCxnSpPr>
              <a:stCxn id="166" idx="0"/>
              <a:endCxn id="212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stCxn id="167" idx="7"/>
              <a:endCxn id="212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/>
            <p:cNvCxnSpPr>
              <a:stCxn id="168" idx="7"/>
              <a:endCxn id="212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/>
            <p:cNvCxnSpPr>
              <a:stCxn id="203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 217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7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字方塊 218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 220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0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1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 222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3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6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39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字方塊 232"/>
            <p:cNvSpPr txBox="1"/>
            <p:nvPr/>
          </p:nvSpPr>
          <p:spPr>
            <a:xfrm>
              <a:off x="9002557" y="9625"/>
              <a:ext cx="3184425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Inputs                    </a:t>
              </a:r>
              <a:r>
                <a:rPr lang="en-US" altLang="zh-TW" dirty="0" smtClean="0"/>
                <a:t>K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Premises</a:t>
              </a:r>
              <a:endParaRPr lang="en-US" altLang="zh-TW" dirty="0" smtClean="0"/>
            </a:p>
            <a:p>
              <a:r>
                <a:rPr lang="en-US" altLang="zh-TW" dirty="0" smtClean="0"/>
                <a:t>Q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Consequence      N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Outputs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字方塊 239"/>
              <p:cNvSpPr txBox="1"/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40" name="文字方塊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99476" y="154869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 </a:t>
            </a:r>
          </a:p>
          <a:p>
            <a:r>
              <a:rPr lang="en-US" altLang="zh-TW" dirty="0" smtClean="0"/>
              <a:t>aim objects</a:t>
            </a:r>
            <a:endParaRPr lang="zh-TW" altLang="en-US" dirty="0"/>
          </a:p>
        </p:txBody>
      </p:sp>
      <p:sp>
        <p:nvSpPr>
          <p:cNvPr id="34" name="弧形 33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2"/>
                <a:stretch>
                  <a:fillRect l="-168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4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7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 mean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std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9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1664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123" name="投影片編號版面配置區 79"/>
          <p:cNvSpPr txBox="1">
            <a:spLocks/>
          </p:cNvSpPr>
          <p:nvPr/>
        </p:nvSpPr>
        <p:spPr>
          <a:xfrm>
            <a:off x="11326734" y="627459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487851" y="4467"/>
            <a:ext cx="11704149" cy="6872862"/>
            <a:chOff x="482833" y="9625"/>
            <a:chExt cx="11704149" cy="6872862"/>
          </a:xfrm>
        </p:grpSpPr>
        <p:sp>
          <p:nvSpPr>
            <p:cNvPr id="125" name="矩形 124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橢圓 131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31" idx="6"/>
              <a:endCxn id="142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32" idx="6"/>
              <a:endCxn id="144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33" idx="6"/>
              <a:endCxn id="147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32" idx="6"/>
              <a:endCxn id="145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32" idx="6"/>
              <a:endCxn id="146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31" idx="6"/>
              <a:endCxn id="141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31" idx="6"/>
              <a:endCxn id="143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橢圓 141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橢圓 142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橢圓 146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橢圓 147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/>
            <p:cNvCxnSpPr>
              <a:stCxn id="133" idx="6"/>
              <a:endCxn id="148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3" idx="6"/>
              <a:endCxn id="149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橢圓 152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橢圓 153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橢圓 154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/>
            <p:cNvCxnSpPr>
              <a:stCxn id="141" idx="6"/>
              <a:endCxn id="153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144" idx="6"/>
              <a:endCxn id="153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145" idx="6"/>
              <a:endCxn id="154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>
              <a:stCxn id="147" idx="6"/>
              <a:endCxn id="153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42" idx="6"/>
              <a:endCxn id="154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>
              <a:stCxn id="147" idx="6"/>
              <a:endCxn id="154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48" idx="6"/>
              <a:endCxn id="155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46" idx="6"/>
              <a:endCxn id="155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3" idx="6"/>
              <a:endCxn id="155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橢圓 165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橢圓 166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橢圓 167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線單箭頭接點 169"/>
            <p:cNvCxnSpPr>
              <a:stCxn id="153" idx="6"/>
              <a:endCxn id="166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54" idx="6"/>
              <a:endCxn id="166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55" idx="6"/>
              <a:endCxn id="166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53" idx="6"/>
              <a:endCxn id="167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54" idx="6"/>
              <a:endCxn id="167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54" idx="6"/>
              <a:endCxn id="168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/>
            <p:cNvCxnSpPr>
              <a:stCxn id="155" idx="6"/>
              <a:endCxn id="168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/>
            <p:cNvCxnSpPr>
              <a:stCxn id="155" idx="6"/>
              <a:endCxn id="167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/>
            <p:cNvCxnSpPr>
              <a:stCxn id="153" idx="6"/>
              <a:endCxn id="168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字方塊 178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86" name="直線單箭頭接點 185"/>
            <p:cNvCxnSpPr>
              <a:stCxn id="166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群組 186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38" name="弧形 237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直線單箭頭接點 238"/>
              <p:cNvCxnSpPr>
                <a:endCxn id="198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群組 187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36" name="弧形 23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直線單箭頭接點 236"/>
              <p:cNvCxnSpPr>
                <a:endCxn id="199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群組 188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34" name="弧形 23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直線單箭頭接點 234"/>
              <p:cNvCxnSpPr>
                <a:endCxn id="200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單箭頭接點 189"/>
            <p:cNvCxnSpPr>
              <a:stCxn id="166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>
              <a:stCxn id="166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67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67" idx="6"/>
              <a:endCxn id="238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67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68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>
              <a:stCxn id="168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168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橢圓 197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橢圓 198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橢圓 199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橢圓 202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6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線單箭頭接點 203"/>
            <p:cNvCxnSpPr>
              <a:stCxn id="198" idx="6"/>
              <a:endCxn id="203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單箭頭接點 204"/>
            <p:cNvCxnSpPr>
              <a:stCxn id="199" idx="6"/>
              <a:endCxn id="203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stCxn id="200" idx="6"/>
              <a:endCxn id="203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/>
            <p:cNvCxnSpPr>
              <a:stCxn id="131" idx="7"/>
              <a:endCxn id="210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單箭頭接點 207"/>
            <p:cNvCxnSpPr>
              <a:stCxn id="132" idx="7"/>
              <a:endCxn id="210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/>
            <p:cNvCxnSpPr>
              <a:stCxn id="133" idx="7"/>
              <a:endCxn id="210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矩形 209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直線單箭頭接點 210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直線單箭頭接點 212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/>
            <p:cNvCxnSpPr>
              <a:stCxn id="166" idx="0"/>
              <a:endCxn id="212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stCxn id="167" idx="7"/>
              <a:endCxn id="212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/>
            <p:cNvCxnSpPr>
              <a:stCxn id="168" idx="7"/>
              <a:endCxn id="212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/>
            <p:cNvCxnSpPr>
              <a:stCxn id="203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 217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7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字方塊 218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 220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0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1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 222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3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6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39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字方塊 232"/>
            <p:cNvSpPr txBox="1"/>
            <p:nvPr/>
          </p:nvSpPr>
          <p:spPr>
            <a:xfrm>
              <a:off x="9002557" y="9625"/>
              <a:ext cx="3184425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Inputs                    </a:t>
              </a:r>
              <a:r>
                <a:rPr lang="en-US" altLang="zh-TW" dirty="0" smtClean="0"/>
                <a:t>K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Premises</a:t>
              </a:r>
              <a:endParaRPr lang="en-US" altLang="zh-TW" dirty="0" smtClean="0"/>
            </a:p>
            <a:p>
              <a:r>
                <a:rPr lang="en-US" altLang="zh-TW" dirty="0" smtClean="0"/>
                <a:t>Q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Consequence      N</a:t>
              </a:r>
              <a:r>
                <a:rPr lang="en-US" altLang="zh-TW" dirty="0" smtClean="0"/>
                <a:t>: Number </a:t>
              </a:r>
              <a:r>
                <a:rPr lang="en-US" altLang="zh-TW" dirty="0" smtClean="0"/>
                <a:t>of </a:t>
              </a:r>
              <a:r>
                <a:rPr lang="en-US" altLang="zh-TW" dirty="0" smtClean="0"/>
                <a:t>Outputs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字方塊 239"/>
              <p:cNvSpPr txBox="1"/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40" name="文字方塊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5" y="4240975"/>
                <a:ext cx="246862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96300" y="3773425"/>
            <a:ext cx="3209924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3" y="3773425"/>
            <a:ext cx="3069113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5" y="2017585"/>
            <a:ext cx="6344549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firing strength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premise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blipFill>
                <a:blip r:embed="rId7"/>
                <a:stretch>
                  <a:fillRect b="-164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dirty="0"/>
                        <m:t>parameters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of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consequence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762052" y="89299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Consequence</a:t>
            </a:r>
            <a:br>
              <a:rPr lang="en-US" sz="4400" dirty="0"/>
            </a:br>
            <a:r>
              <a:rPr lang="en-US" sz="4400" dirty="0"/>
              <a:t>(THEN-parts)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11790" y="219241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Premises</a:t>
            </a:r>
          </a:p>
          <a:p>
            <a:pPr algn="ctr"/>
            <a:r>
              <a:rPr lang="en-US" dirty="0"/>
              <a:t>(IF-Parts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3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4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5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𝑇𝐴𝐼𝐸𝑋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𝐷𝐽𝐴𝐼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𝑁𝐴𝑆𝐷𝐴𝑄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6" y="2621003"/>
            <a:ext cx="10058400" cy="160934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altLang="zh-TW" dirty="0" smtClean="0"/>
              <a:t>Processing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Parameters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43" r="-945570" b="-308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3158" r="-945570" b="-18421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7356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33333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33333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33333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33333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33333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33333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33333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33333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33333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85143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225000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225000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225000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225000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225000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225000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225000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225000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225000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/>
              <a:t>Premises Parameters</a:t>
            </a:r>
            <a:br>
              <a:rPr lang="en-US" cap="none" dirty="0"/>
            </a:br>
            <a:r>
              <a:rPr lang="en-US" cap="none" dirty="0"/>
              <a:t>(after learning)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cap="none" dirty="0" smtClean="0"/>
              <a:t>Consequences Parameters</a:t>
            </a:r>
            <a:endParaRPr lang="en-US" cap="none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93" y="1504208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Learning Curve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81139"/>
            <a:ext cx="5516632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2" y="88450"/>
            <a:ext cx="4478739" cy="33599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16" y="88450"/>
            <a:ext cx="4164412" cy="3124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2" y="3363680"/>
            <a:ext cx="4364438" cy="327422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65" y="3259720"/>
            <a:ext cx="4259663" cy="319562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38425" y="89953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37673" y="899533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3767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205098" y="2395441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10032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38425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97934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1677" y="2395441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40627"/>
              </p:ext>
            </p:extLst>
          </p:nvPr>
        </p:nvGraphicFramePr>
        <p:xfrm>
          <a:off x="981075" y="1690688"/>
          <a:ext cx="10029824" cy="43120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621114066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960590221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033433454"/>
                    </a:ext>
                  </a:extLst>
                </a:gridCol>
              </a:tblGrid>
              <a:tr h="6047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20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DJIA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5359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117.95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97210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111.69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2474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142.05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9885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131.24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38176"/>
                  </a:ext>
                </a:extLst>
              </a:tr>
              <a:tr h="4154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(one model with two outputs)</a:t>
                      </a:r>
                      <a:endParaRPr lang="en-US" sz="16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136.28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19392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CNFS(5)-ARIMA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103.42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47027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training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100.93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98.41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9475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testing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87.25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89.52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1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90699"/>
              </p:ext>
            </p:extLst>
          </p:nvPr>
        </p:nvGraphicFramePr>
        <p:xfrm>
          <a:off x="3911600" y="1466850"/>
          <a:ext cx="4698999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972397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Unnormalized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279.93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286.02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280.34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281.85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282.35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282.11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280.93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8968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</a:t>
                </a:r>
                <a:r>
                  <a:rPr lang="en-US" dirty="0" smtClean="0"/>
                  <a:t>C</a:t>
                </a:r>
                <a:r>
                  <a:rPr lang="en-US" altLang="zh-TW" dirty="0" smtClean="0"/>
                  <a:t>alculate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target, if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&gt;0 add the feature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Step2: </a:t>
                </a:r>
                <a:r>
                  <a:rPr lang="en-US" dirty="0" smtClean="0"/>
                  <a:t>Record </a:t>
                </a:r>
                <a:r>
                  <a:rPr lang="en-US" altLang="zh-TW" dirty="0" smtClean="0"/>
                  <a:t>all feature in SP, denoted as 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Record the overlap count of SP,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denoted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Step3: </a:t>
                </a:r>
                <a:r>
                  <a:rPr lang="en-US" dirty="0"/>
                  <a:t>C</a:t>
                </a:r>
                <a:r>
                  <a:rPr lang="en-US" altLang="zh-TW" dirty="0" smtClean="0"/>
                  <a:t>alculate covering rate, denoted as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zh-TW" dirty="0" smtClean="0"/>
                  <a:t>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is number of targets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Step4: </a:t>
                </a:r>
                <a:r>
                  <a:rPr lang="en-US" dirty="0" smtClean="0"/>
                  <a:t>Compute the sum of selection gains ,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Step5: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all the target variables, the contribution index, denoted as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, 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Step6: </a:t>
                </a: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the mean of contribution index, the feature is qualified to be training data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Step7: </a:t>
                </a:r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lower and upper limits. A</a:t>
                </a:r>
                <a:r>
                  <a:rPr lang="en-US" altLang="zh-TW" dirty="0" smtClean="0"/>
                  <a:t>fter sorting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select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feature variables into FP.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  <a:blipFill>
                <a:blip r:embed="rId3"/>
                <a:stretch>
                  <a:fillRect l="-598" t="-16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8251698" y="1131951"/>
            <a:ext cx="3864102" cy="3781426"/>
          </a:xfrm>
          <a:prstGeom prst="ellipse">
            <a:avLst/>
          </a:prstGeom>
          <a:solidFill>
            <a:srgbClr val="C4E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854475" y="5374488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(target1)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圓角矩形 20"/>
          <p:cNvSpPr/>
          <p:nvPr/>
        </p:nvSpPr>
        <p:spPr>
          <a:xfrm>
            <a:off x="952500" y="619125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00200" y="5374488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45378" y="2290434"/>
            <a:ext cx="31931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blipFill>
                <a:blip r:embed="rId14"/>
                <a:stretch>
                  <a:fillRect l="-2492" r="-21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blipFill>
                <a:blip r:embed="rId15"/>
                <a:stretch>
                  <a:fillRect l="-2484" r="-21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3395853" y="536790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72017" y="160402"/>
            <a:ext cx="2676008" cy="2668524"/>
            <a:chOff x="336423" y="227076"/>
            <a:chExt cx="3864102" cy="3781426"/>
          </a:xfrm>
        </p:grpSpPr>
        <p:sp>
          <p:nvSpPr>
            <p:cNvPr id="6" name="橢圓 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495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97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40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572017" y="3353061"/>
            <a:ext cx="2676008" cy="2668524"/>
            <a:chOff x="336423" y="227076"/>
            <a:chExt cx="3864102" cy="3781426"/>
          </a:xfrm>
        </p:grpSpPr>
        <p:sp>
          <p:nvSpPr>
            <p:cNvPr id="16" name="橢圓 1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495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97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572017" y="2887203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 (target1)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376" y="6151232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 (target2)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039139" y="1600544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Covering 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5606" y="1596681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Contribution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57152" y="1987894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8565255" y="5040536"/>
            <a:ext cx="288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34" grpId="0" animBg="1"/>
      <p:bldP spid="36" grpId="0"/>
      <p:bldP spid="40" grpId="0"/>
      <p:bldP spid="41" grpId="0"/>
      <p:bldP spid="42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680</TotalTime>
  <Words>1220</Words>
  <Application>Microsoft Office PowerPoint</Application>
  <PresentationFormat>寬螢幕</PresentationFormat>
  <Paragraphs>1078</Paragraphs>
  <Slides>37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0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10/23  Presentation</vt:lpstr>
      <vt:lpstr>PowerPoint 簡報</vt:lpstr>
      <vt:lpstr>Data Processing</vt:lpstr>
      <vt:lpstr>Data Processing</vt:lpstr>
      <vt:lpstr>Data Processing</vt:lpstr>
      <vt:lpstr>Data Processing</vt:lpstr>
      <vt:lpstr>Multi-Target Feature Selection</vt:lpstr>
      <vt:lpstr>PowerPoint 簡報</vt:lpstr>
      <vt:lpstr>PowerPoint 簡報</vt:lpstr>
      <vt:lpstr>Model</vt:lpstr>
      <vt:lpstr>PowerPoint 簡報</vt:lpstr>
      <vt:lpstr>Input Layer</vt:lpstr>
      <vt:lpstr>PowerPoint 簡報</vt:lpstr>
      <vt:lpstr>Parameter Setting of Subtractive clustering : subclust()</vt:lpstr>
      <vt:lpstr>Selection of Premises</vt:lpstr>
      <vt:lpstr>Selection of Premises</vt:lpstr>
      <vt:lpstr>Premises(IF-Parts)</vt:lpstr>
      <vt:lpstr>Sphere Complex Fuzzy Sets(SCFS)</vt:lpstr>
      <vt:lpstr>Sphere Complex Fuzzy Sets(SCFS)</vt:lpstr>
      <vt:lpstr>PowerPoint 簡報</vt:lpstr>
      <vt:lpstr>Normalization</vt:lpstr>
      <vt:lpstr>PowerPoint 簡報</vt:lpstr>
      <vt:lpstr>Aim Objects</vt:lpstr>
      <vt:lpstr>Aim Objects</vt:lpstr>
      <vt:lpstr>PowerPoint 簡報</vt:lpstr>
      <vt:lpstr>Consequence (THEN-parts)</vt:lpstr>
      <vt:lpstr>PowerPoint 簡報</vt:lpstr>
      <vt:lpstr>Result</vt:lpstr>
      <vt:lpstr>Result</vt:lpstr>
      <vt:lpstr>Parameters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9/11  Presentation</dc:title>
  <dc:creator>Roderick Lin</dc:creator>
  <cp:lastModifiedBy>Roderick Lin</cp:lastModifiedBy>
  <cp:revision>49</cp:revision>
  <dcterms:created xsi:type="dcterms:W3CDTF">2017-09-11T05:33:03Z</dcterms:created>
  <dcterms:modified xsi:type="dcterms:W3CDTF">2017-10-23T10:44:40Z</dcterms:modified>
</cp:coreProperties>
</file>