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1"/>
  </p:notesMasterIdLst>
  <p:handoutMasterIdLst>
    <p:handoutMasterId r:id="rId42"/>
  </p:handoutMasterIdLst>
  <p:sldIdLst>
    <p:sldId id="257" r:id="rId2"/>
    <p:sldId id="260" r:id="rId3"/>
    <p:sldId id="266" r:id="rId4"/>
    <p:sldId id="261" r:id="rId5"/>
    <p:sldId id="262" r:id="rId6"/>
    <p:sldId id="263" r:id="rId7"/>
    <p:sldId id="264" r:id="rId8"/>
    <p:sldId id="288" r:id="rId9"/>
    <p:sldId id="289" r:id="rId10"/>
    <p:sldId id="301" r:id="rId11"/>
    <p:sldId id="303" r:id="rId12"/>
    <p:sldId id="304" r:id="rId13"/>
    <p:sldId id="305" r:id="rId14"/>
    <p:sldId id="302" r:id="rId15"/>
    <p:sldId id="267" r:id="rId16"/>
    <p:sldId id="265" r:id="rId17"/>
    <p:sldId id="292" r:id="rId18"/>
    <p:sldId id="306" r:id="rId19"/>
    <p:sldId id="270" r:id="rId20"/>
    <p:sldId id="275" r:id="rId21"/>
    <p:sldId id="274" r:id="rId22"/>
    <p:sldId id="307" r:id="rId23"/>
    <p:sldId id="297" r:id="rId24"/>
    <p:sldId id="308" r:id="rId25"/>
    <p:sldId id="276" r:id="rId26"/>
    <p:sldId id="298" r:id="rId27"/>
    <p:sldId id="309" r:id="rId28"/>
    <p:sldId id="277" r:id="rId29"/>
    <p:sldId id="28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9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  <a:srgbClr val="C4E59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921" autoAdjust="0"/>
  </p:normalViewPr>
  <p:slideViewPr>
    <p:cSldViewPr snapToGrid="0">
      <p:cViewPr varScale="1">
        <p:scale>
          <a:sx n="101" d="100"/>
          <a:sy n="101" d="100"/>
        </p:scale>
        <p:origin x="26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E0F9-462C-4FFA-9BB6-27C889BA893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740C-4B76-4BF5-9169-392ED99C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6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47518-0F4A-4D8D-A8F6-699BCE8742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ACBC1-4762-4024-96E9-E5F5F143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主動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現在分詞</a:t>
            </a:r>
            <a:endParaRPr lang="en-US" altLang="zh-TW" dirty="0" smtClean="0"/>
          </a:p>
          <a:p>
            <a:r>
              <a:rPr lang="zh-TW" altLang="en-US" dirty="0" smtClean="0"/>
              <a:t>被動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過去分詞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BD0F-9DD2-4042-AE17-4E3E717DD82F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A72-89F9-4FD6-B131-77E13D03A2DB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1DBB-AD2B-4A89-8B04-A4F8CD7EF5B7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EC4E-740D-4990-BB99-4F7DF9246AF1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8E4A01-520E-4885-843D-9CCCC39AA930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332-0747-4982-9153-43D04DE8C1B4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79D8-6E66-4B3D-BA69-F2E50AE020DE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9D0-CA8B-4069-A294-6922D395770E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36D-FC85-4671-96B7-9804B573A881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7076-56FF-490D-ACCB-73997FCE891D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07C-E432-42A4-9390-DF672DF6A08F}" type="datetime1">
              <a:rPr lang="en-US" smtClean="0"/>
              <a:t>10/31/2017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FEDC031-A0DC-4FA2-87C7-3018286F9298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46.png"/><Relationship Id="rId3" Type="http://schemas.openxmlformats.org/officeDocument/2006/relationships/image" Target="../media/image45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4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4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1.png"/><Relationship Id="rId7" Type="http://schemas.openxmlformats.org/officeDocument/2006/relationships/image" Target="../media/image501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1.png"/><Relationship Id="rId5" Type="http://schemas.openxmlformats.org/officeDocument/2006/relationships/image" Target="../media/image481.png"/><Relationship Id="rId4" Type="http://schemas.openxmlformats.org/officeDocument/2006/relationships/image" Target="../media/image471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79.png"/><Relationship Id="rId3" Type="http://schemas.openxmlformats.org/officeDocument/2006/relationships/image" Target="../media/image76.png"/><Relationship Id="rId7" Type="http://schemas.openxmlformats.org/officeDocument/2006/relationships/image" Target="../media/image350.png"/><Relationship Id="rId12" Type="http://schemas.openxmlformats.org/officeDocument/2006/relationships/image" Target="../media/image7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0.png"/><Relationship Id="rId18" Type="http://schemas.openxmlformats.org/officeDocument/2006/relationships/image" Target="../media/image580.png"/><Relationship Id="rId3" Type="http://schemas.openxmlformats.org/officeDocument/2006/relationships/image" Target="../media/image430.png"/><Relationship Id="rId21" Type="http://schemas.openxmlformats.org/officeDocument/2006/relationships/image" Target="../media/image610.png"/><Relationship Id="rId7" Type="http://schemas.openxmlformats.org/officeDocument/2006/relationships/image" Target="../media/image470.png"/><Relationship Id="rId12" Type="http://schemas.openxmlformats.org/officeDocument/2006/relationships/image" Target="../media/image520.png"/><Relationship Id="rId17" Type="http://schemas.openxmlformats.org/officeDocument/2006/relationships/image" Target="../media/image570.png"/><Relationship Id="rId2" Type="http://schemas.openxmlformats.org/officeDocument/2006/relationships/image" Target="../media/image420.png"/><Relationship Id="rId16" Type="http://schemas.openxmlformats.org/officeDocument/2006/relationships/image" Target="../media/image56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0.png"/><Relationship Id="rId5" Type="http://schemas.openxmlformats.org/officeDocument/2006/relationships/image" Target="../media/image450.png"/><Relationship Id="rId15" Type="http://schemas.openxmlformats.org/officeDocument/2006/relationships/image" Target="../media/image550.png"/><Relationship Id="rId10" Type="http://schemas.openxmlformats.org/officeDocument/2006/relationships/image" Target="../media/image500.png"/><Relationship Id="rId19" Type="http://schemas.openxmlformats.org/officeDocument/2006/relationships/image" Target="../media/image57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5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1.png"/><Relationship Id="rId11" Type="http://schemas.openxmlformats.org/officeDocument/2006/relationships/image" Target="../media/image711.png"/><Relationship Id="rId5" Type="http://schemas.openxmlformats.org/officeDocument/2006/relationships/image" Target="../media/image650.png"/><Relationship Id="rId10" Type="http://schemas.openxmlformats.org/officeDocument/2006/relationships/image" Target="../media/image700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571.png"/><Relationship Id="rId1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98.png"/><Relationship Id="rId7" Type="http://schemas.openxmlformats.org/officeDocument/2006/relationships/image" Target="../media/image7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10" Type="http://schemas.openxmlformats.org/officeDocument/2006/relationships/image" Target="../media/image820.png"/><Relationship Id="rId4" Type="http://schemas.openxmlformats.org/officeDocument/2006/relationships/image" Target="../media/image99.png"/><Relationship Id="rId9" Type="http://schemas.openxmlformats.org/officeDocument/2006/relationships/image" Target="../media/image8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830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860.png"/><Relationship Id="rId5" Type="http://schemas.openxmlformats.org/officeDocument/2006/relationships/image" Target="../media/image108.png"/><Relationship Id="rId10" Type="http://schemas.openxmlformats.org/officeDocument/2006/relationships/image" Target="../media/image850.png"/><Relationship Id="rId4" Type="http://schemas.openxmlformats.org/officeDocument/2006/relationships/image" Target="../media/image1690.png"/><Relationship Id="rId9" Type="http://schemas.openxmlformats.org/officeDocument/2006/relationships/image" Target="../media/image8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880.png"/><Relationship Id="rId7" Type="http://schemas.openxmlformats.org/officeDocument/2006/relationships/image" Target="../media/image92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Relationship Id="rId9" Type="http://schemas.openxmlformats.org/officeDocument/2006/relationships/image" Target="../media/image9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11" Type="http://schemas.openxmlformats.org/officeDocument/2006/relationships/image" Target="../media/image35.png"/><Relationship Id="rId5" Type="http://schemas.openxmlformats.org/officeDocument/2006/relationships/image" Target="../media/image291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6000" dirty="0" smtClean="0"/>
              <a:t>10/30</a:t>
            </a:r>
            <a:r>
              <a:rPr lang="zh-TW" altLang="en-US" sz="6000" dirty="0" smtClean="0"/>
              <a:t> 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cap="none" dirty="0" smtClean="0"/>
              <a:t>Presentation</a:t>
            </a:r>
            <a:endParaRPr lang="en-US" sz="6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Structure </a:t>
            </a:r>
            <a:r>
              <a:rPr lang="en-US" altLang="zh-TW" dirty="0"/>
              <a:t>Learning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/>
              <a:t>Parameter Setting of </a:t>
            </a:r>
            <a:r>
              <a:rPr lang="en-US" altLang="zh-TW" sz="4800" cap="none" dirty="0"/>
              <a:t>Subtractive clustering</a:t>
            </a:r>
            <a:r>
              <a:rPr lang="zh-TW" altLang="en-US" sz="4800" cap="none" dirty="0"/>
              <a:t> </a:t>
            </a:r>
            <a:r>
              <a:rPr lang="en-US" altLang="zh-TW" sz="4800" cap="none" dirty="0"/>
              <a:t>:</a:t>
            </a:r>
            <a:r>
              <a:rPr lang="zh-TW" altLang="en-US" sz="4800" cap="none" dirty="0"/>
              <a:t> </a:t>
            </a:r>
            <a:r>
              <a:rPr lang="en-US" altLang="zh-TW" sz="4800" cap="none" dirty="0" err="1"/>
              <a:t>subclust</a:t>
            </a:r>
            <a:r>
              <a:rPr lang="en-US" altLang="zh-TW" sz="4800" cap="none" dirty="0"/>
              <a:t>()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056471"/>
                  </p:ext>
                </p:extLst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2003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807"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20038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20038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20038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"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261" y="151109"/>
            <a:ext cx="10058400" cy="1609344"/>
          </a:xfrm>
        </p:spPr>
        <p:txBody>
          <a:bodyPr/>
          <a:lstStyle/>
          <a:p>
            <a:r>
              <a:rPr lang="en-US" cap="none" dirty="0" smtClean="0"/>
              <a:t>Selection of Premises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403333" y="60502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3" y="6050205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群組 71"/>
          <p:cNvGrpSpPr/>
          <p:nvPr/>
        </p:nvGrpSpPr>
        <p:grpSpPr>
          <a:xfrm>
            <a:off x="345153" y="1637668"/>
            <a:ext cx="6993663" cy="3982447"/>
            <a:chOff x="192753" y="1485268"/>
            <a:chExt cx="6993663" cy="3982447"/>
          </a:xfrm>
        </p:grpSpPr>
        <p:grpSp>
          <p:nvGrpSpPr>
            <p:cNvPr id="73" name="群組 72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79" name="直線單箭頭接點 78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手繪多邊形 80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手繪多邊形 82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手繪多邊形 84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直線接點 85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手繪多邊形 91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手繪多邊形 92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手繪多邊形 97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手繪多邊形 98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手繪多邊形 10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06" name="手繪多邊形 105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手繪多邊形 106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手繪多邊形 110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16" name="手繪多邊形 115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手繪多邊形 116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手繪多邊形 120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手繪多邊形 121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手繪多邊形 122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橢圓 125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手繪多邊形 126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手繪多邊形 127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手繪多邊形 128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橢圓 130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橢圓 131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手繪多邊形 132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文字方塊 73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7583357" y="51318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357" y="5131807"/>
                <a:ext cx="4161204" cy="380810"/>
              </a:xfrm>
              <a:prstGeom prst="rect">
                <a:avLst/>
              </a:prstGeom>
              <a:blipFill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5" name="表格 1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51468" y="19103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5" name="表格 1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853672"/>
                  </p:ext>
                </p:extLst>
              </p:nvPr>
            </p:nvGraphicFramePr>
            <p:xfrm>
              <a:off x="7751468" y="19103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6" name="投影片編號版面配置區 8"/>
          <p:cNvSpPr txBox="1">
            <a:spLocks/>
          </p:cNvSpPr>
          <p:nvPr/>
        </p:nvSpPr>
        <p:spPr>
          <a:xfrm>
            <a:off x="11463528" y="64251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3522" y="3776496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22" y="3776496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3814695" y="3013019"/>
            <a:ext cx="1025828" cy="21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24416" y="2884651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47238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5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3714749" y="5347837"/>
            <a:ext cx="1121075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3809997" y="3695873"/>
            <a:ext cx="1025825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8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9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5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16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018641" y="3572723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47238"/>
              </a:xfrm>
              <a:prstGeom prst="rect">
                <a:avLst/>
              </a:prstGeom>
              <a:blipFill>
                <a:blip r:embed="rId1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028947" y="5244973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47238"/>
              </a:xfrm>
              <a:prstGeom prst="rect">
                <a:avLst/>
              </a:prstGeom>
              <a:blipFill>
                <a:blip r:embed="rId19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1081261" y="151109"/>
            <a:ext cx="10058400" cy="1609344"/>
          </a:xfrm>
        </p:spPr>
        <p:txBody>
          <a:bodyPr/>
          <a:lstStyle/>
          <a:p>
            <a:r>
              <a:rPr lang="en-US" cap="none" dirty="0" smtClean="0"/>
              <a:t>Selection of Premises</a:t>
            </a:r>
            <a:endParaRPr lang="en-US" cap="none" dirty="0"/>
          </a:p>
        </p:txBody>
      </p:sp>
      <p:sp>
        <p:nvSpPr>
          <p:cNvPr id="34" name="向右箭號 33"/>
          <p:cNvSpPr/>
          <p:nvPr/>
        </p:nvSpPr>
        <p:spPr>
          <a:xfrm rot="19646743">
            <a:off x="1789656" y="3507930"/>
            <a:ext cx="1587910" cy="118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向右箭號 34"/>
          <p:cNvSpPr/>
          <p:nvPr/>
        </p:nvSpPr>
        <p:spPr>
          <a:xfrm rot="2435448">
            <a:off x="1785833" y="4810928"/>
            <a:ext cx="1587910" cy="118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向右箭號 35"/>
          <p:cNvSpPr/>
          <p:nvPr/>
        </p:nvSpPr>
        <p:spPr>
          <a:xfrm rot="20526592">
            <a:off x="1967840" y="3918420"/>
            <a:ext cx="1291416" cy="108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56216" y="602513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81261" y="151109"/>
            <a:ext cx="10058400" cy="1609344"/>
          </a:xfrm>
        </p:spPr>
        <p:txBody>
          <a:bodyPr/>
          <a:lstStyle/>
          <a:p>
            <a:r>
              <a:rPr lang="en-US" cap="none" dirty="0" smtClean="0"/>
              <a:t>Number of Consequences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35360" y="2206409"/>
                <a:ext cx="1565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60" y="2206409"/>
                <a:ext cx="156575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3301110" y="2308866"/>
            <a:ext cx="3061590" cy="17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354733" y="193953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subclust</a:t>
            </a:r>
            <a:r>
              <a:rPr lang="en-US" altLang="zh-TW" dirty="0"/>
              <a:t>()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77000" y="2206409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altLang="zh-TW" dirty="0" smtClean="0"/>
              <a:t>Consequence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 rot="20936401">
            <a:off x="2696139" y="3923479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FCM()</a:t>
            </a:r>
            <a:endParaRPr lang="en-US" dirty="0"/>
          </a:p>
        </p:txBody>
      </p:sp>
      <p:sp>
        <p:nvSpPr>
          <p:cNvPr id="14" name="向右箭號 13"/>
          <p:cNvSpPr/>
          <p:nvPr/>
        </p:nvSpPr>
        <p:spPr>
          <a:xfrm rot="20919207">
            <a:off x="2226625" y="4247390"/>
            <a:ext cx="1753243" cy="172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79488" y="4785440"/>
                <a:ext cx="511743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88" y="4785440"/>
                <a:ext cx="511743" cy="392993"/>
              </a:xfrm>
              <a:prstGeom prst="rect">
                <a:avLst/>
              </a:prstGeom>
              <a:blipFill>
                <a:blip r:embed="rId3"/>
                <a:stretch>
                  <a:fillRect t="-4688" r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82321"/>
              </p:ext>
            </p:extLst>
          </p:nvPr>
        </p:nvGraphicFramePr>
        <p:xfrm>
          <a:off x="4354733" y="3096303"/>
          <a:ext cx="6610350" cy="156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175">
                  <a:extLst>
                    <a:ext uri="{9D8B030D-6E8A-4147-A177-3AD203B41FA5}">
                      <a16:colId xmlns:a16="http://schemas.microsoft.com/office/drawing/2014/main" val="1841767172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692076395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Center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Std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98660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-29.8245+92.3646i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101.34+99.235i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98921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109.83-13.159i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101.34+99.235i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10886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-56.4634-69.1889i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101.34+99.235i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88248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48019"/>
              </p:ext>
            </p:extLst>
          </p:nvPr>
        </p:nvGraphicFramePr>
        <p:xfrm>
          <a:off x="4354733" y="4821595"/>
          <a:ext cx="6610350" cy="156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175">
                  <a:extLst>
                    <a:ext uri="{9D8B030D-6E8A-4147-A177-3AD203B41FA5}">
                      <a16:colId xmlns:a16="http://schemas.microsoft.com/office/drawing/2014/main" val="1841767172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692076395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Center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Std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98660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-28.9002+94.1934i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98.9420+99.4697i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98921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-59.4205-67.9143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98.9420+99.4697i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10886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102.87-16.888i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98.9420+99.4697i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88248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 rot="516767">
            <a:off x="2781864" y="5119331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FCM()</a:t>
            </a:r>
            <a:endParaRPr lang="en-US" dirty="0"/>
          </a:p>
        </p:txBody>
      </p:sp>
      <p:sp>
        <p:nvSpPr>
          <p:cNvPr id="22" name="向右箭號 21"/>
          <p:cNvSpPr/>
          <p:nvPr/>
        </p:nvSpPr>
        <p:spPr>
          <a:xfrm rot="617134">
            <a:off x="2225147" y="5479075"/>
            <a:ext cx="1753243" cy="172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altLang="zh-TW" dirty="0"/>
              <a:t>3</a:t>
            </a:r>
            <a:r>
              <a:rPr lang="en-US" dirty="0" smtClean="0"/>
              <a:t>. Model </a:t>
            </a:r>
            <a:r>
              <a:rPr lang="en-US" dirty="0"/>
              <a:t>Structure and I/O Relationship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6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Input Layer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3248025" y="2028825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2028825"/>
                <a:ext cx="762000" cy="742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3248025" y="2926461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2926461"/>
                <a:ext cx="762000" cy="7429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/>
              <p:cNvSpPr/>
              <p:nvPr/>
            </p:nvSpPr>
            <p:spPr>
              <a:xfrm>
                <a:off x="3248025" y="4721733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4721733"/>
                <a:ext cx="762000" cy="7429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3248025" y="3824097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3824097"/>
                <a:ext cx="762000" cy="7429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426136" y="2028825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2028825"/>
                <a:ext cx="762000" cy="7429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/>
              <p:cNvSpPr/>
              <p:nvPr/>
            </p:nvSpPr>
            <p:spPr>
              <a:xfrm>
                <a:off x="6426136" y="2926461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橢圓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2926461"/>
                <a:ext cx="762000" cy="7429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6426136" y="4721733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4721733"/>
                <a:ext cx="762000" cy="7429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426136" y="3824097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3824097"/>
                <a:ext cx="762000" cy="7429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5" idx="6"/>
            <a:endCxn id="9" idx="2"/>
          </p:cNvCxnSpPr>
          <p:nvPr/>
        </p:nvCxnSpPr>
        <p:spPr>
          <a:xfrm>
            <a:off x="4010025" y="2400300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6"/>
            <a:endCxn id="10" idx="2"/>
          </p:cNvCxnSpPr>
          <p:nvPr/>
        </p:nvCxnSpPr>
        <p:spPr>
          <a:xfrm>
            <a:off x="4010025" y="3297936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6"/>
            <a:endCxn id="12" idx="2"/>
          </p:cNvCxnSpPr>
          <p:nvPr/>
        </p:nvCxnSpPr>
        <p:spPr>
          <a:xfrm>
            <a:off x="4010025" y="4195572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6"/>
            <a:endCxn id="11" idx="2"/>
          </p:cNvCxnSpPr>
          <p:nvPr/>
        </p:nvCxnSpPr>
        <p:spPr>
          <a:xfrm>
            <a:off x="4010025" y="5093208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4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Premises(IF-Parts)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向右箭號 71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7285902" y="2489966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47238"/>
              </a:xfrm>
              <a:prstGeom prst="rect">
                <a:avLst/>
              </a:prstGeom>
              <a:blipFill>
                <a:blip r:embed="rId3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向右箭號 73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向右箭號 74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7" name="矩形 76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5660429" y="6023547"/>
                <a:ext cx="7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=15</a:t>
                </a:r>
                <a:endParaRPr 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757515" cy="369332"/>
              </a:xfrm>
              <a:prstGeom prst="rect">
                <a:avLst/>
              </a:prstGeom>
              <a:blipFill>
                <a:blip r:embed="rId8"/>
                <a:stretch>
                  <a:fillRect t="-8197" r="-64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字方塊 82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0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7285902" y="3711637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47238"/>
              </a:xfrm>
              <a:prstGeom prst="rect">
                <a:avLst/>
              </a:prstGeom>
              <a:blipFill>
                <a:blip r:embed="rId12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7285902" y="5530563"/>
                <a:ext cx="66518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47238"/>
              </a:xfrm>
              <a:prstGeom prst="rect">
                <a:avLst/>
              </a:prstGeom>
              <a:blipFill>
                <a:blip r:embed="rId13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投影片編號版面配置區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381664" y="3482547"/>
                <a:ext cx="1690847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664" y="3482547"/>
                <a:ext cx="1690847" cy="1227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069848" y="2218667"/>
            <a:ext cx="102864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1.Data Processing</a:t>
            </a:r>
          </a:p>
          <a:p>
            <a:r>
              <a:rPr lang="en-US" altLang="zh-TW" sz="4400" dirty="0" smtClean="0"/>
              <a:t>2.Structure Learning</a:t>
            </a:r>
            <a:endParaRPr lang="en-US" sz="4400" dirty="0" smtClean="0"/>
          </a:p>
          <a:p>
            <a:r>
              <a:rPr lang="en-US" altLang="zh-TW" sz="4400" dirty="0" smtClean="0"/>
              <a:t>3</a:t>
            </a:r>
            <a:r>
              <a:rPr lang="en-US" sz="4400" dirty="0" smtClean="0"/>
              <a:t>.Model Structure and I/O Relationship</a:t>
            </a:r>
          </a:p>
          <a:p>
            <a:r>
              <a:rPr lang="en-US" altLang="zh-TW" sz="4400" dirty="0"/>
              <a:t>4</a:t>
            </a:r>
            <a:r>
              <a:rPr lang="en-US" sz="4400" dirty="0" smtClean="0"/>
              <a:t>.Result</a:t>
            </a:r>
            <a:endParaRPr lang="en-US" sz="4400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1069848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 smtClean="0"/>
              <a:t>Outline</a:t>
            </a:r>
            <a:endParaRPr lang="en-US" cap="none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cxnSp>
        <p:nvCxnSpPr>
          <p:cNvPr id="4" name="直線單箭頭接點 3"/>
          <p:cNvCxnSpPr>
            <a:endCxn id="12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>
            <a:endCxn id="6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弧形 15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弧形 16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弧形 2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弧形 36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zh-TW" sz="105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大括弧 47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19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0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投影片編號版面配置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向右箭號 4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向右箭號 5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向右箭號 6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962887" y="3250346"/>
                <a:ext cx="270465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𝑻𝑨𝑰𝑬𝑿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𝑫𝑱𝑰𝑨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704651" cy="444930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962887" y="3741791"/>
                <a:ext cx="3281732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𝑵𝑨𝑺𝑫𝑨𝑸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3281732" cy="444930"/>
              </a:xfrm>
              <a:prstGeom prst="rect">
                <a:avLst/>
              </a:prstGeom>
              <a:blipFill>
                <a:blip r:embed="rId8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9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向右箭號 31"/>
          <p:cNvSpPr/>
          <p:nvPr/>
        </p:nvSpPr>
        <p:spPr>
          <a:xfrm>
            <a:off x="3734625" y="5471307"/>
            <a:ext cx="1324796" cy="17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向右箭號 30"/>
          <p:cNvSpPr/>
          <p:nvPr/>
        </p:nvSpPr>
        <p:spPr>
          <a:xfrm>
            <a:off x="3681369" y="3673642"/>
            <a:ext cx="1324796" cy="17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圓角矩形 26"/>
          <p:cNvSpPr/>
          <p:nvPr/>
        </p:nvSpPr>
        <p:spPr>
          <a:xfrm>
            <a:off x="8372165" y="2377864"/>
            <a:ext cx="3705165" cy="25965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448" y="-322364"/>
            <a:ext cx="10058400" cy="1609344"/>
          </a:xfrm>
        </p:spPr>
        <p:txBody>
          <a:bodyPr/>
          <a:lstStyle/>
          <a:p>
            <a:r>
              <a:rPr lang="en-US" cap="none" dirty="0" smtClean="0"/>
              <a:t>Normalization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664984" y="3769400"/>
                <a:ext cx="3239413" cy="837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84" y="3769400"/>
                <a:ext cx="3239413" cy="837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38250" y="1844714"/>
                <a:ext cx="1646413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50" y="1844714"/>
                <a:ext cx="1646413" cy="1227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5738" y="3175891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8" y="3175891"/>
                <a:ext cx="1244315" cy="1219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3609975" y="2377864"/>
            <a:ext cx="1324796" cy="17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23362" y="2249495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62" y="2249495"/>
                <a:ext cx="636072" cy="447238"/>
              </a:xfrm>
              <a:prstGeom prst="rect">
                <a:avLst/>
              </a:prstGeom>
              <a:blipFill>
                <a:blip r:embed="rId5"/>
                <a:stretch>
                  <a:fillRect t="-274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 rot="19890098">
            <a:off x="1331551" y="2898847"/>
            <a:ext cx="2134940" cy="14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403586" y="2205613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3418141" y="3512930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18140" y="52900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40" y="5290092"/>
                <a:ext cx="756139" cy="512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 flipH="1">
                <a:off x="3130924" y="4327804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30924" y="4327804"/>
                <a:ext cx="133056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497889" y="5783076"/>
                <a:ext cx="7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=15</a:t>
                </a:r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89" y="5783076"/>
                <a:ext cx="757515" cy="369332"/>
              </a:xfrm>
              <a:prstGeom prst="rect">
                <a:avLst/>
              </a:prstGeom>
              <a:blipFill>
                <a:blip r:embed="rId10"/>
                <a:stretch>
                  <a:fillRect t="-10000" r="-64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339642" y="188119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354195" y="497440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354195" y="3209189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23362" y="3471166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62" y="3471166"/>
                <a:ext cx="636072" cy="447238"/>
              </a:xfrm>
              <a:prstGeom prst="rect">
                <a:avLst/>
              </a:prstGeom>
              <a:blipFill>
                <a:blip r:embed="rId11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123362" y="5290092"/>
                <a:ext cx="66518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62" y="5290092"/>
                <a:ext cx="665182" cy="447238"/>
              </a:xfrm>
              <a:prstGeom prst="rect">
                <a:avLst/>
              </a:prstGeom>
              <a:blipFill>
                <a:blip r:embed="rId12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397341" y="5026473"/>
                <a:ext cx="1654812" cy="1179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41" y="5026473"/>
                <a:ext cx="1654812" cy="1179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438249" y="3100288"/>
                <a:ext cx="1646413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49" y="3100288"/>
                <a:ext cx="1646413" cy="1227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438249" y="4899953"/>
                <a:ext cx="1704633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49" y="4899953"/>
                <a:ext cx="1704633" cy="12275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9007575" y="4467"/>
            <a:ext cx="318442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K: Number of Premises</a:t>
            </a:r>
          </a:p>
          <a:p>
            <a:r>
              <a:rPr lang="en-US" altLang="zh-TW" dirty="0" smtClean="0"/>
              <a:t>N: Number of Outputs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290388" y="2883819"/>
                <a:ext cx="1868717" cy="83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388" y="2883819"/>
                <a:ext cx="1868717" cy="8302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向右箭號 29"/>
          <p:cNvSpPr/>
          <p:nvPr/>
        </p:nvSpPr>
        <p:spPr>
          <a:xfrm rot="2261019">
            <a:off x="1267794" y="4739825"/>
            <a:ext cx="2306230" cy="148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向右箭號 32"/>
          <p:cNvSpPr/>
          <p:nvPr/>
        </p:nvSpPr>
        <p:spPr>
          <a:xfrm>
            <a:off x="1581457" y="3719127"/>
            <a:ext cx="1744154" cy="15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  <p:bldP spid="24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30986" y="2048611"/>
                <a:ext cx="1440010" cy="108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40010" cy="1087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弧形 6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40292" y="3246719"/>
                <a:ext cx="1440010" cy="108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40010" cy="1087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40292" y="5137642"/>
                <a:ext cx="1508875" cy="108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08875" cy="1087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99476" y="1548691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layers </a:t>
            </a:r>
          </a:p>
          <a:p>
            <a:r>
              <a:rPr lang="en-US" altLang="zh-TW" dirty="0" smtClean="0"/>
              <a:t>aim objects</a:t>
            </a:r>
            <a:endParaRPr lang="zh-TW" altLang="en-US" dirty="0"/>
          </a:p>
        </p:txBody>
      </p:sp>
      <p:sp>
        <p:nvSpPr>
          <p:cNvPr id="34" name="弧形 33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>
                <a:blip r:embed="rId9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弧形 35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0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Aim Objects</a:t>
            </a:r>
            <a:endParaRPr lang="en-US" sz="4400" cap="none" dirty="0"/>
          </a:p>
        </p:txBody>
      </p: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blipFill>
                <a:blip r:embed="rId2"/>
                <a:stretch>
                  <a:fillRect l="-168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4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7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 mean </a:t>
                </a:r>
                <a:r>
                  <a:rPr lang="en-US" altLang="zh-TW" dirty="0"/>
                  <a:t>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std </a:t>
                </a:r>
                <a:r>
                  <a:rPr lang="en-US" altLang="zh-TW" dirty="0"/>
                  <a:t>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9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Aim Objects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1664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2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8496300" y="3773425"/>
            <a:ext cx="3209924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3" y="3773425"/>
            <a:ext cx="3069113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5" y="2017585"/>
            <a:ext cx="6344549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40237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40237" cy="446276"/>
              </a:xfrm>
              <a:prstGeom prst="rect">
                <a:avLst/>
              </a:prstGeom>
              <a:blipFill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701958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701958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the firing strength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premise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blipFill>
                <a:blip r:embed="rId7"/>
                <a:stretch>
                  <a:fillRect b="-164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dirty="0"/>
                        <m:t>parameters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of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consequence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blipFill>
                <a:blip r:embed="rId11"/>
                <a:stretch>
                  <a:fillRect b="-339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762052" y="89299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Consequence</a:t>
            </a:r>
            <a:br>
              <a:rPr lang="en-US" sz="4400" dirty="0"/>
            </a:br>
            <a:r>
              <a:rPr lang="en-US" sz="4400" dirty="0"/>
              <a:t>(THEN-parts)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11790" y="219241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Premises</a:t>
            </a:r>
          </a:p>
          <a:p>
            <a:pPr algn="ctr"/>
            <a:r>
              <a:rPr lang="en-US" dirty="0"/>
              <a:t>(IF-Parts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3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4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5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396926" y="5343096"/>
                <a:ext cx="1758815" cy="1191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𝑇𝐴𝐼𝐸𝑋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𝐷𝐽𝐴𝐼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𝑁𝐴𝑆𝐷𝐴𝑄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758815" cy="11916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6" y="2621003"/>
            <a:ext cx="10058400" cy="1609344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Data </a:t>
            </a:r>
            <a:r>
              <a:rPr lang="en-US" dirty="0"/>
              <a:t>Processing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dirty="0" smtClean="0"/>
              <a:t>4. Result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Result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1146287"/>
                  </p:ext>
                </p:extLst>
              </p:nvPr>
            </p:nvGraphicFramePr>
            <p:xfrm>
              <a:off x="838200" y="1263586"/>
              <a:ext cx="10394950" cy="51917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fuzzy sets of each input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536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1146287"/>
                  </p:ext>
                </p:extLst>
              </p:nvPr>
            </p:nvGraphicFramePr>
            <p:xfrm>
              <a:off x="838200" y="1263586"/>
              <a:ext cx="10394950" cy="51917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fuzzy sets of each input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536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Parameters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876440"/>
                  </p:ext>
                </p:extLst>
              </p:nvPr>
            </p:nvGraphicFramePr>
            <p:xfrm>
              <a:off x="716521" y="1462879"/>
              <a:ext cx="10058415" cy="51359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4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-32.97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-12.73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34.09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-0.76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0.94</a:t>
                          </a:r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10.01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34.39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-2.98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37.03</a:t>
                          </a:r>
                        </a:p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35.76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-9356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-8.91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102.51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-87.15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98.49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99.62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67.19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101.09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876440"/>
                  </p:ext>
                </p:extLst>
              </p:nvPr>
            </p:nvGraphicFramePr>
            <p:xfrm>
              <a:off x="716521" y="1462879"/>
              <a:ext cx="10058415" cy="51359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143" r="-945570" b="-308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325000" r="-12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325000" r="-11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325000" r="-10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325000" r="-7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325000" r="-6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325000" r="-5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325000" r="-200952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325000" r="-100952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325000" r="-952" b="-9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-32.97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-12.73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34.09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-0.76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0.94</a:t>
                          </a:r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10.01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63158" r="-945570" b="-18421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616667" r="-12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616667" r="-11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616667" r="-10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616667" r="-7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616667" r="-6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616667" r="-5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616667" r="-20095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616667" r="-10095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616667" r="-952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34.39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-2.98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37.03</a:t>
                          </a:r>
                        </a:p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35.76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87356" r="-945570" b="-10114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933333" r="-12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933333" r="-11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933333" r="-10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933333" r="-7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933333" r="-6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933333" r="-5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933333" r="-2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933333" r="-1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933333" r="-952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-9356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-8.91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102.51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85143" r="-945570" b="-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3333" t="-1225000" r="-12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333" t="-1225000" r="-11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3333" t="-1225000" r="-10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3333" t="-1225000" r="-7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333" t="-1225000" r="-6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33" t="-1225000" r="-5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2381" t="-1225000" r="-2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381" t="-1225000" r="-1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2381" t="-1225000" r="-952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-87.15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98.49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99.62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67.19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101.09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/>
              <a:t>Premises Parameters</a:t>
            </a:r>
            <a:br>
              <a:rPr lang="en-US" cap="none" dirty="0"/>
            </a:br>
            <a:r>
              <a:rPr lang="en-US" cap="none" dirty="0"/>
              <a:t>(after learning)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866659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-29.8245+92.3646i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0.7786+0.0008i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109.83-13.159i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0.7308-0.003i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-56.4634-69.1889i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0.8363+0.0019i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866659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-29.8245+92.3646i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0.7786+0.0008i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109.83-13.159i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0.7308-0.003i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-56.4634-69.1889i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0.8363+0.0019i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24844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-28.9002+94.1934i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0.7726+0.0007i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-59.4205-67.9143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0.8334+0.0019i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102.87-16.888i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0.7434-0.0030i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24844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-28.9002+94.1934i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0.7726+0.0007i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-59.4205-67.9143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0.8334+0.0019i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102.87-16.888i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0.7434-0.0030i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69768" y="119288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9769" y="401574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cap="none" dirty="0" smtClean="0"/>
              <a:t>Consequences Parameters</a:t>
            </a:r>
            <a:endParaRPr lang="en-US" cap="none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93" y="1504208"/>
            <a:ext cx="2964116" cy="49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Learning Curve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481139"/>
            <a:ext cx="5516632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62" y="88450"/>
            <a:ext cx="4478739" cy="33599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16" y="88450"/>
            <a:ext cx="4164412" cy="31241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12" y="3363680"/>
            <a:ext cx="4364438" cy="327422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465" y="3259720"/>
            <a:ext cx="4259663" cy="319562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38425" y="899533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37673" y="899533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137673" y="4372724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205098" y="2395441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100323" y="4372724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638425" y="4372723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97934" y="4372723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521677" y="2395441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62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Comparison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40627"/>
              </p:ext>
            </p:extLst>
          </p:nvPr>
        </p:nvGraphicFramePr>
        <p:xfrm>
          <a:off x="981075" y="1690688"/>
          <a:ext cx="10029824" cy="431203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621114066"/>
                    </a:ext>
                  </a:extLst>
                </a:gridCol>
                <a:gridCol w="2443162">
                  <a:extLst>
                    <a:ext uri="{9D8B030D-6E8A-4147-A177-3AD203B41FA5}">
                      <a16:colId xmlns:a16="http://schemas.microsoft.com/office/drawing/2014/main" val="3960590221"/>
                    </a:ext>
                  </a:extLst>
                </a:gridCol>
                <a:gridCol w="2443162">
                  <a:extLst>
                    <a:ext uri="{9D8B030D-6E8A-4147-A177-3AD203B41FA5}">
                      <a16:colId xmlns:a16="http://schemas.microsoft.com/office/drawing/2014/main" val="3033433454"/>
                    </a:ext>
                  </a:extLst>
                </a:gridCol>
              </a:tblGrid>
              <a:tr h="6047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  <a:tab pos="182880" algn="l"/>
                          <a:tab pos="2148840" algn="r"/>
                        </a:tabLst>
                      </a:pPr>
                      <a:r>
                        <a:rPr lang="en-US" sz="20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DJIA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5359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67.72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117.95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97210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70.17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111.69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24743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(one model with two outputs)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78.27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142.05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98853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65.15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131.24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38176"/>
                  </a:ext>
                </a:extLst>
              </a:tr>
              <a:tr h="41547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(one model with two outputs)</a:t>
                      </a:r>
                      <a:endParaRPr lang="en-US" sz="16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136.28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19392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CNFS(5)-ARIMA (one model with two outputs)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103.42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47027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SCNFS(proposed) training phase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100.93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98.41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09475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SCNFS(proposed) testing phase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87.25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89.52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1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Comparison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90699"/>
              </p:ext>
            </p:extLst>
          </p:nvPr>
        </p:nvGraphicFramePr>
        <p:xfrm>
          <a:off x="3911600" y="1466850"/>
          <a:ext cx="4698999" cy="467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1752523158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755654605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972397605"/>
                    </a:ext>
                  </a:extLst>
                </a:gridCol>
              </a:tblGrid>
              <a:tr h="418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RMSE)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5034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triers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Unnormalized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2163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279.93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3346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279.35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286.02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0020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279.59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280.34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35243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50868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279.61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281.85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4758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282.00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0441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69511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280.10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282.35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4202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280.76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282.11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7415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280.93</a:t>
                      </a: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58968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弧 15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279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278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=1,2,…,2</m:t>
                    </m:r>
                  </m:oMath>
                </a14:m>
                <a:r>
                  <a:rPr lang="en-US" altLang="zh-TW" dirty="0" smtClean="0"/>
                  <a:t>48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184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64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1084" r="-3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1084" r="-2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1084" r="-101863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1084" r="-1235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1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1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1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1000" r="-3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1000" r="-2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91000" r="-123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2048" r="-3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048" r="-2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12048" r="-101863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12048" r="-1235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4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4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4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1084" r="-3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1084" r="-2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1084" r="-1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1084" r="-1258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1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1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1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1000" r="-3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1000" r="-2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91000" r="-1258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12048" r="-3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12048" r="-2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2048" r="-1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12048" r="-1258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4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4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4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91350" y="6334286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/>
              <a:t>Sequence: TAIEX, DJIA, NASDAQ, S&amp;P500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Step1: </a:t>
                </a:r>
                <a:r>
                  <a:rPr lang="en-US" dirty="0" smtClean="0"/>
                  <a:t>C</a:t>
                </a:r>
                <a:r>
                  <a:rPr lang="en-US" altLang="zh-TW" dirty="0" smtClean="0"/>
                  <a:t>alculate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target, if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&gt;0 add the feature 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Step2: </a:t>
                </a:r>
                <a:r>
                  <a:rPr lang="en-US" dirty="0" smtClean="0"/>
                  <a:t>Record </a:t>
                </a:r>
                <a:r>
                  <a:rPr lang="en-US" altLang="zh-TW" dirty="0" smtClean="0"/>
                  <a:t>all feature in SP, denoted as 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Record the overlap count of SP,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denoted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Step3: </a:t>
                </a:r>
                <a:r>
                  <a:rPr lang="en-US" dirty="0"/>
                  <a:t>C</a:t>
                </a:r>
                <a:r>
                  <a:rPr lang="en-US" altLang="zh-TW" dirty="0" smtClean="0"/>
                  <a:t>alculate covering rate, denoted as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zh-TW" dirty="0" smtClean="0"/>
                  <a:t>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 where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/>
                  <a:t> is number of targets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Step4: </a:t>
                </a:r>
                <a:r>
                  <a:rPr lang="en-US" dirty="0" smtClean="0"/>
                  <a:t>Compute the sum of selection gains ,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Step5: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to all the target variables, the contribution index, denoted as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 smtClean="0"/>
                  <a:t>, 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Step6: </a:t>
                </a: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&gt;</a:t>
                </a:r>
                <a:r>
                  <a:rPr lang="en-US" altLang="zh-TW" dirty="0" smtClean="0"/>
                  <a:t> the mean of contribution index, the feature is qualified to be training data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Step7: </a:t>
                </a:r>
                <a:r>
                  <a:rPr lang="en-US" dirty="0" smtClean="0"/>
                  <a:t>Set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lower and upper limits. A</a:t>
                </a:r>
                <a:r>
                  <a:rPr lang="en-US" altLang="zh-TW" dirty="0" smtClean="0"/>
                  <a:t>fter sorting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select top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feature variables into FP.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  <a:blipFill>
                <a:blip r:embed="rId3"/>
                <a:stretch>
                  <a:fillRect l="-598" t="-1687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橢圓 4"/>
          <p:cNvSpPr/>
          <p:nvPr/>
        </p:nvSpPr>
        <p:spPr>
          <a:xfrm>
            <a:off x="8251698" y="1131951"/>
            <a:ext cx="3864102" cy="3781426"/>
          </a:xfrm>
          <a:prstGeom prst="ellipse">
            <a:avLst/>
          </a:prstGeom>
          <a:solidFill>
            <a:srgbClr val="C4E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221779" y="3640693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779" y="3640693"/>
                <a:ext cx="8915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570992" y="2123471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992" y="2123471"/>
                <a:ext cx="69596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090864" y="2882082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864" y="2882082"/>
                <a:ext cx="6959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5518" y="2599497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18" y="2599497"/>
                <a:ext cx="89152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526579" y="1493026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579" y="1493026"/>
                <a:ext cx="89152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677230" y="5403308"/>
            <a:ext cx="34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Feature Pool</a:t>
            </a:r>
            <a:r>
              <a:rPr lang="zh-TW" altLang="en-US" dirty="0" smtClean="0"/>
              <a:t> </a:t>
            </a:r>
            <a:r>
              <a:rPr lang="en-US" altLang="zh-TW" dirty="0" smtClean="0"/>
              <a:t>(target1)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0431481" y="3721595"/>
                <a:ext cx="8712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481" y="3721595"/>
                <a:ext cx="8712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圓角矩形 20"/>
          <p:cNvSpPr/>
          <p:nvPr/>
        </p:nvSpPr>
        <p:spPr>
          <a:xfrm>
            <a:off x="952500" y="619125"/>
            <a:ext cx="2505075" cy="4570697"/>
          </a:xfrm>
          <a:prstGeom prst="round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600200" y="5374488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57057" y="808785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57" y="808785"/>
                <a:ext cx="69596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838324" y="1493026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4" y="1493026"/>
                <a:ext cx="69596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87238" y="4312582"/>
                <a:ext cx="10763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38" y="4312582"/>
                <a:ext cx="107638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045378" y="2290434"/>
            <a:ext cx="31931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639577" y="1918927"/>
                <a:ext cx="4615366" cy="527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𝑇𝐴𝐼𝐸𝑋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77" y="1918927"/>
                <a:ext cx="4615366" cy="5277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666930" y="3317527"/>
                <a:ext cx="4596707" cy="537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𝑇𝐴𝐼𝐸𝑋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30" y="3317527"/>
                <a:ext cx="4596707" cy="537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52365" y="2743582"/>
                <a:ext cx="1953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5" y="2743582"/>
                <a:ext cx="1953163" cy="276999"/>
              </a:xfrm>
              <a:prstGeom prst="rect">
                <a:avLst/>
              </a:prstGeom>
              <a:blipFill>
                <a:blip r:embed="rId14"/>
                <a:stretch>
                  <a:fillRect l="-2492" r="-218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952364" y="3998278"/>
                <a:ext cx="1958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4" y="3998278"/>
                <a:ext cx="1958485" cy="276999"/>
              </a:xfrm>
              <a:prstGeom prst="rect">
                <a:avLst/>
              </a:prstGeom>
              <a:blipFill>
                <a:blip r:embed="rId15"/>
                <a:stretch>
                  <a:fillRect l="-2484" r="-217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52364" y="457354"/>
                <a:ext cx="851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1" i="1">
                              <a:latin typeface="Cambria Math" panose="02040503050406030204" pitchFamily="18" charset="0"/>
                            </a:rPr>
                            <m:t>TAIEX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4" y="457354"/>
                <a:ext cx="851452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839017" y="457354"/>
                <a:ext cx="731226" cy="390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𝑫𝑱𝑰𝑨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17" y="457354"/>
                <a:ext cx="731226" cy="390556"/>
              </a:xfrm>
              <a:prstGeom prst="rect">
                <a:avLst/>
              </a:prstGeom>
              <a:blipFill>
                <a:blip r:embed="rId1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725670" y="457354"/>
                <a:ext cx="1047018" cy="39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𝑵𝑨𝑺𝑫𝑨𝑸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670" y="457354"/>
                <a:ext cx="1047018" cy="390363"/>
              </a:xfrm>
              <a:prstGeom prst="rect">
                <a:avLst/>
              </a:prstGeom>
              <a:blipFill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699142" y="476396"/>
                <a:ext cx="978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𝟓𝟎𝟎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142" y="476396"/>
                <a:ext cx="978088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885981" y="48361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  <p:bldP spid="29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3395853" y="5367909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72017" y="160402"/>
            <a:ext cx="2676008" cy="2668524"/>
            <a:chOff x="336423" y="227076"/>
            <a:chExt cx="3864102" cy="3781426"/>
          </a:xfrm>
        </p:grpSpPr>
        <p:sp>
          <p:nvSpPr>
            <p:cNvPr id="6" name="橢圓 5"/>
            <p:cNvSpPr/>
            <p:nvPr/>
          </p:nvSpPr>
          <p:spPr>
            <a:xfrm>
              <a:off x="336423" y="227076"/>
              <a:ext cx="3864102" cy="3781426"/>
            </a:xfrm>
            <a:prstGeom prst="ellipse">
              <a:avLst/>
            </a:prstGeom>
            <a:solidFill>
              <a:srgbClr val="C4E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06504" y="2735818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504" y="2735818"/>
                  <a:ext cx="891526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495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655717" y="1218596"/>
                  <a:ext cx="6959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717" y="1218596"/>
                  <a:ext cx="695960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175589" y="1977207"/>
                  <a:ext cx="6959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589" y="1977207"/>
                  <a:ext cx="695960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  <a:blipFill>
                  <a:blip r:embed="rId6"/>
                  <a:stretch>
                    <a:fillRect r="-297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198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516206" y="2816720"/>
                  <a:ext cx="87120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206" y="2816720"/>
                  <a:ext cx="871201" cy="646331"/>
                </a:xfrm>
                <a:prstGeom prst="rect">
                  <a:avLst/>
                </a:prstGeom>
                <a:blipFill>
                  <a:blip r:embed="rId8"/>
                  <a:stretch>
                    <a:fillRect r="-40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572017" y="3353061"/>
            <a:ext cx="2676008" cy="2668524"/>
            <a:chOff x="336423" y="227076"/>
            <a:chExt cx="3864102" cy="3781426"/>
          </a:xfrm>
        </p:grpSpPr>
        <p:sp>
          <p:nvSpPr>
            <p:cNvPr id="16" name="橢圓 15"/>
            <p:cNvSpPr/>
            <p:nvPr/>
          </p:nvSpPr>
          <p:spPr>
            <a:xfrm>
              <a:off x="336423" y="227076"/>
              <a:ext cx="3864102" cy="3781426"/>
            </a:xfrm>
            <a:prstGeom prst="ellipse">
              <a:avLst/>
            </a:prstGeom>
            <a:solidFill>
              <a:srgbClr val="C4E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460151" y="2814194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151" y="2814194"/>
                  <a:ext cx="891526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495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812317" y="1010477"/>
                  <a:ext cx="6959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317" y="1010477"/>
                  <a:ext cx="695959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368372" y="2474636"/>
                  <a:ext cx="1287346" cy="915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372" y="2474636"/>
                  <a:ext cx="1287346" cy="9158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297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  <a:blipFill>
                  <a:blip r:embed="rId13"/>
                  <a:stretch>
                    <a:fillRect r="-198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2234819" y="1881620"/>
                  <a:ext cx="1273458" cy="915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819" y="1881620"/>
                  <a:ext cx="1273458" cy="91588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字方塊 22"/>
          <p:cNvSpPr txBox="1"/>
          <p:nvPr/>
        </p:nvSpPr>
        <p:spPr>
          <a:xfrm>
            <a:off x="572017" y="2887203"/>
            <a:ext cx="34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Feature Pool (target1)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376" y="6151232"/>
            <a:ext cx="34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Feature Pool (target2)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47625" y="1263831"/>
                <a:ext cx="45013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25" y="1263831"/>
                <a:ext cx="4501300" cy="461665"/>
              </a:xfrm>
              <a:prstGeom prst="rect">
                <a:avLst/>
              </a:prstGeom>
              <a:blipFill>
                <a:blip r:embed="rId1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039139" y="1600544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Covering 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25606" y="1596681"/>
            <a:ext cx="22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Contribution 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57152" y="1987894"/>
            <a:ext cx="2505075" cy="4570697"/>
          </a:xfrm>
          <a:prstGeom prst="round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187921" y="2235000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1" y="2235000"/>
                <a:ext cx="1043535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8187920" y="3002215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0" y="3002215"/>
                <a:ext cx="1043535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187920" y="3769431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0" y="3769431"/>
                <a:ext cx="104353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187919" y="4536647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19" y="4536647"/>
                <a:ext cx="104353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8565255" y="5040536"/>
            <a:ext cx="288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7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3" grpId="0"/>
      <p:bldP spid="34" grpId="0" animBg="1"/>
      <p:bldP spid="36" grpId="0"/>
      <p:bldP spid="40" grpId="0"/>
      <p:bldP spid="41" grpId="0"/>
      <p:bldP spid="42" grpId="0"/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764</TotalTime>
  <Words>1281</Words>
  <Application>Microsoft Office PowerPoint</Application>
  <PresentationFormat>寬螢幕</PresentationFormat>
  <Paragraphs>1110</Paragraphs>
  <Slides>39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2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10/30  Presentation</vt:lpstr>
      <vt:lpstr>PowerPoint 簡報</vt:lpstr>
      <vt:lpstr>1. Data Processing</vt:lpstr>
      <vt:lpstr>Data Processing</vt:lpstr>
      <vt:lpstr>Data Processing</vt:lpstr>
      <vt:lpstr>Data Processing</vt:lpstr>
      <vt:lpstr>Multi-Target Feature Selection</vt:lpstr>
      <vt:lpstr>PowerPoint 簡報</vt:lpstr>
      <vt:lpstr>PowerPoint 簡報</vt:lpstr>
      <vt:lpstr>2. Structure Learning</vt:lpstr>
      <vt:lpstr>Parameter Setting of Subtractive clustering : subclust()</vt:lpstr>
      <vt:lpstr>Selection of Premises</vt:lpstr>
      <vt:lpstr>Selection of Premises</vt:lpstr>
      <vt:lpstr>Number of Consequences</vt:lpstr>
      <vt:lpstr>3. Model Structure and I/O Relationship</vt:lpstr>
      <vt:lpstr>PowerPoint 簡報</vt:lpstr>
      <vt:lpstr>Input Layer</vt:lpstr>
      <vt:lpstr>PowerPoint 簡報</vt:lpstr>
      <vt:lpstr>Premises(IF-Parts)</vt:lpstr>
      <vt:lpstr>Sphere Complex Fuzzy Sets(SCFS)</vt:lpstr>
      <vt:lpstr>Sphere Complex Fuzzy Sets(SCFS)</vt:lpstr>
      <vt:lpstr>PowerPoint 簡報</vt:lpstr>
      <vt:lpstr>Normalization</vt:lpstr>
      <vt:lpstr>PowerPoint 簡報</vt:lpstr>
      <vt:lpstr>Aim Objects</vt:lpstr>
      <vt:lpstr>Aim Objects</vt:lpstr>
      <vt:lpstr>PowerPoint 簡報</vt:lpstr>
      <vt:lpstr>Consequence (THEN-parts)</vt:lpstr>
      <vt:lpstr>PowerPoint 簡報</vt:lpstr>
      <vt:lpstr>4. Result</vt:lpstr>
      <vt:lpstr>Result</vt:lpstr>
      <vt:lpstr>Parameters</vt:lpstr>
      <vt:lpstr>Premises Parameters (after learning)</vt:lpstr>
      <vt:lpstr>Aim Object Parameters</vt:lpstr>
      <vt:lpstr>Consequences Parameters</vt:lpstr>
      <vt:lpstr>Learning Curve</vt:lpstr>
      <vt:lpstr>PowerPoint 簡報</vt:lpstr>
      <vt:lpstr>Comparison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9/11  Presentation</dc:title>
  <dc:creator>Roderick Lin</dc:creator>
  <cp:lastModifiedBy>Roderick Lin</cp:lastModifiedBy>
  <cp:revision>59</cp:revision>
  <dcterms:created xsi:type="dcterms:W3CDTF">2017-09-11T05:33:03Z</dcterms:created>
  <dcterms:modified xsi:type="dcterms:W3CDTF">2017-10-31T07:08:15Z</dcterms:modified>
</cp:coreProperties>
</file>