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68" r:id="rId3"/>
    <p:sldId id="257" r:id="rId4"/>
    <p:sldId id="310" r:id="rId5"/>
    <p:sldId id="311" r:id="rId6"/>
    <p:sldId id="312" r:id="rId7"/>
    <p:sldId id="317" r:id="rId8"/>
    <p:sldId id="318" r:id="rId9"/>
    <p:sldId id="313" r:id="rId10"/>
    <p:sldId id="314" r:id="rId11"/>
    <p:sldId id="315" r:id="rId12"/>
    <p:sldId id="269" r:id="rId13"/>
    <p:sldId id="316" r:id="rId14"/>
    <p:sldId id="263" r:id="rId15"/>
    <p:sldId id="282" r:id="rId16"/>
    <p:sldId id="283" r:id="rId17"/>
    <p:sldId id="284" r:id="rId18"/>
    <p:sldId id="319" r:id="rId19"/>
    <p:sldId id="320" r:id="rId20"/>
    <p:sldId id="286" r:id="rId21"/>
    <p:sldId id="285" r:id="rId22"/>
    <p:sldId id="264" r:id="rId23"/>
    <p:sldId id="287" r:id="rId24"/>
    <p:sldId id="288" r:id="rId25"/>
    <p:sldId id="289" r:id="rId26"/>
    <p:sldId id="321" r:id="rId27"/>
    <p:sldId id="322" r:id="rId28"/>
    <p:sldId id="290" r:id="rId29"/>
    <p:sldId id="291" r:id="rId30"/>
    <p:sldId id="265" r:id="rId31"/>
    <p:sldId id="292" r:id="rId32"/>
    <p:sldId id="293" r:id="rId33"/>
    <p:sldId id="302" r:id="rId34"/>
    <p:sldId id="323" r:id="rId35"/>
    <p:sldId id="324" r:id="rId36"/>
    <p:sldId id="295" r:id="rId37"/>
    <p:sldId id="296" r:id="rId38"/>
    <p:sldId id="266" r:id="rId39"/>
    <p:sldId id="297" r:id="rId40"/>
    <p:sldId id="298" r:id="rId41"/>
    <p:sldId id="299" r:id="rId42"/>
    <p:sldId id="325" r:id="rId43"/>
    <p:sldId id="327" r:id="rId44"/>
    <p:sldId id="326" r:id="rId45"/>
    <p:sldId id="300" r:id="rId46"/>
    <p:sldId id="301" r:id="rId47"/>
    <p:sldId id="303" r:id="rId48"/>
    <p:sldId id="271" r:id="rId49"/>
    <p:sldId id="267" r:id="rId50"/>
    <p:sldId id="304" r:id="rId51"/>
    <p:sldId id="305" r:id="rId52"/>
    <p:sldId id="306" r:id="rId53"/>
    <p:sldId id="328" r:id="rId54"/>
    <p:sldId id="329" r:id="rId55"/>
    <p:sldId id="307" r:id="rId56"/>
    <p:sldId id="308" r:id="rId57"/>
    <p:sldId id="30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1" id="{78FD1EB2-D669-496F-ABA1-92ED85E33EAC}">
          <p14:sldIdLst>
            <p14:sldId id="256"/>
            <p14:sldId id="268"/>
            <p14:sldId id="257"/>
            <p14:sldId id="310"/>
            <p14:sldId id="311"/>
            <p14:sldId id="312"/>
            <p14:sldId id="317"/>
            <p14:sldId id="318"/>
            <p14:sldId id="313"/>
            <p14:sldId id="314"/>
            <p14:sldId id="315"/>
          </p14:sldIdLst>
        </p14:section>
        <p14:section name="Exp2" id="{61DC898B-D6D5-445E-8C92-88925592D5B0}">
          <p14:sldIdLst>
            <p14:sldId id="269"/>
            <p14:sldId id="316"/>
            <p14:sldId id="263"/>
            <p14:sldId id="282"/>
            <p14:sldId id="283"/>
            <p14:sldId id="284"/>
            <p14:sldId id="319"/>
            <p14:sldId id="320"/>
            <p14:sldId id="286"/>
            <p14:sldId id="285"/>
            <p14:sldId id="264"/>
            <p14:sldId id="287"/>
            <p14:sldId id="288"/>
            <p14:sldId id="289"/>
            <p14:sldId id="321"/>
            <p14:sldId id="322"/>
            <p14:sldId id="290"/>
            <p14:sldId id="291"/>
            <p14:sldId id="265"/>
            <p14:sldId id="292"/>
            <p14:sldId id="293"/>
            <p14:sldId id="302"/>
            <p14:sldId id="323"/>
            <p14:sldId id="324"/>
            <p14:sldId id="295"/>
            <p14:sldId id="296"/>
            <p14:sldId id="266"/>
            <p14:sldId id="297"/>
            <p14:sldId id="298"/>
            <p14:sldId id="299"/>
            <p14:sldId id="325"/>
            <p14:sldId id="327"/>
            <p14:sldId id="326"/>
            <p14:sldId id="300"/>
            <p14:sldId id="301"/>
            <p14:sldId id="303"/>
          </p14:sldIdLst>
        </p14:section>
        <p14:section name="Exp3" id="{A3918E72-E6CD-416B-9EF6-1D1C7774D36F}">
          <p14:sldIdLst>
            <p14:sldId id="271"/>
            <p14:sldId id="267"/>
            <p14:sldId id="304"/>
            <p14:sldId id="305"/>
            <p14:sldId id="306"/>
            <p14:sldId id="328"/>
            <p14:sldId id="329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09508-A9DC-4A98-ADD3-7792B94FD02F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EB1D3-8881-40F7-90DB-2EEC15E68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2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6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B78D-D5C4-44B6-8A6A-8E7A7782F25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76A1-CD0B-46F2-8A43-39FD67EC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Paper2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result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7" y="83127"/>
            <a:ext cx="4517016" cy="33886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92" y="220286"/>
            <a:ext cx="4151358" cy="3114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40" y="3254042"/>
            <a:ext cx="4426090" cy="33204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627" y="3254042"/>
            <a:ext cx="4534156" cy="3401553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631328"/>
              </p:ext>
            </p:extLst>
          </p:nvPr>
        </p:nvGraphicFramePr>
        <p:xfrm>
          <a:off x="1753379" y="1963809"/>
          <a:ext cx="9036540" cy="3828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2985">
                  <a:extLst>
                    <a:ext uri="{9D8B030D-6E8A-4147-A177-3AD203B41FA5}">
                      <a16:colId xmlns:a16="http://schemas.microsoft.com/office/drawing/2014/main" val="1950039776"/>
                    </a:ext>
                  </a:extLst>
                </a:gridCol>
                <a:gridCol w="1272698">
                  <a:extLst>
                    <a:ext uri="{9D8B030D-6E8A-4147-A177-3AD203B41FA5}">
                      <a16:colId xmlns:a16="http://schemas.microsoft.com/office/drawing/2014/main" val="2221847144"/>
                    </a:ext>
                  </a:extLst>
                </a:gridCol>
                <a:gridCol w="1272698">
                  <a:extLst>
                    <a:ext uri="{9D8B030D-6E8A-4147-A177-3AD203B41FA5}">
                      <a16:colId xmlns:a16="http://schemas.microsoft.com/office/drawing/2014/main" val="58028033"/>
                    </a:ext>
                  </a:extLst>
                </a:gridCol>
                <a:gridCol w="1268877">
                  <a:extLst>
                    <a:ext uri="{9D8B030D-6E8A-4147-A177-3AD203B41FA5}">
                      <a16:colId xmlns:a16="http://schemas.microsoft.com/office/drawing/2014/main" val="2936019477"/>
                    </a:ext>
                  </a:extLst>
                </a:gridCol>
                <a:gridCol w="1269641">
                  <a:extLst>
                    <a:ext uri="{9D8B030D-6E8A-4147-A177-3AD203B41FA5}">
                      <a16:colId xmlns:a16="http://schemas.microsoft.com/office/drawing/2014/main" val="3434467433"/>
                    </a:ext>
                  </a:extLst>
                </a:gridCol>
                <a:gridCol w="1269641">
                  <a:extLst>
                    <a:ext uri="{9D8B030D-6E8A-4147-A177-3AD203B41FA5}">
                      <a16:colId xmlns:a16="http://schemas.microsoft.com/office/drawing/2014/main" val="3766371470"/>
                    </a:ext>
                  </a:extLst>
                </a:gridCol>
              </a:tblGrid>
              <a:tr h="296740">
                <a:tc rowSpan="3">
                  <a:txBody>
                    <a:bodyPr/>
                    <a:lstStyle/>
                    <a:p>
                      <a:pPr marL="0" marR="0" indent="0" algn="ctr">
                        <a:lnSpc>
                          <a:spcPct val="250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6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en-US" sz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05285"/>
                  </a:ext>
                </a:extLst>
              </a:tr>
              <a:tr h="26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Training phase</a:t>
                      </a:r>
                      <a:endParaRPr lang="en-US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Testing phase</a:t>
                      </a:r>
                      <a:endParaRPr lang="en-US" sz="14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33144"/>
                  </a:ext>
                </a:extLst>
              </a:tr>
              <a:tr h="26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Opening index</a:t>
                      </a:r>
                      <a:endParaRPr lang="en-US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Closing index</a:t>
                      </a:r>
                      <a:endParaRPr lang="en-US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 </a:t>
                      </a:r>
                      <a:endParaRPr lang="en-US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Opening index</a:t>
                      </a:r>
                      <a:endParaRPr lang="en-US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spc="-5" dirty="0">
                          <a:effectLst/>
                        </a:rPr>
                        <a:t>Closing index</a:t>
                      </a:r>
                      <a:endParaRPr lang="en-US" sz="14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297280"/>
                  </a:ext>
                </a:extLst>
              </a:tr>
              <a:tr h="5146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SVR (two models, each with single output)</a:t>
                      </a:r>
                      <a:endParaRPr lang="en-US" sz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35.18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35.24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 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37.23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40.24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26243"/>
                  </a:ext>
                </a:extLst>
              </a:tr>
              <a:tr h="5146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ANFIS (two models, each with single output)</a:t>
                      </a:r>
                      <a:endParaRPr lang="en-US" sz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37.83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38.66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 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38.80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42.36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14604"/>
                  </a:ext>
                </a:extLst>
              </a:tr>
              <a:tr h="2844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ANFIS (one model with two output)</a:t>
                      </a:r>
                      <a:endParaRPr lang="en-US" sz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62.75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71.51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 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72.52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85.08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79818"/>
                  </a:ext>
                </a:extLst>
              </a:tr>
              <a:tr h="5146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RBF (two models, each with single output)</a:t>
                      </a:r>
                      <a:endParaRPr lang="en-US" sz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37.59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33.89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 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37.52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44.08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41523"/>
                  </a:ext>
                </a:extLst>
              </a:tr>
              <a:tr h="28356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RBF (one model with two output)</a:t>
                      </a:r>
                      <a:endParaRPr lang="en-US" sz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178.57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179.87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 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261.37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258.89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30893"/>
                  </a:ext>
                </a:extLst>
              </a:tr>
              <a:tr h="5146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CNFS(5)-ARIMA (one model with two output)</a:t>
                      </a:r>
                      <a:endParaRPr lang="en-US" sz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21.56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20.81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>
                          <a:effectLst/>
                        </a:rPr>
                        <a:t> </a:t>
                      </a:r>
                      <a:endParaRPr lang="en-US" sz="12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32.52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effectLst/>
                        </a:rPr>
                        <a:t>33.70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615160"/>
                  </a:ext>
                </a:extLst>
              </a:tr>
              <a:tr h="28440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SCNFS(one model with four output)</a:t>
                      </a:r>
                      <a:endParaRPr lang="en-US" sz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38.58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38.59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27.79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2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27.83</a:t>
                      </a:r>
                      <a:endParaRPr lang="en-US" sz="12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966406"/>
                  </a:ext>
                </a:extLst>
              </a:tr>
            </a:tbl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0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197" y="2277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Experimentation2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1310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此實驗對</a:t>
            </a:r>
            <a:r>
              <a:rPr lang="en-US" altLang="zh-TW" dirty="0" smtClean="0"/>
              <a:t>TAIEX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DJAI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NASDAQ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SP500</a:t>
            </a:r>
            <a:r>
              <a:rPr lang="zh-TW" altLang="en-US" dirty="0" smtClean="0"/>
              <a:t>做預測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總共跑四次模型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用上述四組</a:t>
            </a:r>
            <a:r>
              <a:rPr lang="en-US" altLang="zh-TW" dirty="0" smtClean="0"/>
              <a:t>2001</a:t>
            </a:r>
            <a:r>
              <a:rPr lang="zh-TW" altLang="en-US" dirty="0" smtClean="0"/>
              <a:t>年的收盤價跑一次模型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用上述四組</a:t>
            </a:r>
            <a:r>
              <a:rPr lang="en-US" altLang="zh-TW" dirty="0" smtClean="0"/>
              <a:t>2002</a:t>
            </a:r>
            <a:r>
              <a:rPr lang="zh-TW" altLang="en-US" dirty="0" smtClean="0"/>
              <a:t>年的收盤價跑一次模型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用上述四組</a:t>
            </a:r>
            <a:r>
              <a:rPr lang="en-US" altLang="zh-TW" dirty="0" smtClean="0"/>
              <a:t>2003</a:t>
            </a:r>
            <a:r>
              <a:rPr lang="zh-TW" altLang="en-US" dirty="0" smtClean="0"/>
              <a:t>年的收盤價跑一次模型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用上述四組</a:t>
            </a:r>
            <a:r>
              <a:rPr lang="en-US" altLang="zh-TW" dirty="0" smtClean="0"/>
              <a:t>2004</a:t>
            </a:r>
            <a:r>
              <a:rPr lang="zh-TW" altLang="en-US" dirty="0" smtClean="0"/>
              <a:t>年的收盤價跑一次模型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7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04953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01/01/2001~9/30/2001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10/01/2001~12/31/2001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01/05/2001~9/30/2001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10/01/2001~01/03/2002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01/05/2001~9/30/2001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10/01/2001~01/03/2002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01/05/2001~9/30/2001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10/01/2001~01/03/2002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181</a:t>
            </a:r>
            <a:endParaRPr 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7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6105773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97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144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56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6105773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144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56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1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48530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205298"/>
                  </p:ext>
                </p:extLst>
              </p:nvPr>
            </p:nvGraphicFramePr>
            <p:xfrm>
              <a:off x="506314" y="1398333"/>
              <a:ext cx="11090425" cy="50399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7097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026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739829144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991315466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181731437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1590523781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2547991058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4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-0.53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-8.45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28.6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0.79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23.1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1.23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-1.64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-118.5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107.5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-1.72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-4.88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-1.94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63.41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108.6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4.14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113.8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80.87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-5.48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2.57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-3.08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3.04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-6.12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-8.41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3.77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48.84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8.95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0.78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-116.1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1.38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103.7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-0.72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40.68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90.91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-5.33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131.1</a:t>
                          </a:r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2.30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205298"/>
                  </p:ext>
                </p:extLst>
              </p:nvPr>
            </p:nvGraphicFramePr>
            <p:xfrm>
              <a:off x="506314" y="1398333"/>
              <a:ext cx="11090425" cy="50399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07097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026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739829144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3991315466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1817314379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1590523781"/>
                        </a:ext>
                      </a:extLst>
                    </a:gridCol>
                    <a:gridCol w="534739">
                      <a:extLst>
                        <a:ext uri="{9D8B030D-6E8A-4147-A177-3AD203B41FA5}">
                          <a16:colId xmlns:a16="http://schemas.microsoft.com/office/drawing/2014/main" val="2547991058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586" r="-1279545" b="-301724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2727" t="-325000" r="-1696591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2727" t="-325000" r="-1596591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2727" t="-325000" r="-1496591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1591" t="-325000" r="-1197727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1591" t="-325000" r="-1097727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82759" t="-325000" r="-1010345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0455" t="-325000" r="-698864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86207" t="-325000" r="-606897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69318" t="-325000" r="-5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-0.53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-8.45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4.79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28.6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0.79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23.1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1.23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-1.64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6571" r="-1279545" b="-2000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2727" t="-616667" r="-1696591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2727" t="-616667" r="-1596591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2727" t="-616667" r="-1496591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1591" t="-616667" r="-1197727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1591" t="-616667" r="-1097727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82759" t="-616667" r="-1010345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0455" t="-616667" r="-698864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86207" t="-616667" r="-606897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69318" t="-616667" r="-5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789655" t="-616667" r="-2034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868182" t="-616667" r="-101136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68182" t="-616667" r="-1136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-118.5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107.5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-1.72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-4.88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-1.94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63.41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108.6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4.14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113.8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80.87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-5.48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2.57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8161" r="-1279545" b="-10114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2727" t="-906667" r="-1696591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2727" t="-906667" r="-1596591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2727" t="-906667" r="-1496591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1591" t="-906667" r="-1197727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1591" t="-906667" r="-1097727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82759" t="-906667" r="-1010345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0455" t="-906667" r="-698864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86207" t="-906667" r="-606897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69318" t="-906667" r="-5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-3.08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3.04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-6.12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-8.41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3.77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48.84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8.95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0.78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6000" r="-1279545" b="-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2727" t="-1198333" r="-1696591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2727" t="-1198333" r="-1596591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2727" t="-1198333" r="-1496591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1591" t="-1198333" r="-1197727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1591" t="-1198333" r="-1097727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2759" t="-1198333" r="-1010345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0455" t="-1198333" r="-698864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6207" t="-1198333" r="-606897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9318" t="-1198333" r="-5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9655" t="-1198333" r="-203448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68182" t="-1198333" r="-101136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8182" t="-1198333" r="-1136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-116.1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98.38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1.38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103.7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-0.72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40.68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90.91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-5.33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131.1</a:t>
                          </a:r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2.30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755651"/>
                  </p:ext>
                </p:extLst>
              </p:nvPr>
            </p:nvGraphicFramePr>
            <p:xfrm>
              <a:off x="269769" y="1860436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-57.6490+82.8508i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92.5628+92.6148i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0.7369+0.0017i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-35.9545-70.7493i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92.5628+92.6148i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0.8522+0.0014i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98.9757+3.4790i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92.5628+92.6148i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0.7342-0.0032i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755651"/>
                  </p:ext>
                </p:extLst>
              </p:nvPr>
            </p:nvGraphicFramePr>
            <p:xfrm>
              <a:off x="269769" y="1860436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-57.6490+82.8508i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92.5628+92.6148i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0.7369+0.0017i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-35.9545-70.7493i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92.5628+92.6148i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0.8522+0.0014i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98.9757+3.4790i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92.5628+92.6148i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0.7342-0.0032i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44930"/>
                  </p:ext>
                </p:extLst>
              </p:nvPr>
            </p:nvGraphicFramePr>
            <p:xfrm>
              <a:off x="269770" y="448926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99.0476+5.5669i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92.6512+92.7123i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0.7332-0.0032i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-34.2059-71.7426i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92.6512+92.7123i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0.8528+0.0013i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-60.4087+80.2891i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92.6512+92.7123i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0.7394+0.0018i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44930"/>
                  </p:ext>
                </p:extLst>
              </p:nvPr>
            </p:nvGraphicFramePr>
            <p:xfrm>
              <a:off x="269770" y="448926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99.0476+5.5669i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92.6512+92.7123i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0.7332-0.0032i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-34.2059-71.7426i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92.6512+92.7123i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0.8528+0.0013i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-60.4087+80.2891i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92.6512+92.7123i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0.7394+0.0018i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0.6065-0.0020i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70" y="1491104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70" y="411993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dirty="0"/>
              <a:t>Consequences Parameters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79" y="1273825"/>
            <a:ext cx="3468224" cy="54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197" y="2277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Experimentation1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6934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118" y="1825625"/>
            <a:ext cx="6105763" cy="435133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4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530" y="206565"/>
            <a:ext cx="4315573" cy="32375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85" y="182591"/>
            <a:ext cx="4379488" cy="32855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30" y="3315997"/>
            <a:ext cx="4424819" cy="33195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892" y="3223777"/>
            <a:ext cx="4670673" cy="3503968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27474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5939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120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114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87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25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5939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25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19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48530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184239"/>
                  </p:ext>
                </p:extLst>
              </p:nvPr>
            </p:nvGraphicFramePr>
            <p:xfrm>
              <a:off x="716521" y="1462879"/>
              <a:ext cx="10058415" cy="50399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4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-15.94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4.61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4.23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-1.53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-6.34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1.71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-4.59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-1.62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17.14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27.48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4.51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1.29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-14.34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-2.50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0.06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5.09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3.43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10.44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-5.37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-1.45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-31.87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36.96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-0.53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7.72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28.72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3.28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26.83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30.32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-1.68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-28.63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30.93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-0.96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14.90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40.83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3.88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38.21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28.19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184239"/>
                  </p:ext>
                </p:extLst>
              </p:nvPr>
            </p:nvGraphicFramePr>
            <p:xfrm>
              <a:off x="716521" y="1462879"/>
              <a:ext cx="10058415" cy="50399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586" r="-945570" b="-301724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325000" r="-12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325000" r="-11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325000" r="-10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325000" r="-7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325000" r="-6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325000" r="-5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325000" r="-200952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325000" r="-100952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325000" r="-952" b="-96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-15.94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4.61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4.23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-1.53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-6.34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1.71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-4.59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-1.62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17.14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27.48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4.51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1.29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6571" r="-945570" b="-2000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616667" r="-12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616667" r="-11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616667" r="-10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616667" r="-7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616667" r="-6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616667" r="-5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616667" r="-200952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616667" r="-100952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616667" r="-952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-14.34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21.33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-2.50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0.06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5.09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-1.76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3.43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-1.26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10.44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-5.37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-1.45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-1.58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8161" r="-945570" b="-10114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906667" r="-12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906667" r="-11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906667" r="-10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906667" r="-7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906667" r="-6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906667" r="-5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906667" r="-2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906667" r="-1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906667" r="-952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-31.87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36.96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-1.98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-0.53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7.72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28.72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3.28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26.83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30.32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-1.68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6000" r="-945570" b="-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3333" t="-1198333" r="-12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333" t="-1198333" r="-11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3333" t="-1198333" r="-10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3333" t="-1198333" r="-7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333" t="-1198333" r="-6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33" t="-1198333" r="-5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2381" t="-1198333" r="-2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381" t="-1198333" r="-1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2381" t="-1198333" r="-952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-28.63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30.93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-0.96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14.90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40.83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3.88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38.21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28.19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420153"/>
                  </p:ext>
                </p:extLst>
              </p:nvPr>
            </p:nvGraphicFramePr>
            <p:xfrm>
              <a:off x="269768" y="1562213"/>
              <a:ext cx="11243357" cy="23464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-16.214-123.17i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0.7115+0.0030i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4.2907-8.0861i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0.9985-0.0003i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119.80-6.019i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0.5600-0.0024i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-0.93201+145.58i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0.6920+0.0003i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57502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148.17-6.1209i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0.5717-0.0001i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4672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420153"/>
                  </p:ext>
                </p:extLst>
              </p:nvPr>
            </p:nvGraphicFramePr>
            <p:xfrm>
              <a:off x="269768" y="1562213"/>
              <a:ext cx="11243357" cy="23464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4356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-16.214-123.17i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0.7115+0.0030i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4.2907-8.0861i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0.9985-0.0003i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119.80-6.019i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0.5600-0.0024i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-0.93201+145.58i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0.6920+0.0003i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57502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148.17-6.1209i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101.34+99.235i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0.5717-0.0001i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04672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750695"/>
                  </p:ext>
                </p:extLst>
              </p:nvPr>
            </p:nvGraphicFramePr>
            <p:xfrm>
              <a:off x="269768" y="4385073"/>
              <a:ext cx="11243355" cy="23464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-120.1-4.2394i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0.6994+0.0003i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1.7369-8.0581i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0.9986-0.0003i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146.67-8.2682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0.7087+0.0029i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-16.750-123.30i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0.5731-0.0000i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052660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1.5361+144.69i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0.5704-0.0024i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6058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6750695"/>
                  </p:ext>
                </p:extLst>
              </p:nvPr>
            </p:nvGraphicFramePr>
            <p:xfrm>
              <a:off x="269768" y="4385073"/>
              <a:ext cx="11243355" cy="234643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730" t="-6849" r="-218919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367" t="-6849" r="-118182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286" t="-6849" r="-100571" b="-435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286" t="-6849" r="-571" b="-4356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-120.1-4.2394i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0.6994+0.0003i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1.7369-8.0581i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0.9986-0.0003i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146.67-8.2682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0.7087+0.0029i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-16.750-123.30i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0.5731-0.0000i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052660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1.5361+144.69i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98.9820+99.4697i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0.5704-0.0024i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60583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68" y="119288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69" y="401574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dirty="0"/>
              <a:t>Consequences Parameters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552" y="1335232"/>
            <a:ext cx="2719067" cy="53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86" y="1468547"/>
            <a:ext cx="6681628" cy="476173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9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72" y="234907"/>
            <a:ext cx="4342103" cy="32574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24" y="77209"/>
            <a:ext cx="4552308" cy="34151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72" y="3378685"/>
            <a:ext cx="4426186" cy="33205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124" y="3378685"/>
            <a:ext cx="4581093" cy="3436765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13864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 opening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01/03/2007~12/26/2008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12/29/2008~12/20/2010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01/03/2007~12/26/2008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12/29/2008~12/20/2010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SP500 opening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01/03/2007~12/26/2008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12/29/2008~12/20/2010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SP500 closing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01/03/2007~12/26/2008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12/29/2008~12/20/2010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959811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21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268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01/01/2003~09/30/2003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10/01/2003~12/31/2003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01/05/2003~09/30/2003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10/01/2003~01/05/2004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01/05/2003~09/30/2003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10/01/2003~01/05/2004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01/05/2003~09/30/2003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10/01/2003~01/05/2004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185</a:t>
            </a:r>
            <a:endParaRPr 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86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9236328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9236328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0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48530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460374"/>
                  </p:ext>
                </p:extLst>
              </p:nvPr>
            </p:nvGraphicFramePr>
            <p:xfrm>
              <a:off x="716521" y="1462879"/>
              <a:ext cx="10058415" cy="51099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4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-213.9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61.08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-25.02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76.52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176.9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51.95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-36.73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219.72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-5.53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5.55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-172.56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237.43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55.89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-10.27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103.41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70.34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28.03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195.64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-18.59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-44.21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-43.48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36.83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-6.21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-114.88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14.94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-54.54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78.55</a:t>
                          </a:r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-158.66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3.63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25.13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6.03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100.41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-19.32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8.40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-59.37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194.47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-21.78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-56.07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151.26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9.82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9.84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16.24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9460374"/>
                  </p:ext>
                </p:extLst>
              </p:nvPr>
            </p:nvGraphicFramePr>
            <p:xfrm>
              <a:off x="716521" y="1462879"/>
              <a:ext cx="10058415" cy="51099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143" r="-945570" b="-306286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325000" r="-1200000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325000" r="-1100000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325000" r="-1000000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325000" r="-700000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325000" r="-600000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325000" r="-500000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325000" r="-200952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325000" r="-100952" b="-9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325000" r="-952" b="-9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-213.9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61.08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-25.02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76.52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176.9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51.95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-36.73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219.72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-5.53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5.55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2222" r="-945570" b="-197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616667" r="-1200000" b="-6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616667" r="-1100000" b="-6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616667" r="-1000000" b="-6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616667" r="-700000" b="-6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616667" r="-600000" b="-6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616667" r="-500000" b="-6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616667" r="-200952" b="-6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616667" r="-100952" b="-6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616667" r="-952" b="-6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-172.56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237.43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55.89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-10.27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103.41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70.34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28.03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195.64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-18.59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2222" r="-945570" b="-97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916667" r="-1200000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916667" r="-1100000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916667" r="-1000000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916667" r="-700000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916667" r="-600000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916667" r="-500000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916667" r="-200952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916667" r="-100952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916667" r="-952" b="-3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-44.21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-43.48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36.83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-6.21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-114.88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14.94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-54.54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/>
                            <a:t>78.55</a:t>
                          </a:r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-158.66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3.63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25.13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82857" r="-945570" b="-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3333" t="-1218333" r="-12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333" t="-1218333" r="-11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3333" t="-1218333" r="-10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3333" t="-1218333" r="-7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333" t="-1218333" r="-6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33" t="-1218333" r="-5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2381" t="-1218333" r="-2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381" t="-1218333" r="-1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2381" t="-1218333" r="-952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6.03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100.41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-19.32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8.40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-59.37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194.47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-21.78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-56.07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151.26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9.82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9.84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16.24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166881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-44.1313-38.7534i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70.2867+70.2722i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0.8049+0.0032i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78.3129-11.5023i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70.2867+70.2722i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0.7499-0.0042i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-4.0499+69.2295i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70.2867+70.2722i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0.8077+0.0006i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166881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-44.1313-38.7534i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70.2867+70.2722i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0.8049+0.0032i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78.3129-11.5023i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70.2867+70.2722i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0.7499-0.0042i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-4.0499+69.2295i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70.2867+70.2722i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0.8077+0.0006i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87182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-2.6921+69.6186i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70.2929+70.1850i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0.8070+0.0005i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78.3575-11.6174i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70.2929+70.1850i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0.7501-0.0042i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-44.5368-38.3648i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70.2929+70.1850i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0.8033+0.0032i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87182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-2.6921+69.6186i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70.2929+70.1850i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0.8070+0.0005i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78.3575-11.6174i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70.2929+70.1850i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0.7501-0.0042i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-44.5368-38.3648i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70.2929+70.1850i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0.8033+0.0032i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0.6065-0.0026i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68" y="119288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69" y="401574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dirty="0"/>
              <a:t>Consequences Parameters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902" y="1604356"/>
            <a:ext cx="2346687" cy="41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118" y="1825625"/>
            <a:ext cx="6321599" cy="4505156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47" y="232182"/>
            <a:ext cx="4355647" cy="32676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24" y="258871"/>
            <a:ext cx="4262797" cy="31979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547" y="3499816"/>
            <a:ext cx="4075449" cy="30574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48" y="3463398"/>
            <a:ext cx="4265388" cy="3199921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29400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01/01/2004~09/30/2004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10/01/2004~12/31/2004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01/04/2004~09/30/2004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10/01/2004~01/04/2005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01/04/2004~09/30/2004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10/01/2004~01/04/2005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01/04/2004~09/30/2004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10/01/2004~01/04/2005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185</a:t>
            </a:r>
            <a:endParaRPr 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39506052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39506052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5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9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7454136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2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7454136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2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08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48530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644240"/>
                  </p:ext>
                </p:extLst>
              </p:nvPr>
            </p:nvGraphicFramePr>
            <p:xfrm>
              <a:off x="65748" y="1401491"/>
              <a:ext cx="12126245" cy="49548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11058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579726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361012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581202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  <a:gridCol w="333041">
                      <a:extLst>
                        <a:ext uri="{9D8B030D-6E8A-4147-A177-3AD203B41FA5}">
                          <a16:colId xmlns:a16="http://schemas.microsoft.com/office/drawing/2014/main" val="3739829144"/>
                        </a:ext>
                      </a:extLst>
                    </a:gridCol>
                    <a:gridCol w="138066">
                      <a:extLst>
                        <a:ext uri="{9D8B030D-6E8A-4147-A177-3AD203B41FA5}">
                          <a16:colId xmlns:a16="http://schemas.microsoft.com/office/drawing/2014/main" val="1598963363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991315466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81731437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590523781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2547991058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2200446707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861245417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942805652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05538462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240029369"/>
                        </a:ext>
                      </a:extLst>
                    </a:gridCol>
                  </a:tblGrid>
                  <a:tr h="40441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47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47959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4795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14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33.1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50.2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45.9</a:t>
                          </a:r>
                          <a:endParaRPr lang="en-US" sz="1100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9.86</a:t>
                          </a:r>
                          <a:endParaRPr lang="en-US" sz="1100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</a:t>
                          </a:r>
                          <a:endParaRPr lang="en-US" sz="1100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47959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4795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14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20.5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37.3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41.3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47959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4795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14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-45.6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49.1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15.8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47959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47959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14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-27.41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51.9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36.2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9.84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9.18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smtClean="0"/>
                            <a:t>117.5</a:t>
                          </a:r>
                          <a:endParaRPr lang="en-US" sz="1100" dirty="0" smtClean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3.24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-9.4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644240"/>
                  </p:ext>
                </p:extLst>
              </p:nvPr>
            </p:nvGraphicFramePr>
            <p:xfrm>
              <a:off x="65748" y="1401491"/>
              <a:ext cx="12126245" cy="49548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11058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579726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361012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581202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  <a:gridCol w="333041">
                      <a:extLst>
                        <a:ext uri="{9D8B030D-6E8A-4147-A177-3AD203B41FA5}">
                          <a16:colId xmlns:a16="http://schemas.microsoft.com/office/drawing/2014/main" val="3739829144"/>
                        </a:ext>
                      </a:extLst>
                    </a:gridCol>
                    <a:gridCol w="138066">
                      <a:extLst>
                        <a:ext uri="{9D8B030D-6E8A-4147-A177-3AD203B41FA5}">
                          <a16:colId xmlns:a16="http://schemas.microsoft.com/office/drawing/2014/main" val="1598963363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991315466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817314379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590523781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2547991058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2200446707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861245417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942805652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305538462"/>
                        </a:ext>
                      </a:extLst>
                    </a:gridCol>
                    <a:gridCol w="471107">
                      <a:extLst>
                        <a:ext uri="{9D8B030D-6E8A-4147-A177-3AD203B41FA5}">
                          <a16:colId xmlns:a16="http://schemas.microsoft.com/office/drawing/2014/main" val="1240029369"/>
                        </a:ext>
                      </a:extLst>
                    </a:gridCol>
                  </a:tblGrid>
                  <a:tr h="40441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193" r="-1602564" b="-30233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A5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5325" t="-320000" r="-2211688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325" t="-320000" r="-2111688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9231" t="-320000" r="-1984615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66667" t="-320000" r="-1687179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7922" t="-320000" r="-1609091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7922" t="-320000" r="-1509091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9221" t="-320000" r="-1207792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61538" t="-320000" r="-1092308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80519" t="-320000" r="-1006494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781818" t="-320000" r="-705195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881818" t="-320000" r="-605195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81818" t="-320000" r="-505195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283117" t="-320000" r="-203896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352564" t="-320000" r="-101282" b="-9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484416" t="-320000" r="-2597" b="-9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14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33.1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50.2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45.9</a:t>
                          </a:r>
                          <a:endParaRPr lang="en-US" sz="1100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9.86</a:t>
                          </a:r>
                          <a:endParaRPr lang="en-US" sz="1100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</a:t>
                          </a:r>
                          <a:endParaRPr lang="en-US" sz="1100" dirty="0"/>
                        </a:p>
                      </a:txBody>
                      <a:tcPr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6163" r="-1602564" b="-20058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5325" t="-595082" r="-2211688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325" t="-595082" r="-2111688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9231" t="-595082" r="-1984615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66667" t="-595082" r="-1687179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7922" t="-595082" r="-1609091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7922" t="-595082" r="-1509091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9221" t="-595082" r="-1207792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61538" t="-595082" r="-1092308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80519" t="-595082" r="-1006494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781818" t="-595082" r="-705195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881818" t="-595082" r="-605195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81818" t="-595082" r="-505195" b="-6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14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20.5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37.3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41.3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6163" r="-1602564" b="-10058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C4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5325" t="-891667" r="-2211688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325" t="-891667" r="-2111688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9231" t="-891667" r="-1984615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66667" t="-891667" r="-1687179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7922" t="-891667" r="-1609091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7922" t="-891667" r="-1509091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9221" t="-891667" r="-1207792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61538" t="-891667" r="-1092308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80519" t="-891667" r="-1006494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781818" t="-891667" r="-705195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881818" t="-891667" r="-605195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81818" t="-891667" r="-505195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14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-45.6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49.1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15.8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70.5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6163" r="-1602564" b="-58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5325" t="-1178333" r="-2211688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5325" t="-1178333" r="-2111688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9231" t="-1178333" r="-1984615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6667" t="-1178333" r="-1687179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7922" t="-1178333" r="-1609091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7922" t="-1178333" r="-1509091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9221" t="-1178333" r="-1207792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61538" t="-1178333" r="-1092308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0519" t="-1178333" r="-1006494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81818" t="-1178333" r="-705195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1818" t="-1178333" r="-605195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1818" t="-1178333" r="-505195" b="-8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1465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-27.41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51.9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36.2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9.84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-4.2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9.18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smtClean="0"/>
                            <a:t>117.5</a:t>
                          </a:r>
                          <a:endParaRPr lang="en-US" sz="1100" dirty="0" smtClean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100" dirty="0" smtClean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3.24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-9.4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739680"/>
                  </p:ext>
                </p:extLst>
              </p:nvPr>
            </p:nvGraphicFramePr>
            <p:xfrm>
              <a:off x="269768" y="1562213"/>
              <a:ext cx="11243357" cy="34890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-192.08+51.306i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0.3715+0.0013i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-96.620-182.54i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0.3436+0.0006i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0.8326+10.4810i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0.9970-0.0001i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74.0183-18.1246i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0.8617-0.0028i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411746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7.7842i+121.02i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0.6884-0.0002i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836069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-65.9325+12.0376i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0.8949+0.0026i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746043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172.21+24.469i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0.4631-0.0019i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88505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1.3759-78.2269i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0.8582-0.0001i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3112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739680"/>
                  </p:ext>
                </p:extLst>
              </p:nvPr>
            </p:nvGraphicFramePr>
            <p:xfrm>
              <a:off x="269768" y="1562213"/>
              <a:ext cx="11243357" cy="34890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6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6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6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6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-192.08+51.306i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0.3715+0.0013i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-96.620-182.54i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0.3436+0.0006i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0.8326+10.4810i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0.9970-0.0001i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74.0183-18.1246i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0.8617-0.0028i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411746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7.7842i+121.02i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0.6884-0.0002i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836069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-65.9325+12.0376i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0.8949+0.0026i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746043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172.21+24.469i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0.4631-0.0019i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88505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1.3759-78.2269i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99.6166+99.5483i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0.8582-0.0001i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3112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69768" y="119288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69768" y="1192881"/>
            <a:ext cx="214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</a:t>
            </a:r>
            <a:r>
              <a:rPr lang="en-US" dirty="0" smtClean="0"/>
              <a:t>of Aim Object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9320"/>
                  </p:ext>
                </p:extLst>
              </p:nvPr>
            </p:nvGraphicFramePr>
            <p:xfrm>
              <a:off x="269768" y="1562213"/>
              <a:ext cx="11243357" cy="34890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-185.98+47.123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0.3962+0.0015i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0.6065-0.0018i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71.1308-15.9068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0.8744-0.0027i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-1.1695-81.3694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0.8456+0.0000i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170.74+19.36i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0.4753-0.0019i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411746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-98.163-182.28i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0.3392+0.0006i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836069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27.787+147.54i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0.5678-0.0005i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746043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-19.7579-4.9234i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0.9896+0.0010i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88505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-21.6196+73.1169i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0.8646+0.0008i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3112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19320"/>
                  </p:ext>
                </p:extLst>
              </p:nvPr>
            </p:nvGraphicFramePr>
            <p:xfrm>
              <a:off x="269768" y="1562213"/>
              <a:ext cx="11243357" cy="34890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6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6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6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6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-185.98+47.123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0.3962+0.0015i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0.6065-0.0018i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71.1308-15.9068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0.8744-0.0027i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-1.1695-81.3694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0.8456+0.0000i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170.74+19.36i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0.4753-0.0019i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411746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-98.163-182.28i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0.3392+0.0006i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836069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27.787+147.54i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0.5678-0.0005i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746043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-19.7579-4.9234i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0.9896+0.0010i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88505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-21.6196+73.1169i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99.6818+99.5856i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0.8646+0.0008i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0.6065-0.0018i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3112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57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dirty="0"/>
              <a:t>Consequences Parameters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902" y="1604356"/>
            <a:ext cx="2346687" cy="41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00" y="1489568"/>
            <a:ext cx="6681628" cy="476173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31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62" y="0"/>
            <a:ext cx="4455161" cy="33422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950" y="156872"/>
            <a:ext cx="4246055" cy="31854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61" y="3259289"/>
            <a:ext cx="4411687" cy="33096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09" y="3248780"/>
            <a:ext cx="4425696" cy="3320185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ea typeface="MS Mincho"/>
                <a:cs typeface="Times New Roman" panose="02020603050405020304" pitchFamily="18" charset="0"/>
              </a:rPr>
              <a:t>Comparison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74543"/>
              </p:ext>
            </p:extLst>
          </p:nvPr>
        </p:nvGraphicFramePr>
        <p:xfrm>
          <a:off x="838199" y="1338350"/>
          <a:ext cx="7316583" cy="2443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718">
                  <a:extLst>
                    <a:ext uri="{9D8B030D-6E8A-4147-A177-3AD203B41FA5}">
                      <a16:colId xmlns:a16="http://schemas.microsoft.com/office/drawing/2014/main" val="1647264201"/>
                    </a:ext>
                  </a:extLst>
                </a:gridCol>
                <a:gridCol w="1198291">
                  <a:extLst>
                    <a:ext uri="{9D8B030D-6E8A-4147-A177-3AD203B41FA5}">
                      <a16:colId xmlns:a16="http://schemas.microsoft.com/office/drawing/2014/main" val="129822593"/>
                    </a:ext>
                  </a:extLst>
                </a:gridCol>
                <a:gridCol w="1198291">
                  <a:extLst>
                    <a:ext uri="{9D8B030D-6E8A-4147-A177-3AD203B41FA5}">
                      <a16:colId xmlns:a16="http://schemas.microsoft.com/office/drawing/2014/main" val="2070342952"/>
                    </a:ext>
                  </a:extLst>
                </a:gridCol>
                <a:gridCol w="1198291">
                  <a:extLst>
                    <a:ext uri="{9D8B030D-6E8A-4147-A177-3AD203B41FA5}">
                      <a16:colId xmlns:a16="http://schemas.microsoft.com/office/drawing/2014/main" val="1307004827"/>
                    </a:ext>
                  </a:extLst>
                </a:gridCol>
                <a:gridCol w="1198992">
                  <a:extLst>
                    <a:ext uri="{9D8B030D-6E8A-4147-A177-3AD203B41FA5}">
                      <a16:colId xmlns:a16="http://schemas.microsoft.com/office/drawing/2014/main" val="2124956042"/>
                    </a:ext>
                  </a:extLst>
                </a:gridCol>
              </a:tblGrid>
              <a:tr h="362366">
                <a:tc gridSpan="5">
                  <a:txBody>
                    <a:bodyPr/>
                    <a:lstStyle/>
                    <a:p>
                      <a:pPr marL="0" marR="0" indent="0" algn="just">
                        <a:lnSpc>
                          <a:spcPct val="2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  <a:tab pos="182880" algn="l"/>
                          <a:tab pos="2148840" algn="r"/>
                        </a:tabLst>
                      </a:pPr>
                      <a:r>
                        <a:rPr lang="en-US" sz="10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Performance comparison in RMSE(DJAI)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701596"/>
                  </a:ext>
                </a:extLst>
              </a:tr>
              <a:tr h="36093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  <a:tab pos="182880" algn="l"/>
                          <a:tab pos="2148840" algn="r"/>
                        </a:tabLst>
                      </a:pPr>
                      <a:r>
                        <a:rPr lang="en-US" sz="1100" spc="-5" dirty="0">
                          <a:solidFill>
                            <a:schemeClr val="tx1"/>
                          </a:solidFill>
                          <a:effectLst/>
                        </a:rPr>
                        <a:t>Method	Year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2001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2002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2003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2004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28702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SVR (two models, each with single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101.44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117.95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82.76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71.49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403036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ANFIS (two models, each with single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105.56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111.69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72.09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68.00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62714"/>
                  </a:ext>
                </a:extLst>
              </a:tr>
              <a:tr h="21230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ANFIS (one model with two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128.20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142.05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90.37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83.69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08178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RBF (two models, each with single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>
                          <a:effectLst/>
                        </a:rPr>
                        <a:t>106.33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131.24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97.58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81.79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52598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RBF (one model with two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>
                          <a:effectLst/>
                        </a:rPr>
                        <a:t>181.79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>
                          <a:effectLst/>
                        </a:rPr>
                        <a:t>136.28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154.14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148.11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743"/>
                  </a:ext>
                </a:extLst>
              </a:tr>
              <a:tr h="24869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CNFS(5)-ARIMA (one model with two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>
                          <a:effectLst/>
                        </a:rPr>
                        <a:t>103.06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>
                          <a:effectLst/>
                        </a:rPr>
                        <a:t>103.42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70.70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effectLst/>
                        </a:rPr>
                        <a:t>66.55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67955"/>
                  </a:ext>
                </a:extLst>
              </a:tr>
              <a:tr h="24869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SCNFS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89.59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86.81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55.35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60.3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7968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18047"/>
              </p:ext>
            </p:extLst>
          </p:nvPr>
        </p:nvGraphicFramePr>
        <p:xfrm>
          <a:off x="838199" y="3984568"/>
          <a:ext cx="7316583" cy="2459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718">
                  <a:extLst>
                    <a:ext uri="{9D8B030D-6E8A-4147-A177-3AD203B41FA5}">
                      <a16:colId xmlns:a16="http://schemas.microsoft.com/office/drawing/2014/main" val="1647264201"/>
                    </a:ext>
                  </a:extLst>
                </a:gridCol>
                <a:gridCol w="1198291">
                  <a:extLst>
                    <a:ext uri="{9D8B030D-6E8A-4147-A177-3AD203B41FA5}">
                      <a16:colId xmlns:a16="http://schemas.microsoft.com/office/drawing/2014/main" val="129822593"/>
                    </a:ext>
                  </a:extLst>
                </a:gridCol>
                <a:gridCol w="1198291">
                  <a:extLst>
                    <a:ext uri="{9D8B030D-6E8A-4147-A177-3AD203B41FA5}">
                      <a16:colId xmlns:a16="http://schemas.microsoft.com/office/drawing/2014/main" val="2070342952"/>
                    </a:ext>
                  </a:extLst>
                </a:gridCol>
                <a:gridCol w="1198291">
                  <a:extLst>
                    <a:ext uri="{9D8B030D-6E8A-4147-A177-3AD203B41FA5}">
                      <a16:colId xmlns:a16="http://schemas.microsoft.com/office/drawing/2014/main" val="1307004827"/>
                    </a:ext>
                  </a:extLst>
                </a:gridCol>
                <a:gridCol w="1198992">
                  <a:extLst>
                    <a:ext uri="{9D8B030D-6E8A-4147-A177-3AD203B41FA5}">
                      <a16:colId xmlns:a16="http://schemas.microsoft.com/office/drawing/2014/main" val="2124956042"/>
                    </a:ext>
                  </a:extLst>
                </a:gridCol>
              </a:tblGrid>
              <a:tr h="362366">
                <a:tc gridSpan="5">
                  <a:txBody>
                    <a:bodyPr/>
                    <a:lstStyle/>
                    <a:p>
                      <a:pPr marL="0" marR="0" indent="0" algn="just">
                        <a:lnSpc>
                          <a:spcPct val="2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  <a:tab pos="182880" algn="l"/>
                          <a:tab pos="2148840" algn="r"/>
                        </a:tabLst>
                      </a:pPr>
                      <a:r>
                        <a:rPr lang="en-US" sz="10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Performance comparison in RMSE(TAIEX)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701596"/>
                  </a:ext>
                </a:extLst>
              </a:tr>
              <a:tr h="36093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  <a:tab pos="182880" algn="l"/>
                          <a:tab pos="2148840" algn="r"/>
                        </a:tabLst>
                      </a:pPr>
                      <a:r>
                        <a:rPr lang="en-US" sz="1100" spc="-5" dirty="0">
                          <a:solidFill>
                            <a:schemeClr val="tx1"/>
                          </a:solidFill>
                          <a:effectLst/>
                        </a:rPr>
                        <a:t>Method	Year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2001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2002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2003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2004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28702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SVR (two models, each with single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162.46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67.72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59.47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58.81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403036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ANFIS (two models, each with single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147.36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70.17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72.61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65.33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62714"/>
                  </a:ext>
                </a:extLst>
              </a:tr>
              <a:tr h="21230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ANFIS (one model with two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151.62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78.27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81.69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70.54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08178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RBF (two models, each with single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134.32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65.15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60.41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102.86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52598"/>
                  </a:ext>
                </a:extLst>
              </a:tr>
              <a:tr h="24796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RBF (one model with two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137.58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78.54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115.92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126.48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6743"/>
                  </a:ext>
                </a:extLst>
              </a:tr>
              <a:tr h="24869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CNFS(5)-ARIMA (one model with two output)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115.82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64.34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57.69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55.56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567955"/>
                  </a:ext>
                </a:extLst>
              </a:tr>
              <a:tr h="24869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900" spc="-5" dirty="0">
                          <a:solidFill>
                            <a:schemeClr val="tx1"/>
                          </a:solidFill>
                          <a:effectLst/>
                        </a:rPr>
                        <a:t>SCNFS</a:t>
                      </a:r>
                      <a:endParaRPr lang="en-US" sz="10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94.31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85.52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56.26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61.65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79685"/>
                  </a:ext>
                </a:extLst>
              </a:tr>
            </a:tbl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Experimentation2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46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197" y="2277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Experimentation3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27051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05906"/>
              </p:ext>
            </p:extLst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 Computer Inc.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02/10/2003~09/10/2004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09/13/2004~01/21/2005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IBM Corporation.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02/10/2003~09/10/2004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09/13/2004~01/21/2005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Dell</a:t>
                      </a:r>
                      <a:r>
                        <a:rPr lang="en-US" baseline="0" dirty="0" smtClean="0"/>
                        <a:t> Inc.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02/10/2003~09/10/2004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09/13/2004~01/21/2005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Inc.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02/10/2003~09/10/2004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09/13/2004~01/21/2005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210387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433</a:t>
            </a:r>
            <a:endParaRPr lang="en-US" dirty="0"/>
          </a:p>
        </p:txBody>
      </p:sp>
      <p:sp>
        <p:nvSpPr>
          <p:cNvPr id="11" name="右大括弧 10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大括弧 11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Experimentation3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7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48530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76647011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76647011"/>
                  </p:ext>
                </p:extLst>
              </p:nvPr>
            </p:nvGraphicFramePr>
            <p:xfrm>
              <a:off x="838200" y="1504992"/>
              <a:ext cx="10394950" cy="482092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8197" r="-117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fuzzy sets of each input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r>
                            <a:rPr lang="zh-TW" altLang="en-US" dirty="0" smtClean="0"/>
                            <a:t>、</a:t>
                          </a:r>
                          <a:r>
                            <a:rPr lang="en-US" altLang="zh-TW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581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premises (before</a:t>
                          </a:r>
                          <a:r>
                            <a:rPr lang="en-US" baseline="0" dirty="0" smtClean="0"/>
                            <a:t> selection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019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Experimentation3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50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687" y="789240"/>
              <a:ext cx="8128000" cy="48530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Experimentation3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197361"/>
                  </p:ext>
                </p:extLst>
              </p:nvPr>
            </p:nvGraphicFramePr>
            <p:xfrm>
              <a:off x="716521" y="1462879"/>
              <a:ext cx="10058415" cy="50399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42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-3.52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0.20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1.46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--0.49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2.08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-2.69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-0.81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4.30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50028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500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-3.86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-0.81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-1.31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197361"/>
                  </p:ext>
                </p:extLst>
              </p:nvPr>
            </p:nvGraphicFramePr>
            <p:xfrm>
              <a:off x="716521" y="1462879"/>
              <a:ext cx="10058415" cy="50399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64521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786374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39040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25109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7586" r="-945570" b="-301724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325000" r="-12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325000" r="-11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325000" r="-10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325000" r="-7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325000" r="-6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325000" r="-500000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325000" r="-200952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325000" r="-100952" b="-9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325000" r="-952" b="-96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-3.52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0.84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0.59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-0.44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-0.71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0.20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6571" r="-945570" b="-2000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616667" r="-12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616667" r="-11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616667" r="-10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616667" r="-7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616667" r="-6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616667" r="-500000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616667" r="-200952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616667" r="-100952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616667" r="-952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1.46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--0.49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2.08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4.33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0.35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-1.88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8161" r="-945570" b="-101149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3333" t="-906667" r="-12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3333" t="-906667" r="-11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3333" t="-906667" r="-10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3333" t="-906667" r="-7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3333" t="-906667" r="-6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3333" t="-906667" r="-5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2381" t="-906667" r="-2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2381" t="-906667" r="-100952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2381" t="-906667" r="-952" b="-3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-2.69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0.19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-0.81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1.12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-3.61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0.43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2.63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4.30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-0.28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6000" r="-945570" b="-57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3333" t="-1198333" r="-12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3333" t="-1198333" r="-11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3333" t="-1198333" r="-10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3333" t="-1198333" r="-7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333" t="-1198333" r="-6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3333" t="-1198333" r="-500000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2381" t="-1198333" r="-2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2381" t="-1198333" r="-100952" b="-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2381" t="-1198333" r="-952" b="-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307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-3.86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1.79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-0.81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-0.39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-1.31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-1.23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-0.08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-0.48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-0.43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0.45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Experimentation3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846700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-0.7387+0.5604i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0.7964+0.2203i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0.0391-0.8147i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0.8638-0.0135i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0.8620+0.3286i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0.7860-0.2576i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846700"/>
                  </p:ext>
                </p:extLst>
              </p:nvPr>
            </p:nvGraphicFramePr>
            <p:xfrm>
              <a:off x="269768" y="1562213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-0.7387+0.5604i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0.7964+0.2203i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0.0391-0.8147i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0.8638-0.0135i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0.8620+0.3286i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1.0626+1.0616i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0.7860-0.2576i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0.5879-0.1709i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271387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-0.7463+0.5528i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0.7954+0.2240i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0.5818-0.1714i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0.8350+0.3544i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0.7933-0.2541i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0.5818-0.1714i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0.0587-0.8083i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0.8622-0.0197i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0.5818-0.1714i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271387"/>
                  </p:ext>
                </p:extLst>
              </p:nvPr>
            </p:nvGraphicFramePr>
            <p:xfrm>
              <a:off x="269768" y="438507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-0.7463+0.5528i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0.7954+0.2240i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0.5818-0.1714i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0.8350+0.3544i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0.7933-0.2541i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0.5818-0.1714i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0.0587-0.8083i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1.0605+1.0585i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0.8622-0.0197i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0.5818-0.1714i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68" y="119288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69" y="401574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dirty="0"/>
              <a:t>Consequences Parameters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71" y="1376391"/>
            <a:ext cx="2498785" cy="53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62" y="1441000"/>
            <a:ext cx="5299875" cy="397600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Experimentation3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04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8" y="368659"/>
            <a:ext cx="4151356" cy="31143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532" y="443474"/>
            <a:ext cx="4051630" cy="30395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54" y="3299787"/>
            <a:ext cx="4417778" cy="33142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128" y="3483033"/>
            <a:ext cx="4162437" cy="3122687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Experimentation3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65924"/>
              </p:ext>
            </p:extLst>
          </p:nvPr>
        </p:nvGraphicFramePr>
        <p:xfrm>
          <a:off x="257695" y="2182706"/>
          <a:ext cx="115463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595">
                  <a:extLst>
                    <a:ext uri="{9D8B030D-6E8A-4147-A177-3AD203B41FA5}">
                      <a16:colId xmlns:a16="http://schemas.microsoft.com/office/drawing/2014/main" val="512737250"/>
                    </a:ext>
                  </a:extLst>
                </a:gridCol>
                <a:gridCol w="2886595">
                  <a:extLst>
                    <a:ext uri="{9D8B030D-6E8A-4147-A177-3AD203B41FA5}">
                      <a16:colId xmlns:a16="http://schemas.microsoft.com/office/drawing/2014/main" val="229251385"/>
                    </a:ext>
                  </a:extLst>
                </a:gridCol>
                <a:gridCol w="2886595">
                  <a:extLst>
                    <a:ext uri="{9D8B030D-6E8A-4147-A177-3AD203B41FA5}">
                      <a16:colId xmlns:a16="http://schemas.microsoft.com/office/drawing/2014/main" val="2864281095"/>
                    </a:ext>
                  </a:extLst>
                </a:gridCol>
                <a:gridCol w="2886595">
                  <a:extLst>
                    <a:ext uri="{9D8B030D-6E8A-4147-A177-3AD203B41FA5}">
                      <a16:colId xmlns:a16="http://schemas.microsoft.com/office/drawing/2014/main" val="388892574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Performance comparison in</a:t>
                      </a:r>
                      <a:r>
                        <a:rPr lang="en-US" sz="1600" spc="-5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 MAPE</a:t>
                      </a:r>
                      <a:endParaRPr lang="en-US" sz="1600" spc="-5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5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IBM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HiMMI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2.8373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1.2186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1.0117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6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ANN-GA-HMM-Interpolation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2.1649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1.0555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0.8446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ANN-GA-HMM-WA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1.9247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0.8487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0.6992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9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1.8009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0.6604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7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SCNFS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0.6760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0.6563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0.6507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437437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Experimentation3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2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076858"/>
                  </p:ext>
                </p:extLst>
              </p:nvPr>
            </p:nvGraphicFramePr>
            <p:xfrm>
              <a:off x="506313" y="1808236"/>
              <a:ext cx="10847487" cy="34574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38404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49847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504147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433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433764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4337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9224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15.14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-4.04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10.25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2.55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3.52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433764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4337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9224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-36.34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36.43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-0.12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2.71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8.45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56.99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0.96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-3.95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56.49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34.28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-1.32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0.78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076858"/>
                  </p:ext>
                </p:extLst>
              </p:nvPr>
            </p:nvGraphicFramePr>
            <p:xfrm>
              <a:off x="506313" y="1808236"/>
              <a:ext cx="10847487" cy="34574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38404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49847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89172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504147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433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433764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6812" r="-777340" b="-10048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4337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336" t="-319444" r="-1201770" b="-3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336" t="-319444" r="-1101770" b="-3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336" t="-319444" r="-1001770" b="-3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336" t="-319444" r="-701770" b="-3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336" t="-319444" r="-601770" b="-3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65789" t="-319444" r="-496491" b="-3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9224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15.14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-0.97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-4.04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-0.69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10.25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2.55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3.52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T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433764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76812" r="-777340" b="-48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4337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336" t="-606944" r="-1201770" b="-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336" t="-606944" r="-1101770" b="-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336" t="-606944" r="-1001770" b="-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336" t="-606944" r="-701770" b="-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336" t="-606944" r="-601770" b="-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65789" t="-606944" r="-496491" b="-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5221" t="-606944" r="-200885" b="-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5221" t="-606944" r="-100885" b="-9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5221" t="-606944" r="-885" b="-90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9224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-36.34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36.43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-0.12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2.71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8.45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56.99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0.96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-3.95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56.49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34.28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-1.32</a:t>
                          </a:r>
                          <a:endParaRPr lang="en-US" sz="11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0.78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7391964"/>
                  </p:ext>
                </p:extLst>
              </p:nvPr>
            </p:nvGraphicFramePr>
            <p:xfrm>
              <a:off x="269769" y="1860436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-31.7415+18.7423i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38.5919+38.5924i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0.8019+0.0064i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-2.3518-35.3393i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38.5919+38.5924i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0.8304+0.0001i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19.0512+8.2766i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38.5919+38.5924i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0.9115-0.0059i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7391964"/>
                  </p:ext>
                </p:extLst>
              </p:nvPr>
            </p:nvGraphicFramePr>
            <p:xfrm>
              <a:off x="269769" y="1860436"/>
              <a:ext cx="11243357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3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-31.7415+18.7423i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38.5919+38.5924i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0.8019+0.0064i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-2.3518-35.3393i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38.5919+38.5924i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0.8304+0.0001i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19.0512+8.2766i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38.5919+38.5924i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0.9115-0.0059i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973074"/>
                  </p:ext>
                </p:extLst>
              </p:nvPr>
            </p:nvGraphicFramePr>
            <p:xfrm>
              <a:off x="269770" y="448926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-31.1636+19.5222i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38.6469+38.6758i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0.8019+0.0063i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19.2663+7.7774i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38.6469+38.6758i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0.9129-0.0059i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-2.9041-35.6353i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38.6469+38.6758i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0.8277+0.002i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7973074"/>
                  </p:ext>
                </p:extLst>
              </p:nvPr>
            </p:nvGraphicFramePr>
            <p:xfrm>
              <a:off x="269770" y="4489263"/>
              <a:ext cx="11243355" cy="15847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9040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780529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937635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801476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811951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66362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730" t="-6849" r="-218919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367" t="-6849" r="-118182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286" t="-6849" r="-100571" b="-264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286" t="-6849" r="-571" b="-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-31.1636+19.5222i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38.6469+38.6758i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0.8019+0.0063i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19.2663+7.7774i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38.6469+38.6758i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0.9129-0.0059i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-2.9041-35.6353i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38.6469+38.6758i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0.8277+0.002i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0.6065-0.0048i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70" y="1491104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70" y="411993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8" y="3047066"/>
                <a:ext cx="131416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58722" y="152400"/>
            <a:ext cx="10058400" cy="1609344"/>
          </a:xfrm>
        </p:spPr>
        <p:txBody>
          <a:bodyPr/>
          <a:lstStyle/>
          <a:p>
            <a:r>
              <a:rPr lang="en-US" dirty="0"/>
              <a:t>Consequences Parameters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075" y="1953904"/>
            <a:ext cx="2043643" cy="32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47" y="1765196"/>
            <a:ext cx="5299875" cy="397600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9308123" y="-66308"/>
            <a:ext cx="2793076" cy="585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Experimentation1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5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2625</Words>
  <Application>Microsoft Office PowerPoint</Application>
  <PresentationFormat>寬螢幕</PresentationFormat>
  <Paragraphs>1853</Paragraphs>
  <Slides>57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7" baseType="lpstr">
      <vt:lpstr>MS Mincho</vt:lpstr>
      <vt:lpstr>新細明體</vt:lpstr>
      <vt:lpstr>標楷體</vt:lpstr>
      <vt:lpstr>Arial</vt:lpstr>
      <vt:lpstr>Baskerville Old Face</vt:lpstr>
      <vt:lpstr>Calibri</vt:lpstr>
      <vt:lpstr>Calibri Light</vt:lpstr>
      <vt:lpstr>Cambria Math</vt:lpstr>
      <vt:lpstr>Times New Roman</vt:lpstr>
      <vt:lpstr>Office 佈景主題</vt:lpstr>
      <vt:lpstr>Paper2 result</vt:lpstr>
      <vt:lpstr>Experimentation1</vt:lpstr>
      <vt:lpstr>Data</vt:lpstr>
      <vt:lpstr>Result</vt:lpstr>
      <vt:lpstr>PowerPoint 簡報</vt:lpstr>
      <vt:lpstr>Premises Parameters (after learning)</vt:lpstr>
      <vt:lpstr>Aim Object Parameters</vt:lpstr>
      <vt:lpstr>Consequences Parameters</vt:lpstr>
      <vt:lpstr>Learning Curve</vt:lpstr>
      <vt:lpstr>PowerPoint 簡報</vt:lpstr>
      <vt:lpstr>Comparison</vt:lpstr>
      <vt:lpstr>Experimentation2</vt:lpstr>
      <vt:lpstr>Introduction</vt:lpstr>
      <vt:lpstr>Data</vt:lpstr>
      <vt:lpstr>Result</vt:lpstr>
      <vt:lpstr>PowerPoint 簡報</vt:lpstr>
      <vt:lpstr>Premises Parameters (after learning)</vt:lpstr>
      <vt:lpstr>Aim Object Parameters</vt:lpstr>
      <vt:lpstr>Consequences Parameters</vt:lpstr>
      <vt:lpstr>Learning Curve</vt:lpstr>
      <vt:lpstr>PowerPoint 簡報</vt:lpstr>
      <vt:lpstr>Data</vt:lpstr>
      <vt:lpstr>Result</vt:lpstr>
      <vt:lpstr>PowerPoint 簡報</vt:lpstr>
      <vt:lpstr>Premises Parameters (after learning)</vt:lpstr>
      <vt:lpstr>Aim Object Parameters</vt:lpstr>
      <vt:lpstr>Consequences Parameters</vt:lpstr>
      <vt:lpstr>Learning Curve</vt:lpstr>
      <vt:lpstr>PowerPoint 簡報</vt:lpstr>
      <vt:lpstr>Data</vt:lpstr>
      <vt:lpstr>Result</vt:lpstr>
      <vt:lpstr>PowerPoint 簡報</vt:lpstr>
      <vt:lpstr>Premises Parameters (after learning)</vt:lpstr>
      <vt:lpstr>Aim Object Parameters</vt:lpstr>
      <vt:lpstr>Consequences Parameters</vt:lpstr>
      <vt:lpstr>Learning Curve</vt:lpstr>
      <vt:lpstr>PowerPoint 簡報</vt:lpstr>
      <vt:lpstr>Data</vt:lpstr>
      <vt:lpstr>Result</vt:lpstr>
      <vt:lpstr>PowerPoint 簡報</vt:lpstr>
      <vt:lpstr>Premises Parameters (after learning)</vt:lpstr>
      <vt:lpstr>Aim Object Parameters</vt:lpstr>
      <vt:lpstr>Aim Object Parameters</vt:lpstr>
      <vt:lpstr>Consequences Parameters</vt:lpstr>
      <vt:lpstr>Learning Curve</vt:lpstr>
      <vt:lpstr>PowerPoint 簡報</vt:lpstr>
      <vt:lpstr>Comparison</vt:lpstr>
      <vt:lpstr>Experimentation3</vt:lpstr>
      <vt:lpstr>Data</vt:lpstr>
      <vt:lpstr>Result</vt:lpstr>
      <vt:lpstr>PowerPoint 簡報</vt:lpstr>
      <vt:lpstr>Premises Parameters (after learning)</vt:lpstr>
      <vt:lpstr>Aim Object Parameters</vt:lpstr>
      <vt:lpstr>Consequences Parameters</vt:lpstr>
      <vt:lpstr>Learning Curve</vt:lpstr>
      <vt:lpstr>PowerPoint 簡報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Paper2 result</dc:title>
  <dc:creator>Roderick Lin</dc:creator>
  <cp:lastModifiedBy>Roderick Lin</cp:lastModifiedBy>
  <cp:revision>30</cp:revision>
  <dcterms:created xsi:type="dcterms:W3CDTF">2017-08-23T09:00:16Z</dcterms:created>
  <dcterms:modified xsi:type="dcterms:W3CDTF">2017-08-23T13:11:06Z</dcterms:modified>
</cp:coreProperties>
</file>