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 bookmarkIdSeed="3">
  <p:sldMasterIdLst>
    <p:sldMasterId id="2147483668" r:id="rId1"/>
  </p:sldMasterIdLst>
  <p:notesMasterIdLst>
    <p:notesMasterId r:id="rId76"/>
  </p:notesMasterIdLst>
  <p:handoutMasterIdLst>
    <p:handoutMasterId r:id="rId77"/>
  </p:handoutMasterIdLst>
  <p:sldIdLst>
    <p:sldId id="256" r:id="rId2"/>
    <p:sldId id="258" r:id="rId3"/>
    <p:sldId id="259" r:id="rId4"/>
    <p:sldId id="313" r:id="rId5"/>
    <p:sldId id="312" r:id="rId6"/>
    <p:sldId id="314" r:id="rId7"/>
    <p:sldId id="316" r:id="rId8"/>
    <p:sldId id="317" r:id="rId9"/>
    <p:sldId id="307" r:id="rId10"/>
    <p:sldId id="318" r:id="rId11"/>
    <p:sldId id="319" r:id="rId12"/>
    <p:sldId id="320" r:id="rId13"/>
    <p:sldId id="326" r:id="rId14"/>
    <p:sldId id="323" r:id="rId15"/>
    <p:sldId id="324" r:id="rId16"/>
    <p:sldId id="322" r:id="rId17"/>
    <p:sldId id="325" r:id="rId18"/>
    <p:sldId id="327" r:id="rId19"/>
    <p:sldId id="308" r:id="rId20"/>
    <p:sldId id="328" r:id="rId21"/>
    <p:sldId id="329" r:id="rId22"/>
    <p:sldId id="331" r:id="rId23"/>
    <p:sldId id="332" r:id="rId24"/>
    <p:sldId id="333" r:id="rId25"/>
    <p:sldId id="334" r:id="rId26"/>
    <p:sldId id="336" r:id="rId27"/>
    <p:sldId id="337" r:id="rId28"/>
    <p:sldId id="338" r:id="rId29"/>
    <p:sldId id="339" r:id="rId30"/>
    <p:sldId id="340" r:id="rId31"/>
    <p:sldId id="345" r:id="rId32"/>
    <p:sldId id="346" r:id="rId33"/>
    <p:sldId id="347" r:id="rId34"/>
    <p:sldId id="348" r:id="rId35"/>
    <p:sldId id="350" r:id="rId36"/>
    <p:sldId id="351" r:id="rId37"/>
    <p:sldId id="352" r:id="rId38"/>
    <p:sldId id="309" r:id="rId39"/>
    <p:sldId id="356" r:id="rId40"/>
    <p:sldId id="374" r:id="rId41"/>
    <p:sldId id="357" r:id="rId42"/>
    <p:sldId id="358" r:id="rId43"/>
    <p:sldId id="360" r:id="rId44"/>
    <p:sldId id="365" r:id="rId45"/>
    <p:sldId id="366" r:id="rId46"/>
    <p:sldId id="310" r:id="rId47"/>
    <p:sldId id="370" r:id="rId48"/>
    <p:sldId id="311" r:id="rId49"/>
    <p:sldId id="267" r:id="rId50"/>
    <p:sldId id="369" r:id="rId51"/>
    <p:sldId id="361" r:id="rId52"/>
    <p:sldId id="362" r:id="rId53"/>
    <p:sldId id="363" r:id="rId54"/>
    <p:sldId id="281" r:id="rId55"/>
    <p:sldId id="359" r:id="rId56"/>
    <p:sldId id="354" r:id="rId57"/>
    <p:sldId id="387" r:id="rId58"/>
    <p:sldId id="389" r:id="rId59"/>
    <p:sldId id="372" r:id="rId60"/>
    <p:sldId id="373" r:id="rId61"/>
    <p:sldId id="353" r:id="rId62"/>
    <p:sldId id="355" r:id="rId63"/>
    <p:sldId id="371" r:id="rId64"/>
    <p:sldId id="375" r:id="rId65"/>
    <p:sldId id="377" r:id="rId66"/>
    <p:sldId id="378" r:id="rId67"/>
    <p:sldId id="379" r:id="rId68"/>
    <p:sldId id="380" r:id="rId69"/>
    <p:sldId id="381" r:id="rId70"/>
    <p:sldId id="382" r:id="rId71"/>
    <p:sldId id="383" r:id="rId72"/>
    <p:sldId id="384" r:id="rId73"/>
    <p:sldId id="385" r:id="rId74"/>
    <p:sldId id="386" r:id="rId75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78"/>
      <p:bold r:id="rId79"/>
      <p:italic r:id="rId80"/>
      <p:boldItalic r:id="rId81"/>
    </p:embeddedFont>
    <p:embeddedFont>
      <p:font typeface="Muli" panose="02020500000000000000" charset="0"/>
      <p:regular r:id="rId82"/>
      <p:bold r:id="rId83"/>
      <p:italic r:id="rId84"/>
      <p:boldItalic r:id="rId85"/>
    </p:embeddedFont>
    <p:embeddedFont>
      <p:font typeface="Cambria Math" panose="02040503050406030204" pitchFamily="18" charset="0"/>
      <p:regular r:id="rId86"/>
    </p:embeddedFont>
    <p:embeddedFont>
      <p:font typeface="MS Gothic" panose="020B0609070205080204" pitchFamily="49" charset="-128"/>
      <p:regular r:id="rId87"/>
    </p:embeddedFont>
    <p:embeddedFont>
      <p:font typeface="標楷體" panose="03000509000000000000" pitchFamily="65" charset="-120"/>
      <p:regular r:id="rId8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808C"/>
    <a:srgbClr val="2DB0E8"/>
    <a:srgbClr val="FF0000"/>
    <a:srgbClr val="40C3FB"/>
    <a:srgbClr val="5680A1"/>
    <a:srgbClr val="00B050"/>
    <a:srgbClr val="57A7B5"/>
    <a:srgbClr val="333333"/>
    <a:srgbClr val="A6A6A6"/>
    <a:srgbClr val="33B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80026B-0178-4589-8806-25C4246FCCC2}">
  <a:tblStyle styleId="{9E80026B-0178-4589-8806-25C4246FCC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99" autoAdjust="0"/>
  </p:normalViewPr>
  <p:slideViewPr>
    <p:cSldViewPr snapToGrid="0">
      <p:cViewPr varScale="1">
        <p:scale>
          <a:sx n="92" d="100"/>
          <a:sy n="92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57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7.fntdata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2.fntdata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3.fntdata"/><Relationship Id="rId85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6.fntdata"/><Relationship Id="rId88" Type="http://schemas.openxmlformats.org/officeDocument/2006/relationships/font" Target="fonts/font11.fntdata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1.fntdata"/><Relationship Id="rId81" Type="http://schemas.openxmlformats.org/officeDocument/2006/relationships/font" Target="fonts/font4.fntdata"/><Relationship Id="rId86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0.fntdata"/><Relationship Id="rId61" Type="http://schemas.openxmlformats.org/officeDocument/2006/relationships/slide" Target="slides/slide60.xml"/><Relationship Id="rId82" Type="http://schemas.openxmlformats.org/officeDocument/2006/relationships/font" Target="fonts/font5.fntdata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09E72-B50C-48A7-9049-CF9D4BB9D325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2D648-CB89-4C2E-A0FF-E2F4C681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57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9178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25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90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41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154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16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566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660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700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PSO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有著早熟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(premature)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的缺點，意即在迭代次數的前幾回合模型就收斂，導致模型容易掉入區域最佳解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526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ABCO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在搜尋時則是限制於局部最佳解，觀察蜂會在食物源附近搜尋，當食物源更新效果不好，則整體效果也會不好，同時所需要的計算時間也比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PSO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演算法更長。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03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671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915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713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699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357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618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748000" y="747750"/>
            <a:ext cx="3648000" cy="3648000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8000" cy="36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6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563975" y="472968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DFBC8E6-D38F-444A-8DAA-E1AAE3A256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563975" y="472968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DFBC8E6-D38F-444A-8DAA-E1AAE3A256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5840729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563975" y="472968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DFBC8E6-D38F-444A-8DAA-E1AAE3A256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563975" y="472968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DFBC8E6-D38F-444A-8DAA-E1AAE3A256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563975" y="472968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DFBC8E6-D38F-444A-8DAA-E1AAE3A256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 + 1 column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5128375" y="302375"/>
            <a:ext cx="34932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5128482" y="1509475"/>
            <a:ext cx="3493200" cy="312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563975" y="472968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DFBC8E6-D38F-444A-8DAA-E1AAE3A256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563975" y="472968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DFBC8E6-D38F-444A-8DAA-E1AAE3A256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6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150" y="1790100"/>
            <a:ext cx="9144000" cy="15633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964225" y="2161800"/>
            <a:ext cx="52155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563975" y="472968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DFBC8E6-D38F-444A-8DAA-E1AAE3A256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9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563975" y="472968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DFBC8E6-D38F-444A-8DAA-E1AAE3A256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7" r:id="rId6"/>
    <p:sldLayoutId id="2147483670" r:id="rId7"/>
    <p:sldLayoutId id="2147483671" r:id="rId8"/>
    <p:sldLayoutId id="2147483672" r:id="rId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26" Type="http://schemas.openxmlformats.org/officeDocument/2006/relationships/image" Target="../media/image560.png"/><Relationship Id="rId3" Type="http://schemas.openxmlformats.org/officeDocument/2006/relationships/image" Target="../media/image50.png"/><Relationship Id="rId34" Type="http://schemas.openxmlformats.org/officeDocument/2006/relationships/image" Target="../media/image64.png"/><Relationship Id="rId7" Type="http://schemas.openxmlformats.org/officeDocument/2006/relationships/image" Target="../media/image54.png"/><Relationship Id="rId25" Type="http://schemas.openxmlformats.org/officeDocument/2006/relationships/image" Target="../media/image550.png"/><Relationship Id="rId33" Type="http://schemas.openxmlformats.org/officeDocument/2006/relationships/image" Target="../media/image63.png"/><Relationship Id="rId2" Type="http://schemas.openxmlformats.org/officeDocument/2006/relationships/image" Target="../media/image49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24" Type="http://schemas.openxmlformats.org/officeDocument/2006/relationships/image" Target="../media/image540.png"/><Relationship Id="rId32" Type="http://schemas.openxmlformats.org/officeDocument/2006/relationships/image" Target="../media/image62.png"/><Relationship Id="rId5" Type="http://schemas.openxmlformats.org/officeDocument/2006/relationships/image" Target="../media/image52.png"/><Relationship Id="rId28" Type="http://schemas.openxmlformats.org/officeDocument/2006/relationships/image" Target="../media/image580.png"/><Relationship Id="rId10" Type="http://schemas.openxmlformats.org/officeDocument/2006/relationships/image" Target="../media/image57.png"/><Relationship Id="rId31" Type="http://schemas.openxmlformats.org/officeDocument/2006/relationships/image" Target="../media/image61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27" Type="http://schemas.openxmlformats.org/officeDocument/2006/relationships/image" Target="../media/image570.png"/><Relationship Id="rId30" Type="http://schemas.openxmlformats.org/officeDocument/2006/relationships/image" Target="../media/image60.png"/><Relationship Id="rId35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90.png"/><Relationship Id="rId4" Type="http://schemas.openxmlformats.org/officeDocument/2006/relationships/image" Target="../media/image68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50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1.png"/><Relationship Id="rId4" Type="http://schemas.openxmlformats.org/officeDocument/2006/relationships/image" Target="../media/image11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0.png"/><Relationship Id="rId3" Type="http://schemas.openxmlformats.org/officeDocument/2006/relationships/image" Target="../media/image870.png"/><Relationship Id="rId7" Type="http://schemas.openxmlformats.org/officeDocument/2006/relationships/image" Target="../media/image910.png"/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00.png"/><Relationship Id="rId5" Type="http://schemas.openxmlformats.org/officeDocument/2006/relationships/image" Target="../media/image890.png"/><Relationship Id="rId4" Type="http://schemas.openxmlformats.org/officeDocument/2006/relationships/image" Target="../media/image88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image" Target="../media/image9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00.png"/><Relationship Id="rId5" Type="http://schemas.openxmlformats.org/officeDocument/2006/relationships/image" Target="../media/image87.png"/><Relationship Id="rId4" Type="http://schemas.openxmlformats.org/officeDocument/2006/relationships/image" Target="../media/image950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3.emf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3.emf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emf"/><Relationship Id="rId2" Type="http://schemas.openxmlformats.org/officeDocument/2006/relationships/image" Target="../media/image125.emf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3.emf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emf"/><Relationship Id="rId2" Type="http://schemas.openxmlformats.org/officeDocument/2006/relationships/image" Target="../media/image127.emf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emf"/><Relationship Id="rId2" Type="http://schemas.openxmlformats.org/officeDocument/2006/relationships/image" Target="../media/image130.emf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emf"/><Relationship Id="rId2" Type="http://schemas.openxmlformats.org/officeDocument/2006/relationships/image" Target="../media/image132.emf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emf"/><Relationship Id="rId2" Type="http://schemas.openxmlformats.org/officeDocument/2006/relationships/image" Target="../media/image134.emf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emf"/><Relationship Id="rId2" Type="http://schemas.openxmlformats.org/officeDocument/2006/relationships/image" Target="../media/image136.emf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emf"/><Relationship Id="rId2" Type="http://schemas.openxmlformats.org/officeDocument/2006/relationships/image" Target="../media/image138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637182" y="695739"/>
            <a:ext cx="3844907" cy="37397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類神經網路於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投資策略的應用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519692" y="3525079"/>
            <a:ext cx="2236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</a:t>
            </a:r>
            <a:r>
              <a:rPr lang="zh-TW" altLang="en-US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生</a:t>
            </a:r>
            <a:r>
              <a:rPr lang="en-US" altLang="zh-TW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林奇鋒</a:t>
            </a:r>
            <a:endParaRPr lang="en-US" altLang="zh-TW" sz="16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指導教授</a:t>
            </a:r>
            <a:r>
              <a:rPr lang="en-US" altLang="zh-TW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李俊賢 博士</a:t>
            </a:r>
            <a:endParaRPr lang="en-US" sz="1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/>
          <p:cNvSpPr/>
          <p:nvPr/>
        </p:nvSpPr>
        <p:spPr>
          <a:xfrm>
            <a:off x="2911582" y="1088337"/>
            <a:ext cx="5387789" cy="119413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Shape 124"/>
          <p:cNvSpPr txBox="1">
            <a:spLocks/>
          </p:cNvSpPr>
          <p:nvPr/>
        </p:nvSpPr>
        <p:spPr>
          <a:xfrm>
            <a:off x="2782605" y="107576"/>
            <a:ext cx="4271338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2.1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資料前處理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34" y="1277836"/>
            <a:ext cx="715394" cy="71539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89" y="1277836"/>
            <a:ext cx="715394" cy="715394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4879334" y="1598985"/>
            <a:ext cx="1452282" cy="17687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圓角矩形 9"/>
          <p:cNvSpPr/>
          <p:nvPr/>
        </p:nvSpPr>
        <p:spPr>
          <a:xfrm>
            <a:off x="2911582" y="3040655"/>
            <a:ext cx="5387789" cy="1209128"/>
          </a:xfrm>
          <a:prstGeom prst="roundRect">
            <a:avLst/>
          </a:prstGeom>
          <a:solidFill>
            <a:srgbClr val="3D8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46" y="3216697"/>
            <a:ext cx="835082" cy="835082"/>
          </a:xfrm>
          <a:prstGeom prst="rect">
            <a:avLst/>
          </a:prstGeom>
        </p:spPr>
      </p:pic>
      <p:sp>
        <p:nvSpPr>
          <p:cNvPr id="12" name="向右箭號 11"/>
          <p:cNvSpPr/>
          <p:nvPr/>
        </p:nvSpPr>
        <p:spPr>
          <a:xfrm>
            <a:off x="4879334" y="3639274"/>
            <a:ext cx="1452282" cy="17687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629" y="3294636"/>
            <a:ext cx="717153" cy="71715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589811" y="2292873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降低資料集合的大小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69073" y="4320457"/>
            <a:ext cx="36728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針對特定的資料集合選出較適當的資料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15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  <p:bldP spid="12" grpId="0" animBg="1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2735072" y="902681"/>
            <a:ext cx="6191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特徵集合的縮減是根據</a:t>
            </a:r>
            <a:r>
              <a:rPr lang="zh-TW" altLang="en-US" sz="16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特徵</a:t>
            </a:r>
            <a:r>
              <a:rPr lang="zh-TW" altLang="en-US" sz="16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彼此</a:t>
            </a:r>
            <a:r>
              <a:rPr lang="zh-TW" altLang="en-US" sz="16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zh-TW" altLang="en-US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關聯性，以及他們對目標所造成的冗餘性 </a:t>
            </a:r>
            <a:r>
              <a:rPr lang="en-US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[42]</a:t>
            </a:r>
            <a:r>
              <a:rPr lang="zh-TW" altLang="en-US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766" y="1729810"/>
            <a:ext cx="527132" cy="527132"/>
          </a:xfrm>
          <a:prstGeom prst="rect">
            <a:avLst/>
          </a:prstGeom>
        </p:spPr>
      </p:pic>
      <p:sp>
        <p:nvSpPr>
          <p:cNvPr id="10" name="向下箭號 9"/>
          <p:cNvSpPr/>
          <p:nvPr/>
        </p:nvSpPr>
        <p:spPr>
          <a:xfrm>
            <a:off x="3451244" y="2366197"/>
            <a:ext cx="46174" cy="32524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766" y="2795141"/>
            <a:ext cx="527132" cy="527132"/>
          </a:xfrm>
          <a:prstGeom prst="rect">
            <a:avLst/>
          </a:prstGeom>
        </p:spPr>
      </p:pic>
      <p:sp>
        <p:nvSpPr>
          <p:cNvPr id="12" name="向下箭號 11"/>
          <p:cNvSpPr/>
          <p:nvPr/>
        </p:nvSpPr>
        <p:spPr>
          <a:xfrm>
            <a:off x="3445185" y="3429328"/>
            <a:ext cx="46174" cy="32524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385" y="3860472"/>
            <a:ext cx="519774" cy="554774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3068162" y="457274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過濾法</a:t>
            </a:r>
            <a:endParaRPr lang="en-US" sz="1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547" y="1729810"/>
            <a:ext cx="527132" cy="527132"/>
          </a:xfrm>
          <a:prstGeom prst="rect">
            <a:avLst/>
          </a:prstGeom>
        </p:spPr>
      </p:pic>
      <p:sp>
        <p:nvSpPr>
          <p:cNvPr id="16" name="向下箭號 15"/>
          <p:cNvSpPr/>
          <p:nvPr/>
        </p:nvSpPr>
        <p:spPr>
          <a:xfrm>
            <a:off x="5654025" y="2366197"/>
            <a:ext cx="46174" cy="32524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781" y="3888114"/>
            <a:ext cx="527132" cy="527132"/>
          </a:xfrm>
          <a:prstGeom prst="rect">
            <a:avLst/>
          </a:prstGeom>
        </p:spPr>
      </p:pic>
      <p:sp>
        <p:nvSpPr>
          <p:cNvPr id="18" name="向下箭號 17"/>
          <p:cNvSpPr/>
          <p:nvPr/>
        </p:nvSpPr>
        <p:spPr>
          <a:xfrm>
            <a:off x="5647966" y="3429328"/>
            <a:ext cx="46174" cy="32524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66" y="2781320"/>
            <a:ext cx="519774" cy="554774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5247856" y="457274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包</a:t>
            </a:r>
            <a:r>
              <a:rPr lang="zh-TW" altLang="en-US" sz="1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裝</a:t>
            </a:r>
            <a:r>
              <a:rPr lang="zh-TW" altLang="en-US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endParaRPr lang="en-US" sz="1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109" y="1729810"/>
            <a:ext cx="527132" cy="527132"/>
          </a:xfrm>
          <a:prstGeom prst="rect">
            <a:avLst/>
          </a:prstGeom>
        </p:spPr>
      </p:pic>
      <p:sp>
        <p:nvSpPr>
          <p:cNvPr id="22" name="向下箭號 21"/>
          <p:cNvSpPr/>
          <p:nvPr/>
        </p:nvSpPr>
        <p:spPr>
          <a:xfrm>
            <a:off x="7569587" y="2366197"/>
            <a:ext cx="46174" cy="32524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343" y="3888114"/>
            <a:ext cx="527132" cy="527132"/>
          </a:xfrm>
          <a:prstGeom prst="rect">
            <a:avLst/>
          </a:prstGeom>
        </p:spPr>
      </p:pic>
      <p:sp>
        <p:nvSpPr>
          <p:cNvPr id="24" name="向下箭號 23"/>
          <p:cNvSpPr/>
          <p:nvPr/>
        </p:nvSpPr>
        <p:spPr>
          <a:xfrm>
            <a:off x="7563528" y="3429328"/>
            <a:ext cx="46174" cy="32524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728" y="2781320"/>
            <a:ext cx="519774" cy="554774"/>
          </a:xfrm>
          <a:prstGeom prst="rect">
            <a:avLst/>
          </a:prstGeom>
        </p:spPr>
      </p:pic>
      <p:sp>
        <p:nvSpPr>
          <p:cNvPr id="26" name="弧形箭號 (左彎) 25"/>
          <p:cNvSpPr/>
          <p:nvPr/>
        </p:nvSpPr>
        <p:spPr>
          <a:xfrm>
            <a:off x="5940679" y="2856453"/>
            <a:ext cx="246274" cy="444848"/>
          </a:xfrm>
          <a:prstGeom prst="curved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弧形箭號 (左彎) 26"/>
          <p:cNvSpPr/>
          <p:nvPr/>
        </p:nvSpPr>
        <p:spPr>
          <a:xfrm rot="10800000">
            <a:off x="5124719" y="2848456"/>
            <a:ext cx="246274" cy="444848"/>
          </a:xfrm>
          <a:prstGeom prst="curved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163418" y="457274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嵌</a:t>
            </a:r>
            <a:r>
              <a:rPr lang="zh-TW" altLang="en-US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入法</a:t>
            </a:r>
            <a:endParaRPr lang="en-US" sz="1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Shape 124"/>
          <p:cNvSpPr txBox="1">
            <a:spLocks/>
          </p:cNvSpPr>
          <p:nvPr/>
        </p:nvSpPr>
        <p:spPr>
          <a:xfrm>
            <a:off x="2782605" y="107576"/>
            <a:ext cx="4271338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2.1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資料前處理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573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1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7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0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3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6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9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2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2" grpId="1" animBg="1"/>
      <p:bldP spid="14" grpId="0"/>
      <p:bldP spid="14" grpId="1"/>
      <p:bldP spid="16" grpId="0" animBg="1"/>
      <p:bldP spid="16" grpId="1" animBg="1"/>
      <p:bldP spid="18" grpId="0" animBg="1"/>
      <p:bldP spid="18" grpId="1" animBg="1"/>
      <p:bldP spid="20" grpId="0"/>
      <p:bldP spid="20" grpId="1"/>
      <p:bldP spid="22" grpId="0" animBg="1"/>
      <p:bldP spid="24" grpId="0" animBg="1"/>
      <p:bldP spid="26" grpId="0" animBg="1"/>
      <p:bldP spid="26" grpId="1" animBg="1"/>
      <p:bldP spid="27" grpId="0" animBg="1"/>
      <p:bldP spid="27" grpId="1" animBg="1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718" y="1321774"/>
            <a:ext cx="527132" cy="527132"/>
          </a:xfrm>
          <a:prstGeom prst="rect">
            <a:avLst/>
          </a:prstGeom>
        </p:spPr>
      </p:pic>
      <p:sp>
        <p:nvSpPr>
          <p:cNvPr id="6" name="向下箭號 5"/>
          <p:cNvSpPr/>
          <p:nvPr/>
        </p:nvSpPr>
        <p:spPr>
          <a:xfrm>
            <a:off x="3331196" y="1958161"/>
            <a:ext cx="46174" cy="32524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718" y="2387105"/>
            <a:ext cx="527132" cy="527132"/>
          </a:xfrm>
          <a:prstGeom prst="rect">
            <a:avLst/>
          </a:prstGeom>
        </p:spPr>
      </p:pic>
      <p:sp>
        <p:nvSpPr>
          <p:cNvPr id="8" name="向下箭號 7"/>
          <p:cNvSpPr/>
          <p:nvPr/>
        </p:nvSpPr>
        <p:spPr>
          <a:xfrm>
            <a:off x="3325137" y="3021292"/>
            <a:ext cx="46174" cy="32524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337" y="3452436"/>
            <a:ext cx="519774" cy="554774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948114" y="416470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過濾法</a:t>
            </a:r>
            <a:endParaRPr lang="en-US" sz="1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401452" y="2210710"/>
                <a:ext cx="3053593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"/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452" y="2210710"/>
                <a:ext cx="3053593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206239" y="1150076"/>
                <a:ext cx="4572000" cy="107721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/>
                <a:r>
                  <a:rPr lang="zh-TW" altLang="en-US" sz="1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夏農提出了夏農資訊熵</a:t>
                </a:r>
                <a:r>
                  <a:rPr 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(Shannon information entropy)</a:t>
                </a:r>
                <a:r>
                  <a:rPr lang="zh-TW" alt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的理論</a:t>
                </a:r>
                <a:r>
                  <a:rPr 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[35]</a:t>
                </a:r>
                <a:r>
                  <a:rPr lang="zh-TW" alt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，若資訊的隨機</a:t>
                </a:r>
                <a:r>
                  <a:rPr lang="zh-TW" altLang="en-US" sz="1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性越</a:t>
                </a:r>
                <a:r>
                  <a:rPr lang="zh-TW" alt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高，則資訊熵值會越高，對於某一個隨機變數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TW" alt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，資訊熵的定義如下。</a:t>
                </a:r>
                <a:endPara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239" y="1150076"/>
                <a:ext cx="4572000" cy="1077218"/>
              </a:xfrm>
              <a:prstGeom prst="rect">
                <a:avLst/>
              </a:prstGeom>
              <a:blipFill>
                <a:blip r:embed="rId6"/>
                <a:stretch>
                  <a:fillRect l="-667" t="-1705" r="-667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206239" y="3255441"/>
                <a:ext cx="4572000" cy="97834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TW" altLang="en-US" sz="1600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sz="16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是隨機變數</a:t>
                </a:r>
                <a14:m>
                  <m:oMath xmlns:m="http://schemas.openxmlformats.org/officeDocument/2006/math">
                    <m:r>
                      <a:rPr lang="en-US" sz="16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的資訊熵；</a:t>
                </a:r>
                <a14:m>
                  <m:oMath xmlns:m="http://schemas.openxmlformats.org/officeDocument/2006/math">
                    <m:r>
                      <a:rPr lang="en-US" sz="16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16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則是事件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的發生機率；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 kern="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則被視為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的資訊混亂度。</a:t>
                </a:r>
                <a:endPara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239" y="3255441"/>
                <a:ext cx="4572000" cy="978345"/>
              </a:xfrm>
              <a:prstGeom prst="rect">
                <a:avLst/>
              </a:prstGeom>
              <a:blipFill>
                <a:blip r:embed="rId7"/>
                <a:stretch>
                  <a:fillRect l="-667" t="-1863" b="-6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hape 124"/>
          <p:cNvSpPr txBox="1">
            <a:spLocks/>
          </p:cNvSpPr>
          <p:nvPr/>
        </p:nvSpPr>
        <p:spPr>
          <a:xfrm>
            <a:off x="2782605" y="107576"/>
            <a:ext cx="4271338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2.1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資料前處理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060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5206345" y="1259890"/>
            <a:ext cx="3493200" cy="31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模糊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理論與類神經網路的結合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，增加資訊在類神經網路傳遞時的豐富程度，可配合自我結構學習，形成適應性類神經模糊推論系統。</a:t>
            </a:r>
            <a:endParaRPr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5042452" cy="5143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hape 171"/>
          <p:cNvSpPr txBox="1">
            <a:spLocks noGrp="1"/>
          </p:cNvSpPr>
          <p:nvPr>
            <p:ph type="title"/>
          </p:nvPr>
        </p:nvSpPr>
        <p:spPr>
          <a:xfrm>
            <a:off x="5206345" y="584443"/>
            <a:ext cx="34932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類神經模糊系統</a:t>
            </a:r>
            <a:endParaRPr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>
            <a:off x="1019971" y="4232056"/>
            <a:ext cx="28823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1019971" y="2705390"/>
            <a:ext cx="0" cy="15266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3458372" y="423205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+mj-ea"/>
                <a:ea typeface="+mj-ea"/>
              </a:rPr>
              <a:t>氣溫</a:t>
            </a:r>
            <a:endParaRPr lang="en-US" b="1" dirty="0">
              <a:latin typeface="+mj-ea"/>
              <a:ea typeface="+mj-ea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02736" y="264916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+mj-ea"/>
                <a:ea typeface="+mj-ea"/>
              </a:rPr>
              <a:t>程度</a:t>
            </a:r>
            <a:endParaRPr lang="en-US" b="1" dirty="0">
              <a:latin typeface="+mj-ea"/>
              <a:ea typeface="+mj-ea"/>
            </a:endParaRPr>
          </a:p>
        </p:txBody>
      </p:sp>
      <p:cxnSp>
        <p:nvCxnSpPr>
          <p:cNvPr id="43" name="直線接點 42"/>
          <p:cNvCxnSpPr/>
          <p:nvPr/>
        </p:nvCxnSpPr>
        <p:spPr>
          <a:xfrm flipH="1">
            <a:off x="1025388" y="3182894"/>
            <a:ext cx="1225826" cy="24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669391" y="3029005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+mj-ea"/>
                <a:ea typeface="+mj-ea"/>
              </a:rPr>
              <a:t>1</a:t>
            </a:r>
            <a:endParaRPr lang="en-US" b="1" dirty="0">
              <a:latin typeface="+mj-ea"/>
              <a:ea typeface="+mj-ea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69391" y="4073593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+mj-ea"/>
                <a:ea typeface="+mj-ea"/>
              </a:rPr>
              <a:t>0</a:t>
            </a:r>
            <a:endParaRPr 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2091244" y="4240063"/>
                <a:ext cx="515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  <m:t>35</m:t>
                          </m:r>
                        </m:e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𝒐</m:t>
                          </m:r>
                        </m:sup>
                      </m:sSup>
                    </m:oMath>
                  </m:oMathPara>
                </a14:m>
                <a:endParaRPr lang="en-US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244" y="4240063"/>
                <a:ext cx="51591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手繪多邊形 36"/>
          <p:cNvSpPr/>
          <p:nvPr/>
        </p:nvSpPr>
        <p:spPr>
          <a:xfrm>
            <a:off x="1306875" y="3182894"/>
            <a:ext cx="1906347" cy="1057169"/>
          </a:xfrm>
          <a:custGeom>
            <a:avLst/>
            <a:gdLst>
              <a:gd name="connsiteX0" fmla="*/ 0 w 1416050"/>
              <a:gd name="connsiteY0" fmla="*/ 1225555 h 1225555"/>
              <a:gd name="connsiteX1" fmla="*/ 755650 w 1416050"/>
              <a:gd name="connsiteY1" fmla="*/ 5 h 1225555"/>
              <a:gd name="connsiteX2" fmla="*/ 1416050 w 1416050"/>
              <a:gd name="connsiteY2" fmla="*/ 1212855 h 122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6050" h="1225555">
                <a:moveTo>
                  <a:pt x="0" y="1225555"/>
                </a:moveTo>
                <a:cubicBezTo>
                  <a:pt x="259821" y="613838"/>
                  <a:pt x="519642" y="2122"/>
                  <a:pt x="755650" y="5"/>
                </a:cubicBezTo>
                <a:cubicBezTo>
                  <a:pt x="991658" y="-2112"/>
                  <a:pt x="1203854" y="605371"/>
                  <a:pt x="1416050" y="121285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1552024" y="4240063"/>
                <a:ext cx="515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TW" b="1" i="1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  <m:t>5</m:t>
                          </m:r>
                        </m:e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𝒐</m:t>
                          </m:r>
                        </m:sup>
                      </m:sSup>
                    </m:oMath>
                  </m:oMathPara>
                </a14:m>
                <a:endParaRPr lang="en-US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024" y="4240063"/>
                <a:ext cx="51591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接點 49"/>
          <p:cNvCxnSpPr/>
          <p:nvPr/>
        </p:nvCxnSpPr>
        <p:spPr>
          <a:xfrm flipH="1">
            <a:off x="1758950" y="3557150"/>
            <a:ext cx="6350" cy="66689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1027252" y="3557150"/>
            <a:ext cx="73804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>
            <a:off x="2291054" y="3174887"/>
            <a:ext cx="6350" cy="104916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639559" y="3397410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+mj-ea"/>
                <a:ea typeface="+mj-ea"/>
              </a:rPr>
              <a:t>0.7</a:t>
            </a:r>
            <a:endParaRPr lang="en-US" b="1" dirty="0">
              <a:latin typeface="+mj-ea"/>
              <a:ea typeface="+mj-ea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873294" y="455584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糊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集合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873294" y="216785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類神經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網路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5"/>
          <a:srcRect l="5022" r="14671"/>
          <a:stretch/>
        </p:blipFill>
        <p:spPr>
          <a:xfrm>
            <a:off x="752613" y="65948"/>
            <a:ext cx="3014870" cy="2069957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3" name="Shape 124"/>
          <p:cNvSpPr txBox="1">
            <a:spLocks/>
          </p:cNvSpPr>
          <p:nvPr/>
        </p:nvSpPr>
        <p:spPr>
          <a:xfrm>
            <a:off x="5194636" y="0"/>
            <a:ext cx="4271338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文獻探討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050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5206345" y="1256173"/>
            <a:ext cx="3493200" cy="31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模糊理論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是由美國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加州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大學的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L.A. 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Zadeh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教授於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1965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年創立的模糊集合理論的數學基礎上發展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起來，模糊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理論是以模糊集合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(fuzzy set)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為基礎，其基本精神是接受模糊性現象存在的事實，而以處理概念模糊不確定的事物為其研究目標，並積極的將其嚴密的量化成電腦可以處理的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訊息。</a:t>
            </a:r>
            <a:endParaRPr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5042452" cy="5143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hape 171"/>
          <p:cNvSpPr txBox="1">
            <a:spLocks noGrp="1"/>
          </p:cNvSpPr>
          <p:nvPr>
            <p:ph type="title"/>
          </p:nvPr>
        </p:nvSpPr>
        <p:spPr>
          <a:xfrm>
            <a:off x="5169223" y="461522"/>
            <a:ext cx="34932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模糊理論</a:t>
            </a:r>
            <a:endParaRPr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1038087" y="1817480"/>
            <a:ext cx="28823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1038087" y="290814"/>
            <a:ext cx="0" cy="15266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肘形接點 13"/>
          <p:cNvCxnSpPr/>
          <p:nvPr/>
        </p:nvCxnSpPr>
        <p:spPr>
          <a:xfrm flipV="1">
            <a:off x="1032671" y="757309"/>
            <a:ext cx="2245034" cy="1052165"/>
          </a:xfrm>
          <a:prstGeom prst="bentConnector3">
            <a:avLst>
              <a:gd name="adj1" fmla="val 55374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3476488" y="181748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+mj-ea"/>
                <a:ea typeface="+mj-ea"/>
              </a:rPr>
              <a:t>氣溫</a:t>
            </a:r>
            <a:endParaRPr lang="en-US" b="1" dirty="0">
              <a:latin typeface="+mj-ea"/>
              <a:ea typeface="+mj-ea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20852" y="2345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+mj-ea"/>
                <a:ea typeface="+mj-ea"/>
              </a:rPr>
              <a:t>程度</a:t>
            </a:r>
            <a:endParaRPr lang="en-US" b="1" dirty="0">
              <a:latin typeface="+mj-ea"/>
              <a:ea typeface="+mj-ea"/>
            </a:endParaRPr>
          </a:p>
        </p:txBody>
      </p:sp>
      <p:cxnSp>
        <p:nvCxnSpPr>
          <p:cNvPr id="19" name="直線接點 18"/>
          <p:cNvCxnSpPr/>
          <p:nvPr/>
        </p:nvCxnSpPr>
        <p:spPr>
          <a:xfrm flipH="1">
            <a:off x="1043504" y="768318"/>
            <a:ext cx="1225826" cy="24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687507" y="614429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+mj-ea"/>
                <a:ea typeface="+mj-ea"/>
              </a:rPr>
              <a:t>1</a:t>
            </a:r>
            <a:endParaRPr lang="en-US" b="1" dirty="0">
              <a:latin typeface="+mj-ea"/>
              <a:ea typeface="+mj-ea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87507" y="1659017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+mj-ea"/>
                <a:ea typeface="+mj-ea"/>
              </a:rPr>
              <a:t>0</a:t>
            </a:r>
            <a:endParaRPr 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2014794" y="1825487"/>
                <a:ext cx="515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  <m:t>35</m:t>
                          </m:r>
                        </m:e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𝒐</m:t>
                          </m:r>
                        </m:sup>
                      </m:sSup>
                    </m:oMath>
                  </m:oMathPara>
                </a14:m>
                <a:endParaRPr lang="en-US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794" y="1825487"/>
                <a:ext cx="51591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單箭頭接點 37"/>
          <p:cNvCxnSpPr/>
          <p:nvPr/>
        </p:nvCxnSpPr>
        <p:spPr>
          <a:xfrm>
            <a:off x="1019971" y="4097556"/>
            <a:ext cx="28823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1019971" y="2570890"/>
            <a:ext cx="0" cy="15266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3458372" y="409755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+mj-ea"/>
                <a:ea typeface="+mj-ea"/>
              </a:rPr>
              <a:t>氣溫</a:t>
            </a:r>
            <a:endParaRPr lang="en-US" b="1" dirty="0">
              <a:latin typeface="+mj-ea"/>
              <a:ea typeface="+mj-ea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02736" y="251466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+mj-ea"/>
                <a:ea typeface="+mj-ea"/>
              </a:rPr>
              <a:t>程度</a:t>
            </a:r>
            <a:endParaRPr lang="en-US" b="1" dirty="0">
              <a:latin typeface="+mj-ea"/>
              <a:ea typeface="+mj-ea"/>
            </a:endParaRPr>
          </a:p>
        </p:txBody>
      </p:sp>
      <p:cxnSp>
        <p:nvCxnSpPr>
          <p:cNvPr id="43" name="直線接點 42"/>
          <p:cNvCxnSpPr/>
          <p:nvPr/>
        </p:nvCxnSpPr>
        <p:spPr>
          <a:xfrm flipH="1">
            <a:off x="1025388" y="3048394"/>
            <a:ext cx="1225826" cy="24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669391" y="2894505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+mj-ea"/>
                <a:ea typeface="+mj-ea"/>
              </a:rPr>
              <a:t>1</a:t>
            </a:r>
            <a:endParaRPr lang="en-US" b="1" dirty="0">
              <a:latin typeface="+mj-ea"/>
              <a:ea typeface="+mj-ea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69391" y="3939093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+mj-ea"/>
                <a:ea typeface="+mj-ea"/>
              </a:rPr>
              <a:t>0</a:t>
            </a:r>
            <a:endParaRPr 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2091244" y="4105563"/>
                <a:ext cx="515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  <m:t>35</m:t>
                          </m:r>
                        </m:e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𝒐</m:t>
                          </m:r>
                        </m:sup>
                      </m:sSup>
                    </m:oMath>
                  </m:oMathPara>
                </a14:m>
                <a:endParaRPr lang="en-US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244" y="4105563"/>
                <a:ext cx="51591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手繪多邊形 36"/>
          <p:cNvSpPr/>
          <p:nvPr/>
        </p:nvSpPr>
        <p:spPr>
          <a:xfrm>
            <a:off x="1306875" y="3048394"/>
            <a:ext cx="1906347" cy="1057169"/>
          </a:xfrm>
          <a:custGeom>
            <a:avLst/>
            <a:gdLst>
              <a:gd name="connsiteX0" fmla="*/ 0 w 1416050"/>
              <a:gd name="connsiteY0" fmla="*/ 1225555 h 1225555"/>
              <a:gd name="connsiteX1" fmla="*/ 755650 w 1416050"/>
              <a:gd name="connsiteY1" fmla="*/ 5 h 1225555"/>
              <a:gd name="connsiteX2" fmla="*/ 1416050 w 1416050"/>
              <a:gd name="connsiteY2" fmla="*/ 1212855 h 122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6050" h="1225555">
                <a:moveTo>
                  <a:pt x="0" y="1225555"/>
                </a:moveTo>
                <a:cubicBezTo>
                  <a:pt x="259821" y="613838"/>
                  <a:pt x="519642" y="2122"/>
                  <a:pt x="755650" y="5"/>
                </a:cubicBezTo>
                <a:cubicBezTo>
                  <a:pt x="991658" y="-2112"/>
                  <a:pt x="1203854" y="605371"/>
                  <a:pt x="1416050" y="121285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1552024" y="4105563"/>
                <a:ext cx="515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TW" b="1" i="1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  <m:t>5</m:t>
                          </m:r>
                        </m:e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𝒐</m:t>
                          </m:r>
                        </m:sup>
                      </m:sSup>
                    </m:oMath>
                  </m:oMathPara>
                </a14:m>
                <a:endParaRPr lang="en-US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024" y="4105563"/>
                <a:ext cx="51591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接點 49"/>
          <p:cNvCxnSpPr/>
          <p:nvPr/>
        </p:nvCxnSpPr>
        <p:spPr>
          <a:xfrm flipH="1">
            <a:off x="1758950" y="3422650"/>
            <a:ext cx="6350" cy="66689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1027252" y="3422650"/>
            <a:ext cx="73804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>
            <a:off x="2291054" y="3040387"/>
            <a:ext cx="6350" cy="104916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639559" y="3262910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+mj-ea"/>
                <a:ea typeface="+mj-ea"/>
              </a:rPr>
              <a:t>0.7</a:t>
            </a:r>
            <a:endParaRPr lang="en-US" b="1" dirty="0">
              <a:latin typeface="+mj-ea"/>
              <a:ea typeface="+mj-ea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1910493" y="21025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傳統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集合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910493" y="442209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糊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集合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1" name="Shape 124"/>
          <p:cNvSpPr txBox="1">
            <a:spLocks/>
          </p:cNvSpPr>
          <p:nvPr/>
        </p:nvSpPr>
        <p:spPr>
          <a:xfrm>
            <a:off x="5042452" y="-10014"/>
            <a:ext cx="471547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2.2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複數模糊集合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769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4" grpId="0"/>
      <p:bldP spid="45" grpId="0"/>
      <p:bldP spid="46" grpId="0"/>
      <p:bldP spid="37" grpId="0" animBg="1"/>
      <p:bldP spid="49" grpId="0"/>
      <p:bldP spid="58" grpId="0"/>
      <p:bldP spid="6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825"/>
            <a:ext cx="5042452" cy="5143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hape 171"/>
          <p:cNvSpPr txBox="1">
            <a:spLocks noGrp="1"/>
          </p:cNvSpPr>
          <p:nvPr>
            <p:ph type="title"/>
          </p:nvPr>
        </p:nvSpPr>
        <p:spPr>
          <a:xfrm>
            <a:off x="5128175" y="444982"/>
            <a:ext cx="34932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複數模糊集合</a:t>
            </a:r>
            <a:endParaRPr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1" name="圖片 20"/>
          <p:cNvPicPr/>
          <p:nvPr/>
        </p:nvPicPr>
        <p:blipFill rotWithShape="1">
          <a:blip r:embed="rId3"/>
          <a:srcRect l="1049" t="541" r="1670" b="1065"/>
          <a:stretch/>
        </p:blipFill>
        <p:spPr>
          <a:xfrm>
            <a:off x="743604" y="739214"/>
            <a:ext cx="3555243" cy="3316406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4892462" y="2574126"/>
                <a:ext cx="3645386" cy="7604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4800" algn="just">
                  <a:lnSpc>
                    <a:spcPct val="950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18288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pc="-5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sSubPr>
                        <m:e>
                          <m:r>
                            <a:rPr lang="el-GR" sz="1600" i="1" spc="-5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𝜇</m:t>
                          </m:r>
                        </m:e>
                        <m:sub>
                          <m:r>
                            <a:rPr lang="en-US" sz="1600" i="1" spc="-5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600" i="1" spc="-5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r>
                            <a:rPr lang="en-US" sz="1600" i="1" spc="-5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h</m:t>
                          </m:r>
                        </m:e>
                      </m:d>
                      <m:r>
                        <a:rPr lang="en-US" sz="1600" i="1" spc="-5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=</m:t>
                      </m:r>
                      <m:r>
                        <a:rPr lang="en-US" sz="1600" i="1" spc="-5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𝑟</m:t>
                      </m:r>
                      <m:d>
                        <m:dPr>
                          <m:ctrlPr>
                            <a:rPr lang="en-US" sz="1600" i="1" spc="-5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r>
                            <a:rPr lang="en-US" sz="1600" i="1" spc="-5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h</m:t>
                          </m:r>
                        </m:e>
                      </m:d>
                      <m:func>
                        <m:funcPr>
                          <m:ctrlPr>
                            <a:rPr lang="en-US" sz="1600" i="1" spc="-5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spc="-5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 spc="-5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</m:ctrlPr>
                            </m:dPr>
                            <m:e>
                              <m:r>
                                <a:rPr lang="en-US" sz="1600" i="1" spc="-5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sz="1600" i="1" spc="-5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spc="-5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i="1" spc="-5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 spc="-5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spc="-5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100" spc="-5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MS Mincho"/>
                </a:endParaRPr>
              </a:p>
              <a:p>
                <a:pPr algn="just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1600200" algn="ctr"/>
                    <a:tab pos="3200400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            =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𝑅𝑒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l-G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𝑗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Im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l-G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462" y="2574126"/>
                <a:ext cx="3645386" cy="7604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5677948" y="3251924"/>
                <a:ext cx="3511539" cy="419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1600200" algn="ctr"/>
                    <a:tab pos="3200400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600" i="1" kern="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r>
                            <a:rPr lang="en-US" sz="16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d>
                      <m:func>
                        <m:func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600" i="1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600" i="1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𝑗𝑟</m:t>
                      </m:r>
                      <m:r>
                        <a:rPr lang="en-US" sz="1600" i="1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600" i="1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1600" i="1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sz="1600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sz="1600" i="1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sSubPr>
                        <m:e>
                          <m:r>
                            <a:rPr lang="en-US" sz="16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r>
                            <a:rPr lang="en-US" sz="16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1600" i="1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948" y="3251924"/>
                <a:ext cx="3511539" cy="4194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873863" y="4062444"/>
            <a:ext cx="13083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複數</a:t>
            </a:r>
            <a:r>
              <a:rPr lang="zh-TW" altLang="en-US" b="1" kern="1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單位圓盤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Shape 124"/>
          <p:cNvSpPr txBox="1">
            <a:spLocks/>
          </p:cNvSpPr>
          <p:nvPr/>
        </p:nvSpPr>
        <p:spPr>
          <a:xfrm>
            <a:off x="5042452" y="-10014"/>
            <a:ext cx="399704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2.2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複數模糊集合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19746" y="1068606"/>
            <a:ext cx="39118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/>
            <a:r>
              <a:rPr lang="en-US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Ramot</a:t>
            </a:r>
            <a:r>
              <a:rPr lang="zh-TW" alt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2002</a:t>
            </a:r>
            <a:r>
              <a:rPr lang="zh-TW" alt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年提出了</a:t>
            </a:r>
            <a:r>
              <a:rPr 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(Complex Fuzzy Sets, CFSs) [32]</a:t>
            </a:r>
            <a:r>
              <a:rPr lang="zh-TW" alt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，將原本隸屬程度加上一個虛部值，將隸屬程度的值從傳統的一維區間投影到實數軸</a:t>
            </a:r>
            <a:r>
              <a:rPr 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與虛數軸</a:t>
            </a:r>
            <a:r>
              <a:rPr 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兩個維度上的單位圓盤，使其相較於原本的實數型隸屬函數，具有較豐富的資料量。</a:t>
            </a:r>
            <a:endParaRPr lang="en-US" kern="1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Shape 124"/>
          <p:cNvSpPr txBox="1">
            <a:spLocks/>
          </p:cNvSpPr>
          <p:nvPr/>
        </p:nvSpPr>
        <p:spPr>
          <a:xfrm>
            <a:off x="2782604" y="107576"/>
            <a:ext cx="471547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2.3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類神經網路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24606"/>
              </p:ext>
            </p:extLst>
          </p:nvPr>
        </p:nvGraphicFramePr>
        <p:xfrm>
          <a:off x="2644407" y="782683"/>
          <a:ext cx="6096000" cy="3870960"/>
        </p:xfrm>
        <a:graphic>
          <a:graphicData uri="http://schemas.openxmlformats.org/drawingml/2006/table">
            <a:tbl>
              <a:tblPr firstRow="1" bandRow="1">
                <a:tableStyleId>{9E80026B-0178-4589-8806-25C4246FCCC2}</a:tableStyleId>
              </a:tblPr>
              <a:tblGrid>
                <a:gridCol w="764231">
                  <a:extLst>
                    <a:ext uri="{9D8B030D-6E8A-4147-A177-3AD203B41FA5}">
                      <a16:colId xmlns:a16="http://schemas.microsoft.com/office/drawing/2014/main" val="4223036600"/>
                    </a:ext>
                  </a:extLst>
                </a:gridCol>
                <a:gridCol w="5331769">
                  <a:extLst>
                    <a:ext uri="{9D8B030D-6E8A-4147-A177-3AD203B41FA5}">
                      <a16:colId xmlns:a16="http://schemas.microsoft.com/office/drawing/2014/main" val="3763144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altLang="zh-TW" dirty="0" smtClean="0"/>
                        <a:t>943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McCulloch et al.  [29]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學者使用一種稱為閥值邏輯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(Threshold logic)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的演算法模擬出神經元的概念，當一個神經元接收到資訊，會判斷是否要產生興奮反應的機制。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0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altLang="zh-TW" dirty="0" smtClean="0"/>
                        <a:t>949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心理學家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Hebb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提出了海伯理論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(Hebb’s law) [13]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，意即突觸前的神經元與突觸後的神經元同時活化時，則這兩個神精元之間連結的強度會增加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4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Rochester et al. [33]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將之轉化成數學模型創造了感知機，以模擬人類大腦，可以說是當今深度學習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(Deep learning)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的始祖，但相較來說感知機神經元較少，且傳遞訊號權重為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或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，仍然無法處理異或問題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非線性問題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，且當時電腦沒有足夠能力運算。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80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Werbos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[39]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提出反向傳播演算法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(Back propagation, BP)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，這個演算法有效地解決了異或問題以及訓練多層神經網路的問題。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14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至今</a:t>
                      </a:r>
                      <a:endParaRPr 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許多人工智慧方法被提出，像是支援向量機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(Support vector machine, SVM) [9]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、貝氏分類器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(Bayesian classifier) [34]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等，直到近年來，因資訊科技快速的發展，電腦所能運算的速度倍增，在某些專長領域可超越人類水平，類神經網路才再度被大量研究。</a:t>
                      </a:r>
                      <a:endParaRPr lang="en-US" sz="14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04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68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圓角矩形 27"/>
          <p:cNvSpPr/>
          <p:nvPr/>
        </p:nvSpPr>
        <p:spPr>
          <a:xfrm>
            <a:off x="2675880" y="2874795"/>
            <a:ext cx="5565910" cy="1555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圓角矩形 26"/>
          <p:cNvSpPr/>
          <p:nvPr/>
        </p:nvSpPr>
        <p:spPr>
          <a:xfrm>
            <a:off x="2675880" y="849737"/>
            <a:ext cx="5565910" cy="1249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Shape 124"/>
          <p:cNvSpPr txBox="1">
            <a:spLocks/>
          </p:cNvSpPr>
          <p:nvPr/>
        </p:nvSpPr>
        <p:spPr>
          <a:xfrm>
            <a:off x="2782604" y="107576"/>
            <a:ext cx="5438287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2.4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複數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類神經模糊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478" y="1005772"/>
            <a:ext cx="700824" cy="70082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206" y="1005772"/>
            <a:ext cx="700824" cy="700824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5458835" y="1312567"/>
            <a:ext cx="782916" cy="8730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向右箭號 8"/>
          <p:cNvSpPr/>
          <p:nvPr/>
        </p:nvSpPr>
        <p:spPr>
          <a:xfrm>
            <a:off x="3590024" y="1312530"/>
            <a:ext cx="782916" cy="8730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向右箭號 9"/>
          <p:cNvSpPr/>
          <p:nvPr/>
        </p:nvSpPr>
        <p:spPr>
          <a:xfrm>
            <a:off x="7332029" y="1312530"/>
            <a:ext cx="782916" cy="8730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84" y="3450409"/>
            <a:ext cx="700824" cy="70082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907" y="2880830"/>
            <a:ext cx="700824" cy="700824"/>
          </a:xfrm>
          <a:prstGeom prst="rect">
            <a:avLst/>
          </a:prstGeom>
        </p:spPr>
      </p:pic>
      <p:sp>
        <p:nvSpPr>
          <p:cNvPr id="13" name="向右箭號 12"/>
          <p:cNvSpPr/>
          <p:nvPr/>
        </p:nvSpPr>
        <p:spPr>
          <a:xfrm>
            <a:off x="3618752" y="3765232"/>
            <a:ext cx="2655772" cy="7924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向右箭號 13"/>
          <p:cNvSpPr/>
          <p:nvPr/>
        </p:nvSpPr>
        <p:spPr>
          <a:xfrm rot="19470485">
            <a:off x="3536420" y="3538001"/>
            <a:ext cx="782916" cy="8730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向右箭號 14"/>
          <p:cNvSpPr/>
          <p:nvPr/>
        </p:nvSpPr>
        <p:spPr>
          <a:xfrm>
            <a:off x="7184819" y="3747065"/>
            <a:ext cx="782916" cy="8730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655" y="1073693"/>
            <a:ext cx="477674" cy="477674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770" y="3518330"/>
            <a:ext cx="477674" cy="477674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4442610" y="167774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類神經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網路</a:t>
            </a:r>
            <a:endParaRPr 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190887" y="348631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類神經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網路</a:t>
            </a:r>
            <a:endParaRPr 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335484" y="16777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模糊系統</a:t>
            </a:r>
            <a:endParaRPr 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234490" y="408585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模糊系統</a:t>
            </a:r>
            <a:endParaRPr 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上彎箭號 21"/>
          <p:cNvSpPr/>
          <p:nvPr/>
        </p:nvSpPr>
        <p:spPr>
          <a:xfrm rot="10800000" flipH="1">
            <a:off x="5157327" y="3167036"/>
            <a:ext cx="1576468" cy="205012"/>
          </a:xfrm>
          <a:prstGeom prst="bent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2806727" y="167773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輸入資料</a:t>
            </a:r>
            <a:endParaRPr 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715941" y="408141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輸入資料</a:t>
            </a:r>
            <a:endParaRPr 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320609" y="2094106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併發型類神經模糊系統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320609" y="4436679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合作型類神經模糊系統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622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3" grpId="0" animBg="1"/>
      <p:bldP spid="14" grpId="0" animBg="1"/>
      <p:bldP spid="15" grpId="0" animBg="1"/>
      <p:bldP spid="19" grpId="0"/>
      <p:bldP spid="21" grpId="0"/>
      <p:bldP spid="22" grpId="0" animBg="1"/>
      <p:bldP spid="24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圓角矩形 32"/>
          <p:cNvSpPr/>
          <p:nvPr/>
        </p:nvSpPr>
        <p:spPr>
          <a:xfrm>
            <a:off x="2480809" y="1390650"/>
            <a:ext cx="6140565" cy="2656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Shape 124"/>
          <p:cNvSpPr txBox="1">
            <a:spLocks/>
          </p:cNvSpPr>
          <p:nvPr/>
        </p:nvSpPr>
        <p:spPr>
          <a:xfrm>
            <a:off x="2782604" y="107576"/>
            <a:ext cx="5438287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2.4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複數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類神經模糊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18" y="1571829"/>
            <a:ext cx="452002" cy="45200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18" y="2490583"/>
            <a:ext cx="452002" cy="45200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18" y="3409337"/>
            <a:ext cx="452002" cy="45200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639" y="2516709"/>
            <a:ext cx="477674" cy="477674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2480810" y="30797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輸入資料</a:t>
            </a:r>
            <a:endParaRPr 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向右箭號 12"/>
          <p:cNvSpPr/>
          <p:nvPr/>
        </p:nvSpPr>
        <p:spPr>
          <a:xfrm rot="18721623">
            <a:off x="3204924" y="2219958"/>
            <a:ext cx="1189419" cy="11883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向右箭號 13"/>
          <p:cNvSpPr/>
          <p:nvPr/>
        </p:nvSpPr>
        <p:spPr>
          <a:xfrm>
            <a:off x="3383620" y="2668404"/>
            <a:ext cx="846205" cy="11272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向右箭號 15"/>
          <p:cNvSpPr/>
          <p:nvPr/>
        </p:nvSpPr>
        <p:spPr>
          <a:xfrm rot="2685837">
            <a:off x="3195207" y="3069961"/>
            <a:ext cx="1189419" cy="11883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橢圓 19"/>
          <p:cNvSpPr/>
          <p:nvPr/>
        </p:nvSpPr>
        <p:spPr>
          <a:xfrm>
            <a:off x="5479493" y="2498763"/>
            <a:ext cx="426720" cy="45200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向右箭號 20"/>
          <p:cNvSpPr/>
          <p:nvPr/>
        </p:nvSpPr>
        <p:spPr>
          <a:xfrm>
            <a:off x="4697348" y="2693724"/>
            <a:ext cx="710717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方塊 2"/>
          <p:cNvSpPr txBox="1"/>
          <p:nvPr/>
        </p:nvSpPr>
        <p:spPr>
          <a:xfrm>
            <a:off x="5998661" y="243757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…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5476065" y="3410590"/>
            <a:ext cx="426720" cy="45200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向右箭號 24"/>
          <p:cNvSpPr/>
          <p:nvPr/>
        </p:nvSpPr>
        <p:spPr>
          <a:xfrm>
            <a:off x="4693920" y="3605551"/>
            <a:ext cx="710717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橢圓 25"/>
          <p:cNvSpPr/>
          <p:nvPr/>
        </p:nvSpPr>
        <p:spPr>
          <a:xfrm>
            <a:off x="5507513" y="1570397"/>
            <a:ext cx="426720" cy="45200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向右箭號 26"/>
          <p:cNvSpPr/>
          <p:nvPr/>
        </p:nvSpPr>
        <p:spPr>
          <a:xfrm>
            <a:off x="4725368" y="1765358"/>
            <a:ext cx="710717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橢圓 27"/>
          <p:cNvSpPr/>
          <p:nvPr/>
        </p:nvSpPr>
        <p:spPr>
          <a:xfrm>
            <a:off x="6703602" y="2497510"/>
            <a:ext cx="426720" cy="45200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向右箭號 30"/>
          <p:cNvSpPr/>
          <p:nvPr/>
        </p:nvSpPr>
        <p:spPr>
          <a:xfrm>
            <a:off x="7164807" y="2716583"/>
            <a:ext cx="1083039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4604252" y="4094903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混合型類神經模糊系統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667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048000" y="1152224"/>
            <a:ext cx="3048000" cy="20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en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系統設計與架構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073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08383" y="443947"/>
            <a:ext cx="2549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08382" y="1351722"/>
            <a:ext cx="40229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緒論</a:t>
            </a:r>
            <a:endParaRPr lang="en-US" altLang="zh-TW" sz="3200" b="1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文獻探討</a:t>
            </a:r>
            <a:endParaRPr lang="en-US" altLang="zh-TW" sz="3200" b="1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系統設計與架構</a:t>
            </a:r>
            <a:endParaRPr lang="en-US" altLang="zh-TW" sz="3200" b="1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4.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實驗</a:t>
            </a:r>
            <a:endParaRPr lang="en-US" altLang="zh-TW" sz="3200" b="1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5.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討論</a:t>
            </a:r>
            <a:endParaRPr lang="en-US" altLang="zh-TW" sz="3200" b="1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6.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結論與未來發展</a:t>
            </a:r>
            <a:endParaRPr lang="en-US" sz="32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825"/>
            <a:ext cx="4537166" cy="5143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圖片 20"/>
          <p:cNvPicPr/>
          <p:nvPr/>
        </p:nvPicPr>
        <p:blipFill rotWithShape="1">
          <a:blip r:embed="rId3"/>
          <a:srcRect l="1049" t="541" r="1670" b="1065"/>
          <a:stretch/>
        </p:blipFill>
        <p:spPr>
          <a:xfrm>
            <a:off x="247215" y="725677"/>
            <a:ext cx="3555243" cy="331640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1370650" y="4042083"/>
            <a:ext cx="13083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複數</a:t>
            </a:r>
            <a:r>
              <a:rPr lang="zh-TW" altLang="en-US" b="1" kern="1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單位圓盤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Shape 124"/>
          <p:cNvSpPr txBox="1">
            <a:spLocks/>
          </p:cNvSpPr>
          <p:nvPr/>
        </p:nvSpPr>
        <p:spPr>
          <a:xfrm>
            <a:off x="5042452" y="-10014"/>
            <a:ext cx="399704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3.1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複數模糊集合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589306" y="896161"/>
                <a:ext cx="453716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1600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歸屬程度計算流程如下，假設有一複數模糊集合</a:t>
                </a:r>
                <a14:m>
                  <m:oMath xmlns:m="http://schemas.openxmlformats.org/officeDocument/2006/math">
                    <m:r>
                      <a:rPr lang="en-US" sz="16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，可以表示如下。</a:t>
                </a:r>
                <a:endPara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306" y="896161"/>
                <a:ext cx="4537166" cy="584775"/>
              </a:xfrm>
              <a:prstGeom prst="rect">
                <a:avLst/>
              </a:prstGeom>
              <a:blipFill>
                <a:blip r:embed="rId4"/>
                <a:stretch>
                  <a:fillRect l="-806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368760" y="1602836"/>
                <a:ext cx="22043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={(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))|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760" y="1602836"/>
                <a:ext cx="2204386" cy="338554"/>
              </a:xfrm>
              <a:prstGeom prst="rect">
                <a:avLst/>
              </a:prstGeom>
              <a:blipFill>
                <a:blip r:embed="rId5"/>
                <a:stretch>
                  <a:fillRect t="-109091" r="-19668" b="-17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589306" y="2100656"/>
                <a:ext cx="4280595" cy="427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5000"/>
                  </a:lnSpc>
                </a:pPr>
                <a:r>
                  <a:rPr lang="zh-TW" altLang="en-US" sz="1600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為元素</a:t>
                </a:r>
                <a14:m>
                  <m:oMath xmlns:m="http://schemas.openxmlformats.org/officeDocument/2006/math">
                    <m:r>
                      <a:rPr lang="en-US" sz="16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的歸屬程度，表示如下。</a:t>
                </a:r>
                <a:endParaRPr lang="en-US" sz="16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306" y="2100656"/>
                <a:ext cx="4280595" cy="427425"/>
              </a:xfrm>
              <a:prstGeom prst="rect">
                <a:avLst/>
              </a:prstGeom>
              <a:blipFill>
                <a:blip r:embed="rId6"/>
                <a:stretch>
                  <a:fillRect l="-855"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113991" y="2657945"/>
                <a:ext cx="1961819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991" y="2657945"/>
                <a:ext cx="1961819" cy="322268"/>
              </a:xfrm>
              <a:prstGeom prst="rect">
                <a:avLst/>
              </a:prstGeom>
              <a:blipFill>
                <a:blip r:embed="rId7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548608" y="2892638"/>
                <a:ext cx="3717312" cy="3354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608" y="2892638"/>
                <a:ext cx="3717312" cy="335476"/>
              </a:xfrm>
              <a:prstGeom prst="rect">
                <a:avLst/>
              </a:prstGeom>
              <a:blipFill>
                <a:blip r:embed="rId8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4537166" y="3350943"/>
                <a:ext cx="4450191" cy="8550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TW" altLang="en-US" sz="1600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sz="16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為宇集合</a:t>
                </a:r>
                <a14:m>
                  <m:oMath xmlns:m="http://schemas.openxmlformats.org/officeDocument/2006/math">
                    <m:r>
                      <a:rPr lang="en-US" sz="16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的數值變數；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為振幅函數，是一實數數值介於</a:t>
                </a:r>
                <a:r>
                  <a:rPr 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0</a:t>
                </a:r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至</a:t>
                </a:r>
                <a:r>
                  <a:rPr 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1</a:t>
                </a:r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間；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為相位函數，是一實數數值；</a:t>
                </a:r>
                <a14:m>
                  <m:oMath xmlns:m="http://schemas.openxmlformats.org/officeDocument/2006/math">
                    <m:r>
                      <a:rPr lang="en-US" sz="16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rad>
                  </m:oMath>
                </a14:m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166" y="3350943"/>
                <a:ext cx="4450191" cy="855042"/>
              </a:xfrm>
              <a:prstGeom prst="rect">
                <a:avLst/>
              </a:prstGeom>
              <a:blipFill>
                <a:blip r:embed="rId9"/>
                <a:stretch>
                  <a:fillRect l="-685" t="-2143" r="-822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62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825"/>
            <a:ext cx="4537166" cy="5143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63480" y="1081294"/>
            <a:ext cx="4057583" cy="2874240"/>
            <a:chOff x="4297381" y="576197"/>
            <a:chExt cx="4057583" cy="2874240"/>
          </a:xfrm>
        </p:grpSpPr>
        <p:grpSp>
          <p:nvGrpSpPr>
            <p:cNvPr id="5" name="群組 4"/>
            <p:cNvGrpSpPr/>
            <p:nvPr/>
          </p:nvGrpSpPr>
          <p:grpSpPr>
            <a:xfrm>
              <a:off x="4297381" y="576197"/>
              <a:ext cx="4057583" cy="2855490"/>
              <a:chOff x="2914927" y="1664703"/>
              <a:chExt cx="3828834" cy="181293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矩形 5"/>
                  <p:cNvSpPr/>
                  <p:nvPr/>
                </p:nvSpPr>
                <p:spPr>
                  <a:xfrm>
                    <a:off x="2914927" y="1664703"/>
                    <a:ext cx="711905" cy="23448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8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800" dirty="0"/>
                  </a:p>
                </p:txBody>
              </p:sp>
            </mc:Choice>
            <mc:Fallback xmlns="">
              <p:sp>
                <p:nvSpPr>
                  <p:cNvPr id="6" name="矩形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4927" y="1664703"/>
                    <a:ext cx="711905" cy="23448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矩形 6"/>
                  <p:cNvSpPr/>
                  <p:nvPr/>
                </p:nvSpPr>
                <p:spPr>
                  <a:xfrm>
                    <a:off x="6385933" y="3243153"/>
                    <a:ext cx="357828" cy="23448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矩形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85933" y="3243153"/>
                    <a:ext cx="357828" cy="2344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直線單箭頭接點 7"/>
              <p:cNvCxnSpPr/>
              <p:nvPr/>
            </p:nvCxnSpPr>
            <p:spPr>
              <a:xfrm flipV="1">
                <a:off x="3667637" y="3263859"/>
                <a:ext cx="3076124" cy="800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線單箭頭接點 8"/>
              <p:cNvCxnSpPr/>
              <p:nvPr/>
            </p:nvCxnSpPr>
            <p:spPr>
              <a:xfrm flipV="1">
                <a:off x="3667637" y="1745200"/>
                <a:ext cx="0" cy="152666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/>
              <p:cNvCxnSpPr/>
              <p:nvPr/>
            </p:nvCxnSpPr>
            <p:spPr>
              <a:xfrm flipH="1">
                <a:off x="3673054" y="2222704"/>
                <a:ext cx="1225826" cy="2486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文字方塊 10"/>
              <p:cNvSpPr txBox="1"/>
              <p:nvPr/>
            </p:nvSpPr>
            <p:spPr>
              <a:xfrm>
                <a:off x="3317057" y="2068815"/>
                <a:ext cx="2696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latin typeface="+mj-ea"/>
                    <a:ea typeface="+mj-ea"/>
                  </a:rPr>
                  <a:t>1</a:t>
                </a:r>
                <a:endParaRPr lang="en-US" b="1" dirty="0">
                  <a:latin typeface="+mj-ea"/>
                  <a:ea typeface="+mj-ea"/>
                </a:endParaRPr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3317057" y="3113403"/>
                <a:ext cx="2696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latin typeface="+mj-ea"/>
                    <a:ea typeface="+mj-ea"/>
                  </a:rPr>
                  <a:t>0</a:t>
                </a:r>
                <a:endParaRPr lang="en-US" b="1" dirty="0">
                  <a:latin typeface="+mj-ea"/>
                  <a:ea typeface="+mj-ea"/>
                </a:endParaRPr>
              </a:p>
            </p:txBody>
          </p:sp>
          <p:sp>
            <p:nvSpPr>
              <p:cNvPr id="13" name="手繪多邊形 12"/>
              <p:cNvSpPr/>
              <p:nvPr/>
            </p:nvSpPr>
            <p:spPr>
              <a:xfrm>
                <a:off x="3954541" y="2222704"/>
                <a:ext cx="1906347" cy="1057169"/>
              </a:xfrm>
              <a:custGeom>
                <a:avLst/>
                <a:gdLst>
                  <a:gd name="connsiteX0" fmla="*/ 0 w 1416050"/>
                  <a:gd name="connsiteY0" fmla="*/ 1225555 h 1225555"/>
                  <a:gd name="connsiteX1" fmla="*/ 755650 w 1416050"/>
                  <a:gd name="connsiteY1" fmla="*/ 5 h 1225555"/>
                  <a:gd name="connsiteX2" fmla="*/ 1416050 w 1416050"/>
                  <a:gd name="connsiteY2" fmla="*/ 1212855 h 1225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16050" h="1225555">
                    <a:moveTo>
                      <a:pt x="0" y="1225555"/>
                    </a:moveTo>
                    <a:cubicBezTo>
                      <a:pt x="259821" y="613838"/>
                      <a:pt x="519642" y="2122"/>
                      <a:pt x="755650" y="5"/>
                    </a:cubicBezTo>
                    <a:cubicBezTo>
                      <a:pt x="991658" y="-2112"/>
                      <a:pt x="1203854" y="605371"/>
                      <a:pt x="1416050" y="1212855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直線接點 13"/>
              <p:cNvCxnSpPr/>
              <p:nvPr/>
            </p:nvCxnSpPr>
            <p:spPr>
              <a:xfrm flipH="1">
                <a:off x="4938720" y="2214697"/>
                <a:ext cx="6350" cy="1049162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6265909" y="3081105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sz="1800" b="1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5909" y="3081105"/>
                  <a:ext cx="36580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矩形 17"/>
          <p:cNvSpPr/>
          <p:nvPr/>
        </p:nvSpPr>
        <p:spPr>
          <a:xfrm>
            <a:off x="4572000" y="55185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hangingPunct="0"/>
            <a:r>
              <a:rPr lang="zh-TW" alt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本實驗採用高斯複數模糊集，此概念由</a:t>
            </a:r>
            <a:r>
              <a:rPr 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Li et al.</a:t>
            </a:r>
            <a:r>
              <a:rPr lang="zh-TW" alt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提出</a:t>
            </a:r>
            <a:r>
              <a:rPr lang="zh-TW" altLang="en-US" kern="100" dirty="0">
                <a:solidFill>
                  <a:schemeClr val="bg1"/>
                </a:solidFill>
                <a:ea typeface="Times New Roman" panose="02020603050405020304" pitchFamily="18" charset="0"/>
              </a:rPr>
              <a:t> </a:t>
            </a:r>
            <a:r>
              <a:rPr 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[24]</a:t>
            </a:r>
            <a:r>
              <a:rPr lang="zh-TW" alt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，為複數模糊集合與高斯函數的結合，使其可以進入模型並分析資料。高斯複數模糊集</a:t>
            </a:r>
            <a:r>
              <a:rPr 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(Complex Gaussian membership function, </a:t>
            </a:r>
            <a:r>
              <a:rPr lang="en-US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cGMF</a:t>
            </a:r>
            <a:r>
              <a:rPr 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可以表示如下：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927001" y="1530813"/>
                <a:ext cx="3904852" cy="335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cGMF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a:rPr lang="en-U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  <m:r>
                                    <a:rPr lang="en-U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001" y="1530813"/>
                <a:ext cx="3904852" cy="335476"/>
              </a:xfrm>
              <a:prstGeom prst="rect">
                <a:avLst/>
              </a:prstGeom>
              <a:blipFill>
                <a:blip r:embed="rId5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390889" y="1876832"/>
                <a:ext cx="247266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𝐺𝑎𝑢𝑠𝑠𝑖𝑎𝑛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889" y="1876832"/>
                <a:ext cx="2472665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128715" y="2107416"/>
                <a:ext cx="1954958" cy="5717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ex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715" y="2107416"/>
                <a:ext cx="1954958" cy="5717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4777477" y="2623880"/>
                <a:ext cx="4159728" cy="5717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−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477" y="2623880"/>
                <a:ext cx="4159728" cy="5717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5743983" y="3122938"/>
                <a:ext cx="1785681" cy="4612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983" y="3122938"/>
                <a:ext cx="1785681" cy="4612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hape 124"/>
          <p:cNvSpPr txBox="1">
            <a:spLocks/>
          </p:cNvSpPr>
          <p:nvPr/>
        </p:nvSpPr>
        <p:spPr>
          <a:xfrm>
            <a:off x="5042452" y="-10014"/>
            <a:ext cx="399704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3.1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複數模糊集合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4537166" y="3770868"/>
                <a:ext cx="4572000" cy="73866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TW" altLang="en-US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分別為輸入資料、中心值以及模糊集合的延展度，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值為此函數的相位頻率參數，此函數會進入參數學習過程，以增加模型整體的彈性。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166" y="3770868"/>
                <a:ext cx="4572000" cy="738664"/>
              </a:xfrm>
              <a:prstGeom prst="rect">
                <a:avLst/>
              </a:prstGeom>
              <a:blipFill>
                <a:blip r:embed="rId10"/>
                <a:stretch>
                  <a:fillRect l="-400" t="-1653" r="-400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63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2" name="Shape 124"/>
          <p:cNvSpPr txBox="1">
            <a:spLocks/>
          </p:cNvSpPr>
          <p:nvPr/>
        </p:nvSpPr>
        <p:spPr>
          <a:xfrm>
            <a:off x="2469396" y="124089"/>
            <a:ext cx="399704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3.1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複數模糊集合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616925" y="946493"/>
                <a:ext cx="5786845" cy="7424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TW" altLang="en-US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透過複數高斯型態的模糊集，可得出一複數歸屬程度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。我們可以透過拆解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，得出一組歸屬程度向量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acc>
                    <m:r>
                      <a:rPr lang="el-GR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kern="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kern="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kern="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l-GR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，成分表示如下。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925" y="946493"/>
                <a:ext cx="5786845" cy="742447"/>
              </a:xfrm>
              <a:prstGeom prst="rect">
                <a:avLst/>
              </a:prstGeom>
              <a:blipFill>
                <a:blip r:embed="rId2"/>
                <a:stretch>
                  <a:fillRect l="-316" t="-820" r="-211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197085" y="1701268"/>
                <a:ext cx="5265031" cy="46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</m:t>
                          </m:r>
                          <m:func>
                            <m:func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fName>
                            <m:e>
                              <m:r>
                                <a:rPr lang="en-US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085" y="1701268"/>
                <a:ext cx="5265031" cy="460832"/>
              </a:xfrm>
              <a:prstGeom prst="rect">
                <a:avLst/>
              </a:prstGeom>
              <a:blipFill>
                <a:blip r:embed="rId3"/>
                <a:stretch>
                  <a:fillRect t="-163158" r="-14236" b="-24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214503" y="2126896"/>
                <a:ext cx="1807867" cy="3597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"/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real</m:t>
                          </m:r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TW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503" y="2126896"/>
                <a:ext cx="1807867" cy="359714"/>
              </a:xfrm>
              <a:prstGeom prst="rect">
                <a:avLst/>
              </a:prstGeom>
              <a:blipFill>
                <a:blip r:embed="rId4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255352" y="2486308"/>
                <a:ext cx="1823897" cy="360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lang="en-US" sz="1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imag</m:t>
                        </m:r>
                        <m:r>
                          <a:rPr lang="en-US" sz="1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sz="1600" dirty="0" smtClean="0">
                    <a:solidFill>
                      <a:schemeClr val="bg1"/>
                    </a:solidFill>
                  </a:rPr>
                  <a:t>)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352" y="2486308"/>
                <a:ext cx="1823897" cy="360804"/>
              </a:xfrm>
              <a:prstGeom prst="rect">
                <a:avLst/>
              </a:prstGeom>
              <a:blipFill>
                <a:blip r:embed="rId5"/>
                <a:stretch>
                  <a:fillRect t="-5085" r="-1003" b="-15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616924" y="3076560"/>
                <a:ext cx="578684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real</m:t>
                    </m:r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為擷取該值的實數部位置數值；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imag</m:t>
                    </m:r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為擷取該值的實數部位置數值；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為高</a:t>
                </a:r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斯函數；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為高斯</a:t>
                </a:r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函數一次微分。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924" y="3076560"/>
                <a:ext cx="5786845" cy="523220"/>
              </a:xfrm>
              <a:prstGeom prst="rect">
                <a:avLst/>
              </a:prstGeom>
              <a:blipFill>
                <a:blip r:embed="rId6"/>
                <a:stretch>
                  <a:fillRect l="-316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8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Shape 124"/>
          <p:cNvSpPr txBox="1">
            <a:spLocks/>
          </p:cNvSpPr>
          <p:nvPr/>
        </p:nvSpPr>
        <p:spPr>
          <a:xfrm>
            <a:off x="2469396" y="124089"/>
            <a:ext cx="399704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3.2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結構學習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2712061" y="1439769"/>
            <a:ext cx="426720" cy="45200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橢圓 6"/>
          <p:cNvSpPr/>
          <p:nvPr/>
        </p:nvSpPr>
        <p:spPr>
          <a:xfrm>
            <a:off x="2712061" y="3464512"/>
            <a:ext cx="426720" cy="45200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563783" y="4477285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Layer0</a:t>
            </a: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輸入層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521207" y="4468075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Layer1</a:t>
            </a: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複數模糊集合層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16" y="857138"/>
            <a:ext cx="452002" cy="452002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16" y="1439769"/>
            <a:ext cx="452002" cy="452002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16" y="2022400"/>
            <a:ext cx="452002" cy="452002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16" y="2903741"/>
            <a:ext cx="452002" cy="452002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16" y="3464512"/>
            <a:ext cx="452002" cy="452002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16" y="4025283"/>
            <a:ext cx="452002" cy="452002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4962627" y="1100689"/>
            <a:ext cx="41534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透過減數分群</a:t>
            </a:r>
            <a:r>
              <a:rPr 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(Subtractive cluster, SC)</a:t>
            </a:r>
            <a:r>
              <a:rPr lang="zh-TW" alt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演算法</a:t>
            </a:r>
            <a:r>
              <a:rPr lang="zh-TW" altLang="en-US" kern="100" dirty="0">
                <a:solidFill>
                  <a:schemeClr val="bg1"/>
                </a:solidFill>
                <a:ea typeface="Times New Roman" panose="02020603050405020304" pitchFamily="18" charset="0"/>
              </a:rPr>
              <a:t> </a:t>
            </a:r>
            <a:r>
              <a:rPr 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[7]</a:t>
            </a:r>
            <a:r>
              <a:rPr lang="zh-TW" alt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分群不同輸入維度的訓練資料。並將分群後的群中心配合每個維度的標準差形成模糊集，各個維度的模糊集個數總和，即為第</a:t>
            </a:r>
            <a:r>
              <a:rPr 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層神經元的數量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直線單箭頭接點 32"/>
          <p:cNvCxnSpPr>
            <a:stCxn id="6" idx="6"/>
            <a:endCxn id="16" idx="1"/>
          </p:cNvCxnSpPr>
          <p:nvPr/>
        </p:nvCxnSpPr>
        <p:spPr>
          <a:xfrm flipV="1">
            <a:off x="3138781" y="1083139"/>
            <a:ext cx="877135" cy="5826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7" idx="6"/>
            <a:endCxn id="19" idx="1"/>
          </p:cNvCxnSpPr>
          <p:nvPr/>
        </p:nvCxnSpPr>
        <p:spPr>
          <a:xfrm flipV="1">
            <a:off x="3138781" y="3129742"/>
            <a:ext cx="877135" cy="56077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6" idx="6"/>
            <a:endCxn id="17" idx="1"/>
          </p:cNvCxnSpPr>
          <p:nvPr/>
        </p:nvCxnSpPr>
        <p:spPr>
          <a:xfrm>
            <a:off x="3138781" y="1665770"/>
            <a:ext cx="877135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6" idx="6"/>
            <a:endCxn id="18" idx="1"/>
          </p:cNvCxnSpPr>
          <p:nvPr/>
        </p:nvCxnSpPr>
        <p:spPr>
          <a:xfrm>
            <a:off x="3138781" y="1665770"/>
            <a:ext cx="877135" cy="5826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7" idx="6"/>
            <a:endCxn id="20" idx="1"/>
          </p:cNvCxnSpPr>
          <p:nvPr/>
        </p:nvCxnSpPr>
        <p:spPr>
          <a:xfrm>
            <a:off x="3138781" y="3690513"/>
            <a:ext cx="877135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7" idx="6"/>
            <a:endCxn id="21" idx="1"/>
          </p:cNvCxnSpPr>
          <p:nvPr/>
        </p:nvCxnSpPr>
        <p:spPr>
          <a:xfrm>
            <a:off x="3138781" y="3690513"/>
            <a:ext cx="877135" cy="56077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圖說文字 51"/>
          <p:cNvSpPr/>
          <p:nvPr/>
        </p:nvSpPr>
        <p:spPr>
          <a:xfrm>
            <a:off x="5073440" y="2618899"/>
            <a:ext cx="3563064" cy="1925674"/>
          </a:xfrm>
          <a:prstGeom prst="wedgeRoundRectCallout">
            <a:avLst>
              <a:gd name="adj1" fmla="val -62383"/>
              <a:gd name="adj2" fmla="val 7327"/>
              <a:gd name="adj3" fmla="val 16667"/>
            </a:avLst>
          </a:prstGeom>
          <a:solidFill>
            <a:srgbClr val="3D8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圖片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762" y="2680296"/>
            <a:ext cx="1826602" cy="180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2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圖片 50" descr="3dBa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867" y="2442725"/>
            <a:ext cx="3361690" cy="21216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Shape 124"/>
          <p:cNvSpPr txBox="1">
            <a:spLocks/>
          </p:cNvSpPr>
          <p:nvPr/>
        </p:nvSpPr>
        <p:spPr>
          <a:xfrm>
            <a:off x="2469396" y="124089"/>
            <a:ext cx="399704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3.2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結構學習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345550" y="4481102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Layer1</a:t>
            </a: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複數模糊集合層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259" y="955137"/>
            <a:ext cx="452002" cy="452002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259" y="1480700"/>
            <a:ext cx="452002" cy="452002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259" y="2003920"/>
            <a:ext cx="452002" cy="452002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259" y="2977974"/>
            <a:ext cx="452002" cy="452002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259" y="3503537"/>
            <a:ext cx="452002" cy="452002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259" y="4029100"/>
            <a:ext cx="452002" cy="452002"/>
          </a:xfrm>
          <a:prstGeom prst="rect">
            <a:avLst/>
          </a:prstGeom>
        </p:spPr>
      </p:pic>
      <p:sp>
        <p:nvSpPr>
          <p:cNvPr id="23" name="橢圓 22"/>
          <p:cNvSpPr/>
          <p:nvPr/>
        </p:nvSpPr>
        <p:spPr>
          <a:xfrm>
            <a:off x="3974804" y="885264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橢圓 26"/>
          <p:cNvSpPr/>
          <p:nvPr/>
        </p:nvSpPr>
        <p:spPr>
          <a:xfrm>
            <a:off x="3974803" y="1605753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橢圓 27"/>
          <p:cNvSpPr/>
          <p:nvPr/>
        </p:nvSpPr>
        <p:spPr>
          <a:xfrm>
            <a:off x="3974803" y="3939242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4053213" y="2585066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30" name="直線單箭頭接點 29"/>
          <p:cNvCxnSpPr>
            <a:stCxn id="16" idx="3"/>
            <a:endCxn id="23" idx="2"/>
          </p:cNvCxnSpPr>
          <p:nvPr/>
        </p:nvCxnSpPr>
        <p:spPr>
          <a:xfrm flipV="1">
            <a:off x="3292261" y="1100689"/>
            <a:ext cx="682543" cy="8044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19" idx="3"/>
            <a:endCxn id="23" idx="2"/>
          </p:cNvCxnSpPr>
          <p:nvPr/>
        </p:nvCxnSpPr>
        <p:spPr>
          <a:xfrm flipV="1">
            <a:off x="3292261" y="1100689"/>
            <a:ext cx="682543" cy="210328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16" idx="3"/>
            <a:endCxn id="27" idx="2"/>
          </p:cNvCxnSpPr>
          <p:nvPr/>
        </p:nvCxnSpPr>
        <p:spPr>
          <a:xfrm>
            <a:off x="3292261" y="1181138"/>
            <a:ext cx="682542" cy="64004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20" idx="3"/>
            <a:endCxn id="27" idx="2"/>
          </p:cNvCxnSpPr>
          <p:nvPr/>
        </p:nvCxnSpPr>
        <p:spPr>
          <a:xfrm flipV="1">
            <a:off x="3292261" y="1821178"/>
            <a:ext cx="682542" cy="190836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1" idx="3"/>
            <a:endCxn id="28" idx="2"/>
          </p:cNvCxnSpPr>
          <p:nvPr/>
        </p:nvCxnSpPr>
        <p:spPr>
          <a:xfrm flipV="1">
            <a:off x="3292261" y="4154667"/>
            <a:ext cx="682542" cy="1004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8" idx="3"/>
            <a:endCxn id="28" idx="2"/>
          </p:cNvCxnSpPr>
          <p:nvPr/>
        </p:nvCxnSpPr>
        <p:spPr>
          <a:xfrm>
            <a:off x="3292261" y="2229921"/>
            <a:ext cx="682542" cy="192474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圖片 4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288"/>
          <a:stretch/>
        </p:blipFill>
        <p:spPr bwMode="auto">
          <a:xfrm>
            <a:off x="5126867" y="188972"/>
            <a:ext cx="3361690" cy="20409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3" name="文字方塊 52"/>
          <p:cNvSpPr txBox="1"/>
          <p:nvPr/>
        </p:nvSpPr>
        <p:spPr>
          <a:xfrm>
            <a:off x="3726200" y="447729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Layer2</a:t>
            </a: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前鑑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部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層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28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Shape 124"/>
          <p:cNvSpPr txBox="1">
            <a:spLocks/>
          </p:cNvSpPr>
          <p:nvPr/>
        </p:nvSpPr>
        <p:spPr>
          <a:xfrm>
            <a:off x="2469396" y="124089"/>
            <a:ext cx="399704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3.2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結構學習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2855547" y="965713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橢圓 26"/>
          <p:cNvSpPr/>
          <p:nvPr/>
        </p:nvSpPr>
        <p:spPr>
          <a:xfrm>
            <a:off x="2850533" y="1707044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橢圓 27"/>
          <p:cNvSpPr/>
          <p:nvPr/>
        </p:nvSpPr>
        <p:spPr>
          <a:xfrm>
            <a:off x="2886654" y="3680164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2928943" y="2507982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30" name="直線單箭頭接點 29"/>
          <p:cNvCxnSpPr>
            <a:stCxn id="23" idx="6"/>
            <a:endCxn id="29" idx="2"/>
          </p:cNvCxnSpPr>
          <p:nvPr/>
        </p:nvCxnSpPr>
        <p:spPr>
          <a:xfrm>
            <a:off x="3261154" y="1181138"/>
            <a:ext cx="43128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601930" y="448110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Layer2</a:t>
            </a: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前鑑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部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層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467918" y="448110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Layer4</a:t>
            </a: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後鑑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部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層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534925" y="448110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Layer3</a:t>
            </a: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正規化層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3692434" y="965713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橢圓 30"/>
          <p:cNvSpPr/>
          <p:nvPr/>
        </p:nvSpPr>
        <p:spPr>
          <a:xfrm>
            <a:off x="4716519" y="965713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2" name="直線單箭頭接點 31"/>
          <p:cNvCxnSpPr>
            <a:stCxn id="29" idx="6"/>
            <a:endCxn id="31" idx="2"/>
          </p:cNvCxnSpPr>
          <p:nvPr/>
        </p:nvCxnSpPr>
        <p:spPr>
          <a:xfrm>
            <a:off x="4098041" y="1181138"/>
            <a:ext cx="61847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7" idx="6"/>
            <a:endCxn id="29" idx="2"/>
          </p:cNvCxnSpPr>
          <p:nvPr/>
        </p:nvCxnSpPr>
        <p:spPr>
          <a:xfrm flipV="1">
            <a:off x="3256140" y="1181138"/>
            <a:ext cx="436294" cy="7413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/>
          <p:cNvSpPr/>
          <p:nvPr/>
        </p:nvSpPr>
        <p:spPr>
          <a:xfrm>
            <a:off x="3692434" y="1707044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en-US" dirty="0"/>
          </a:p>
        </p:txBody>
      </p:sp>
      <p:cxnSp>
        <p:nvCxnSpPr>
          <p:cNvPr id="39" name="直線單箭頭接點 38"/>
          <p:cNvCxnSpPr>
            <a:stCxn id="23" idx="6"/>
            <a:endCxn id="38" idx="2"/>
          </p:cNvCxnSpPr>
          <p:nvPr/>
        </p:nvCxnSpPr>
        <p:spPr>
          <a:xfrm>
            <a:off x="3261154" y="1181138"/>
            <a:ext cx="431280" cy="7413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/>
          <p:cNvSpPr/>
          <p:nvPr/>
        </p:nvSpPr>
        <p:spPr>
          <a:xfrm>
            <a:off x="3692434" y="3680163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en-US" dirty="0"/>
          </a:p>
        </p:txBody>
      </p:sp>
      <p:sp>
        <p:nvSpPr>
          <p:cNvPr id="42" name="橢圓 41"/>
          <p:cNvSpPr/>
          <p:nvPr/>
        </p:nvSpPr>
        <p:spPr>
          <a:xfrm>
            <a:off x="4716519" y="3680164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en-US" dirty="0"/>
          </a:p>
        </p:txBody>
      </p:sp>
      <p:sp>
        <p:nvSpPr>
          <p:cNvPr id="44" name="橢圓 43"/>
          <p:cNvSpPr/>
          <p:nvPr/>
        </p:nvSpPr>
        <p:spPr>
          <a:xfrm>
            <a:off x="4716518" y="1707044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en-US" dirty="0"/>
          </a:p>
        </p:txBody>
      </p:sp>
      <p:cxnSp>
        <p:nvCxnSpPr>
          <p:cNvPr id="45" name="直線單箭頭接點 44"/>
          <p:cNvCxnSpPr>
            <a:stCxn id="23" idx="6"/>
            <a:endCxn id="41" idx="2"/>
          </p:cNvCxnSpPr>
          <p:nvPr/>
        </p:nvCxnSpPr>
        <p:spPr>
          <a:xfrm>
            <a:off x="3261154" y="1181138"/>
            <a:ext cx="431280" cy="27144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27" idx="6"/>
            <a:endCxn id="38" idx="2"/>
          </p:cNvCxnSpPr>
          <p:nvPr/>
        </p:nvCxnSpPr>
        <p:spPr>
          <a:xfrm>
            <a:off x="3256140" y="1922469"/>
            <a:ext cx="43629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27" idx="6"/>
            <a:endCxn id="41" idx="2"/>
          </p:cNvCxnSpPr>
          <p:nvPr/>
        </p:nvCxnSpPr>
        <p:spPr>
          <a:xfrm>
            <a:off x="3256140" y="1922469"/>
            <a:ext cx="436294" cy="197311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28" idx="6"/>
            <a:endCxn id="41" idx="2"/>
          </p:cNvCxnSpPr>
          <p:nvPr/>
        </p:nvCxnSpPr>
        <p:spPr>
          <a:xfrm flipV="1">
            <a:off x="3292261" y="3895588"/>
            <a:ext cx="400173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28" idx="6"/>
            <a:endCxn id="38" idx="2"/>
          </p:cNvCxnSpPr>
          <p:nvPr/>
        </p:nvCxnSpPr>
        <p:spPr>
          <a:xfrm flipV="1">
            <a:off x="3292261" y="1922469"/>
            <a:ext cx="400173" cy="19731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28" idx="6"/>
            <a:endCxn id="29" idx="2"/>
          </p:cNvCxnSpPr>
          <p:nvPr/>
        </p:nvCxnSpPr>
        <p:spPr>
          <a:xfrm flipV="1">
            <a:off x="3292261" y="1181138"/>
            <a:ext cx="400173" cy="271445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38" idx="6"/>
            <a:endCxn id="44" idx="2"/>
          </p:cNvCxnSpPr>
          <p:nvPr/>
        </p:nvCxnSpPr>
        <p:spPr>
          <a:xfrm>
            <a:off x="4098041" y="1922469"/>
            <a:ext cx="61847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stCxn id="41" idx="6"/>
            <a:endCxn id="42" idx="2"/>
          </p:cNvCxnSpPr>
          <p:nvPr/>
        </p:nvCxnSpPr>
        <p:spPr>
          <a:xfrm>
            <a:off x="4098041" y="3895588"/>
            <a:ext cx="618478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334995" y="1229990"/>
            <a:ext cx="36659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位於第</a:t>
            </a:r>
            <a:r>
              <a:rPr 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r>
              <a:rPr lang="zh-TW" alt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層的後鑑部神經元個數，在本研究中與前鑑部神經元數目相同。後鑑部神經元為</a:t>
            </a:r>
            <a:r>
              <a:rPr 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T–S</a:t>
            </a:r>
            <a:r>
              <a:rPr lang="zh-TW" alt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神經元，由</a:t>
            </a:r>
            <a:r>
              <a:rPr 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T–S function</a:t>
            </a:r>
            <a:r>
              <a:rPr lang="zh-TW" alt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構成，</a:t>
            </a:r>
            <a:r>
              <a:rPr 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T–S function</a:t>
            </a:r>
            <a:r>
              <a:rPr lang="zh-TW" alt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公式如下。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/>
              <p:cNvSpPr/>
              <p:nvPr/>
            </p:nvSpPr>
            <p:spPr>
              <a:xfrm>
                <a:off x="5732217" y="2286572"/>
                <a:ext cx="2544543" cy="596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sz="16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sz="16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217" y="2286572"/>
                <a:ext cx="2544543" cy="5961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5334995" y="2938833"/>
                <a:ext cx="3665982" cy="810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hangingPunct="0">
                  <a:lnSpc>
                    <a:spcPct val="155000"/>
                  </a:lnSpc>
                </a:pPr>
                <a:r>
                  <a:rPr lang="zh-TW" altLang="en-US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其中，</a:t>
                </a:r>
                <a:r>
                  <a:rPr 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=1,2,…,</m:t>
                    </m:r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}</a:t>
                </a:r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是第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</a:t>
                </a:r>
                <a:r>
                  <a:rPr 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T–S</a:t>
                </a:r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神經元的參數，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是第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個輸入。</a:t>
                </a:r>
                <a:endParaRPr lang="en-US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995" y="2938833"/>
                <a:ext cx="3665982" cy="810543"/>
              </a:xfrm>
              <a:prstGeom prst="rect">
                <a:avLst/>
              </a:prstGeom>
              <a:blipFill>
                <a:blip r:embed="rId3"/>
                <a:stretch>
                  <a:fillRect l="-498" r="-332" b="-7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文字方塊 71"/>
          <p:cNvSpPr txBox="1"/>
          <p:nvPr/>
        </p:nvSpPr>
        <p:spPr>
          <a:xfrm>
            <a:off x="3750223" y="2507982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3" name="文字方塊 72"/>
          <p:cNvSpPr txBox="1"/>
          <p:nvPr/>
        </p:nvSpPr>
        <p:spPr>
          <a:xfrm>
            <a:off x="4786544" y="2507982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748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C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78" name="矩形 177"/>
          <p:cNvSpPr/>
          <p:nvPr/>
        </p:nvSpPr>
        <p:spPr>
          <a:xfrm>
            <a:off x="6355087" y="1003275"/>
            <a:ext cx="506011" cy="3673843"/>
          </a:xfrm>
          <a:prstGeom prst="rect">
            <a:avLst/>
          </a:prstGeom>
          <a:solidFill>
            <a:srgbClr val="3D8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94" name="矩形 93"/>
          <p:cNvSpPr/>
          <p:nvPr/>
        </p:nvSpPr>
        <p:spPr>
          <a:xfrm>
            <a:off x="4710497" y="1004037"/>
            <a:ext cx="506011" cy="3673843"/>
          </a:xfrm>
          <a:prstGeom prst="rect">
            <a:avLst/>
          </a:prstGeom>
          <a:solidFill>
            <a:srgbClr val="3D8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89" name="矩形 88"/>
          <p:cNvSpPr/>
          <p:nvPr/>
        </p:nvSpPr>
        <p:spPr>
          <a:xfrm>
            <a:off x="3135150" y="1004037"/>
            <a:ext cx="506011" cy="3673843"/>
          </a:xfrm>
          <a:prstGeom prst="rect">
            <a:avLst/>
          </a:prstGeom>
          <a:solidFill>
            <a:srgbClr val="3D8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88" name="矩形 87"/>
          <p:cNvSpPr/>
          <p:nvPr/>
        </p:nvSpPr>
        <p:spPr>
          <a:xfrm>
            <a:off x="1754064" y="1004037"/>
            <a:ext cx="506011" cy="3673843"/>
          </a:xfrm>
          <a:prstGeom prst="rect">
            <a:avLst/>
          </a:prstGeom>
          <a:solidFill>
            <a:srgbClr val="3D8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87" name="矩形 86"/>
          <p:cNvSpPr/>
          <p:nvPr/>
        </p:nvSpPr>
        <p:spPr>
          <a:xfrm>
            <a:off x="445265" y="1004037"/>
            <a:ext cx="506011" cy="3673843"/>
          </a:xfrm>
          <a:prstGeom prst="rect">
            <a:avLst/>
          </a:prstGeom>
          <a:solidFill>
            <a:srgbClr val="3D8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4" name="橢圓 3"/>
          <p:cNvSpPr/>
          <p:nvPr/>
        </p:nvSpPr>
        <p:spPr>
          <a:xfrm>
            <a:off x="555766" y="1451852"/>
            <a:ext cx="285008" cy="2671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1</a:t>
            </a:r>
            <a:endParaRPr lang="en-US" sz="1200" dirty="0"/>
          </a:p>
        </p:txBody>
      </p:sp>
      <p:sp>
        <p:nvSpPr>
          <p:cNvPr id="5" name="橢圓 4"/>
          <p:cNvSpPr/>
          <p:nvPr/>
        </p:nvSpPr>
        <p:spPr>
          <a:xfrm>
            <a:off x="555766" y="2524867"/>
            <a:ext cx="285008" cy="2671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 smtClean="0"/>
              <a:t>2</a:t>
            </a:r>
            <a:endParaRPr lang="en-US" sz="1050" dirty="0"/>
          </a:p>
        </p:txBody>
      </p:sp>
      <p:sp>
        <p:nvSpPr>
          <p:cNvPr id="6" name="橢圓 5"/>
          <p:cNvSpPr/>
          <p:nvPr/>
        </p:nvSpPr>
        <p:spPr>
          <a:xfrm>
            <a:off x="555766" y="3978327"/>
            <a:ext cx="285008" cy="2671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i="1" dirty="0" smtClean="0"/>
              <a:t>M</a:t>
            </a:r>
            <a:endParaRPr lang="en-US" sz="1050" i="1" dirty="0"/>
          </a:p>
        </p:txBody>
      </p:sp>
      <p:cxnSp>
        <p:nvCxnSpPr>
          <p:cNvPr id="7" name="直線單箭頭接點 6"/>
          <p:cNvCxnSpPr>
            <a:stCxn id="4" idx="6"/>
            <a:endCxn id="24" idx="2"/>
          </p:cNvCxnSpPr>
          <p:nvPr/>
        </p:nvCxnSpPr>
        <p:spPr>
          <a:xfrm>
            <a:off x="840774" y="1585449"/>
            <a:ext cx="1027637" cy="3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6"/>
            <a:endCxn id="29" idx="2"/>
          </p:cNvCxnSpPr>
          <p:nvPr/>
        </p:nvCxnSpPr>
        <p:spPr>
          <a:xfrm flipV="1">
            <a:off x="840774" y="2330607"/>
            <a:ext cx="1027637" cy="3278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6" idx="6"/>
            <a:endCxn id="38" idx="2"/>
          </p:cNvCxnSpPr>
          <p:nvPr/>
        </p:nvCxnSpPr>
        <p:spPr>
          <a:xfrm flipV="1">
            <a:off x="840774" y="3807835"/>
            <a:ext cx="1027637" cy="3040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6"/>
            <a:endCxn id="33" idx="2"/>
          </p:cNvCxnSpPr>
          <p:nvPr/>
        </p:nvCxnSpPr>
        <p:spPr>
          <a:xfrm flipV="1">
            <a:off x="840774" y="2634696"/>
            <a:ext cx="1027637" cy="237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5" idx="6"/>
            <a:endCxn id="34" idx="2"/>
          </p:cNvCxnSpPr>
          <p:nvPr/>
        </p:nvCxnSpPr>
        <p:spPr>
          <a:xfrm>
            <a:off x="840774" y="2658465"/>
            <a:ext cx="1027637" cy="2803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4" idx="6"/>
            <a:endCxn id="23" idx="2"/>
          </p:cNvCxnSpPr>
          <p:nvPr/>
        </p:nvCxnSpPr>
        <p:spPr>
          <a:xfrm flipV="1">
            <a:off x="840774" y="1259993"/>
            <a:ext cx="1027637" cy="3254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4" idx="6"/>
            <a:endCxn id="25" idx="2"/>
          </p:cNvCxnSpPr>
          <p:nvPr/>
        </p:nvCxnSpPr>
        <p:spPr>
          <a:xfrm>
            <a:off x="840774" y="1585449"/>
            <a:ext cx="1027637" cy="3364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1868411" y="1126395"/>
            <a:ext cx="285008" cy="2671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4" name="橢圓 23"/>
          <p:cNvSpPr/>
          <p:nvPr/>
        </p:nvSpPr>
        <p:spPr>
          <a:xfrm>
            <a:off x="1868411" y="1455309"/>
            <a:ext cx="285008" cy="2671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5" name="橢圓 24"/>
          <p:cNvSpPr/>
          <p:nvPr/>
        </p:nvSpPr>
        <p:spPr>
          <a:xfrm>
            <a:off x="1868411" y="1788309"/>
            <a:ext cx="285008" cy="2671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橢圓 28"/>
          <p:cNvSpPr/>
          <p:nvPr/>
        </p:nvSpPr>
        <p:spPr>
          <a:xfrm>
            <a:off x="1868411" y="2197009"/>
            <a:ext cx="285008" cy="2671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3" name="橢圓 32"/>
          <p:cNvSpPr/>
          <p:nvPr/>
        </p:nvSpPr>
        <p:spPr>
          <a:xfrm>
            <a:off x="1868411" y="2501098"/>
            <a:ext cx="285008" cy="2671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橢圓 33"/>
          <p:cNvSpPr/>
          <p:nvPr/>
        </p:nvSpPr>
        <p:spPr>
          <a:xfrm>
            <a:off x="1868411" y="2805187"/>
            <a:ext cx="285008" cy="2671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8" name="橢圓 37"/>
          <p:cNvSpPr/>
          <p:nvPr/>
        </p:nvSpPr>
        <p:spPr>
          <a:xfrm>
            <a:off x="1868411" y="3674237"/>
            <a:ext cx="285008" cy="2671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9" name="橢圓 38"/>
          <p:cNvSpPr/>
          <p:nvPr/>
        </p:nvSpPr>
        <p:spPr>
          <a:xfrm>
            <a:off x="1868411" y="3978326"/>
            <a:ext cx="285008" cy="2671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0" name="橢圓 39"/>
          <p:cNvSpPr/>
          <p:nvPr/>
        </p:nvSpPr>
        <p:spPr>
          <a:xfrm>
            <a:off x="1868411" y="4282415"/>
            <a:ext cx="285008" cy="2671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2" name="直線單箭頭接點 41"/>
          <p:cNvCxnSpPr>
            <a:stCxn id="6" idx="6"/>
            <a:endCxn id="39" idx="2"/>
          </p:cNvCxnSpPr>
          <p:nvPr/>
        </p:nvCxnSpPr>
        <p:spPr>
          <a:xfrm flipV="1">
            <a:off x="840774" y="4111924"/>
            <a:ext cx="1027637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6" idx="6"/>
            <a:endCxn id="40" idx="2"/>
          </p:cNvCxnSpPr>
          <p:nvPr/>
        </p:nvCxnSpPr>
        <p:spPr>
          <a:xfrm>
            <a:off x="840774" y="4111925"/>
            <a:ext cx="1027637" cy="3040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1918342" y="3184600"/>
                <a:ext cx="20358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342" y="3184600"/>
                <a:ext cx="203582" cy="415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橢圓 54"/>
              <p:cNvSpPr/>
              <p:nvPr/>
            </p:nvSpPr>
            <p:spPr>
              <a:xfrm>
                <a:off x="3233278" y="1126395"/>
                <a:ext cx="285008" cy="26719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5" name="橢圓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278" y="1126395"/>
                <a:ext cx="285008" cy="26719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橢圓 55"/>
          <p:cNvSpPr/>
          <p:nvPr/>
        </p:nvSpPr>
        <p:spPr>
          <a:xfrm>
            <a:off x="3233278" y="1860743"/>
            <a:ext cx="285008" cy="2671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橢圓 56"/>
              <p:cNvSpPr/>
              <p:nvPr/>
            </p:nvSpPr>
            <p:spPr>
              <a:xfrm>
                <a:off x="3233278" y="3742143"/>
                <a:ext cx="285008" cy="26719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橢圓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278" y="3742143"/>
                <a:ext cx="285008" cy="26719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單箭頭接點 57"/>
          <p:cNvCxnSpPr>
            <a:stCxn id="23" idx="6"/>
            <a:endCxn id="55" idx="2"/>
          </p:cNvCxnSpPr>
          <p:nvPr/>
        </p:nvCxnSpPr>
        <p:spPr>
          <a:xfrm>
            <a:off x="2153419" y="1259992"/>
            <a:ext cx="107985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29" idx="6"/>
            <a:endCxn id="55" idx="2"/>
          </p:cNvCxnSpPr>
          <p:nvPr/>
        </p:nvCxnSpPr>
        <p:spPr>
          <a:xfrm flipV="1">
            <a:off x="2153419" y="1259992"/>
            <a:ext cx="1079859" cy="10706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33" idx="6"/>
            <a:endCxn id="56" idx="2"/>
          </p:cNvCxnSpPr>
          <p:nvPr/>
        </p:nvCxnSpPr>
        <p:spPr>
          <a:xfrm flipV="1">
            <a:off x="2153419" y="1994340"/>
            <a:ext cx="1079859" cy="6403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38" idx="6"/>
            <a:endCxn id="55" idx="2"/>
          </p:cNvCxnSpPr>
          <p:nvPr/>
        </p:nvCxnSpPr>
        <p:spPr>
          <a:xfrm flipV="1">
            <a:off x="2153419" y="1259992"/>
            <a:ext cx="1079859" cy="25478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24" idx="6"/>
            <a:endCxn id="56" idx="2"/>
          </p:cNvCxnSpPr>
          <p:nvPr/>
        </p:nvCxnSpPr>
        <p:spPr>
          <a:xfrm>
            <a:off x="2153419" y="1588906"/>
            <a:ext cx="1079859" cy="4054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38" idx="6"/>
            <a:endCxn id="56" idx="2"/>
          </p:cNvCxnSpPr>
          <p:nvPr/>
        </p:nvCxnSpPr>
        <p:spPr>
          <a:xfrm flipV="1">
            <a:off x="2153419" y="1994340"/>
            <a:ext cx="1079859" cy="18134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39" idx="6"/>
            <a:endCxn id="57" idx="2"/>
          </p:cNvCxnSpPr>
          <p:nvPr/>
        </p:nvCxnSpPr>
        <p:spPr>
          <a:xfrm flipV="1">
            <a:off x="2153419" y="3875740"/>
            <a:ext cx="1079859" cy="2361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4" idx="6"/>
            <a:endCxn id="57" idx="2"/>
          </p:cNvCxnSpPr>
          <p:nvPr/>
        </p:nvCxnSpPr>
        <p:spPr>
          <a:xfrm>
            <a:off x="2153419" y="2938784"/>
            <a:ext cx="1079859" cy="9369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stCxn id="25" idx="6"/>
            <a:endCxn id="57" idx="1"/>
          </p:cNvCxnSpPr>
          <p:nvPr/>
        </p:nvCxnSpPr>
        <p:spPr>
          <a:xfrm>
            <a:off x="2153419" y="1921906"/>
            <a:ext cx="1121597" cy="18593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/>
              <p:cNvSpPr txBox="1"/>
              <p:nvPr/>
            </p:nvSpPr>
            <p:spPr>
              <a:xfrm>
                <a:off x="3283725" y="2783980"/>
                <a:ext cx="20358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725" y="2783980"/>
                <a:ext cx="203582" cy="415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橢圓 89"/>
              <p:cNvSpPr/>
              <p:nvPr/>
            </p:nvSpPr>
            <p:spPr>
              <a:xfrm>
                <a:off x="4820999" y="1126394"/>
                <a:ext cx="285008" cy="26719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0" name="橢圓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999" y="1126394"/>
                <a:ext cx="285008" cy="26719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橢圓 90"/>
              <p:cNvSpPr/>
              <p:nvPr/>
            </p:nvSpPr>
            <p:spPr>
              <a:xfrm>
                <a:off x="4820999" y="1847086"/>
                <a:ext cx="285008" cy="26719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1" name="橢圓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999" y="1847086"/>
                <a:ext cx="285008" cy="26719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橢圓 91"/>
              <p:cNvSpPr/>
              <p:nvPr/>
            </p:nvSpPr>
            <p:spPr>
              <a:xfrm>
                <a:off x="4820999" y="3761720"/>
                <a:ext cx="285008" cy="26719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2" name="橢圓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999" y="3761720"/>
                <a:ext cx="285008" cy="26719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/>
              <p:cNvSpPr txBox="1"/>
              <p:nvPr/>
            </p:nvSpPr>
            <p:spPr>
              <a:xfrm>
                <a:off x="4870929" y="2792061"/>
                <a:ext cx="20358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29" y="2792061"/>
                <a:ext cx="203582" cy="41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線單箭頭接點 94"/>
          <p:cNvCxnSpPr>
            <a:stCxn id="55" idx="6"/>
            <a:endCxn id="90" idx="2"/>
          </p:cNvCxnSpPr>
          <p:nvPr/>
        </p:nvCxnSpPr>
        <p:spPr>
          <a:xfrm flipV="1">
            <a:off x="3518286" y="1259991"/>
            <a:ext cx="1302713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stCxn id="56" idx="6"/>
            <a:endCxn id="90" idx="2"/>
          </p:cNvCxnSpPr>
          <p:nvPr/>
        </p:nvCxnSpPr>
        <p:spPr>
          <a:xfrm flipV="1">
            <a:off x="3518286" y="1259991"/>
            <a:ext cx="1302713" cy="73434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>
            <a:stCxn id="57" idx="6"/>
            <a:endCxn id="90" idx="2"/>
          </p:cNvCxnSpPr>
          <p:nvPr/>
        </p:nvCxnSpPr>
        <p:spPr>
          <a:xfrm flipV="1">
            <a:off x="3518286" y="1259991"/>
            <a:ext cx="1302713" cy="261574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stCxn id="55" idx="6"/>
            <a:endCxn id="91" idx="2"/>
          </p:cNvCxnSpPr>
          <p:nvPr/>
        </p:nvCxnSpPr>
        <p:spPr>
          <a:xfrm>
            <a:off x="3518286" y="1259992"/>
            <a:ext cx="1302713" cy="7206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>
            <a:stCxn id="56" idx="6"/>
            <a:endCxn id="91" idx="2"/>
          </p:cNvCxnSpPr>
          <p:nvPr/>
        </p:nvCxnSpPr>
        <p:spPr>
          <a:xfrm flipV="1">
            <a:off x="3518286" y="1980683"/>
            <a:ext cx="1302713" cy="136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56" idx="6"/>
            <a:endCxn id="92" idx="2"/>
          </p:cNvCxnSpPr>
          <p:nvPr/>
        </p:nvCxnSpPr>
        <p:spPr>
          <a:xfrm>
            <a:off x="3518286" y="1994340"/>
            <a:ext cx="1302713" cy="19009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>
            <a:stCxn id="57" idx="6"/>
            <a:endCxn id="92" idx="2"/>
          </p:cNvCxnSpPr>
          <p:nvPr/>
        </p:nvCxnSpPr>
        <p:spPr>
          <a:xfrm>
            <a:off x="3518286" y="3875740"/>
            <a:ext cx="1302713" cy="19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>
            <a:stCxn id="57" idx="6"/>
            <a:endCxn id="91" idx="2"/>
          </p:cNvCxnSpPr>
          <p:nvPr/>
        </p:nvCxnSpPr>
        <p:spPr>
          <a:xfrm flipV="1">
            <a:off x="3518286" y="1980683"/>
            <a:ext cx="1302713" cy="18950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stCxn id="55" idx="6"/>
            <a:endCxn id="92" idx="2"/>
          </p:cNvCxnSpPr>
          <p:nvPr/>
        </p:nvCxnSpPr>
        <p:spPr>
          <a:xfrm>
            <a:off x="3518286" y="1259992"/>
            <a:ext cx="1302713" cy="26353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字方塊 122"/>
          <p:cNvSpPr txBox="1"/>
          <p:nvPr/>
        </p:nvSpPr>
        <p:spPr>
          <a:xfrm>
            <a:off x="367096" y="4677117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Layer0</a:t>
            </a:r>
            <a:endParaRPr lang="en-US" altLang="zh-TW" sz="12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zh-TW" altLang="en-US" sz="12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層</a:t>
            </a:r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2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1290225" y="467555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Layer1</a:t>
            </a:r>
            <a:endParaRPr lang="en-US" altLang="zh-TW" sz="12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複數模糊集合</a:t>
            </a:r>
            <a:r>
              <a:rPr lang="zh-TW" altLang="en-US" sz="12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層</a:t>
            </a:r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2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2880966" y="4672334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Layer2</a:t>
            </a:r>
            <a:endParaRPr lang="en-US" altLang="zh-TW" sz="12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前鑑部層</a:t>
            </a:r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2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6155725" y="4658750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Layer4</a:t>
            </a:r>
            <a:endParaRPr lang="en-US" altLang="zh-TW" sz="12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後鑑部層</a:t>
            </a:r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2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8" name="文字方塊 127"/>
          <p:cNvSpPr txBox="1"/>
          <p:nvPr/>
        </p:nvSpPr>
        <p:spPr>
          <a:xfrm>
            <a:off x="7348322" y="4658750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Layer5</a:t>
            </a:r>
            <a:endParaRPr lang="en-US" altLang="zh-TW" sz="12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輸出層</a:t>
            </a:r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2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4497229" y="4672334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Layer3</a:t>
            </a:r>
            <a:endParaRPr lang="en-US" altLang="zh-TW" sz="12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正規化層</a:t>
            </a:r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2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30" name="直線單箭頭接點 129"/>
          <p:cNvCxnSpPr>
            <a:stCxn id="90" idx="6"/>
            <a:endCxn id="170" idx="2"/>
          </p:cNvCxnSpPr>
          <p:nvPr/>
        </p:nvCxnSpPr>
        <p:spPr>
          <a:xfrm>
            <a:off x="5106007" y="1259991"/>
            <a:ext cx="1358618" cy="71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單箭頭接點 141"/>
          <p:cNvCxnSpPr>
            <a:stCxn id="90" idx="6"/>
            <a:endCxn id="171" idx="2"/>
          </p:cNvCxnSpPr>
          <p:nvPr/>
        </p:nvCxnSpPr>
        <p:spPr>
          <a:xfrm>
            <a:off x="5106007" y="1259991"/>
            <a:ext cx="1358618" cy="6932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/>
          <p:cNvCxnSpPr>
            <a:stCxn id="90" idx="6"/>
            <a:endCxn id="172" idx="2"/>
          </p:cNvCxnSpPr>
          <p:nvPr/>
        </p:nvCxnSpPr>
        <p:spPr>
          <a:xfrm>
            <a:off x="5106007" y="1259991"/>
            <a:ext cx="1358618" cy="261510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單箭頭接點 147"/>
          <p:cNvCxnSpPr>
            <a:stCxn id="91" idx="6"/>
            <a:endCxn id="171" idx="2"/>
          </p:cNvCxnSpPr>
          <p:nvPr/>
        </p:nvCxnSpPr>
        <p:spPr>
          <a:xfrm flipV="1">
            <a:off x="5106007" y="1953275"/>
            <a:ext cx="1358618" cy="274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單箭頭接點 150"/>
          <p:cNvCxnSpPr>
            <a:stCxn id="91" idx="6"/>
            <a:endCxn id="170" idx="2"/>
          </p:cNvCxnSpPr>
          <p:nvPr/>
        </p:nvCxnSpPr>
        <p:spPr>
          <a:xfrm flipV="1">
            <a:off x="5106007" y="1267096"/>
            <a:ext cx="1358618" cy="7135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>
            <a:stCxn id="91" idx="6"/>
            <a:endCxn id="172" idx="2"/>
          </p:cNvCxnSpPr>
          <p:nvPr/>
        </p:nvCxnSpPr>
        <p:spPr>
          <a:xfrm>
            <a:off x="5106007" y="1980683"/>
            <a:ext cx="1358618" cy="18944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/>
          <p:cNvCxnSpPr>
            <a:stCxn id="92" idx="6"/>
            <a:endCxn id="170" idx="2"/>
          </p:cNvCxnSpPr>
          <p:nvPr/>
        </p:nvCxnSpPr>
        <p:spPr>
          <a:xfrm flipV="1">
            <a:off x="5106007" y="1267096"/>
            <a:ext cx="1358618" cy="26282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/>
          <p:cNvCxnSpPr>
            <a:stCxn id="92" idx="6"/>
            <a:endCxn id="171" idx="2"/>
          </p:cNvCxnSpPr>
          <p:nvPr/>
        </p:nvCxnSpPr>
        <p:spPr>
          <a:xfrm flipV="1">
            <a:off x="5106007" y="1953275"/>
            <a:ext cx="1358618" cy="19420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單箭頭接點 165"/>
          <p:cNvCxnSpPr>
            <a:stCxn id="92" idx="6"/>
            <a:endCxn id="172" idx="2"/>
          </p:cNvCxnSpPr>
          <p:nvPr/>
        </p:nvCxnSpPr>
        <p:spPr>
          <a:xfrm flipV="1">
            <a:off x="5106007" y="3875094"/>
            <a:ext cx="1358618" cy="202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橢圓 169"/>
              <p:cNvSpPr/>
              <p:nvPr/>
            </p:nvSpPr>
            <p:spPr>
              <a:xfrm>
                <a:off x="6464625" y="1133499"/>
                <a:ext cx="285008" cy="26719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0" name="橢圓 1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625" y="1133499"/>
                <a:ext cx="285008" cy="26719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橢圓 170"/>
              <p:cNvSpPr/>
              <p:nvPr/>
            </p:nvSpPr>
            <p:spPr>
              <a:xfrm>
                <a:off x="6464625" y="1819678"/>
                <a:ext cx="285008" cy="26719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1" name="橢圓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625" y="1819678"/>
                <a:ext cx="285008" cy="26719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橢圓 171"/>
              <p:cNvSpPr/>
              <p:nvPr/>
            </p:nvSpPr>
            <p:spPr>
              <a:xfrm>
                <a:off x="6464625" y="3741497"/>
                <a:ext cx="285008" cy="26719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2" name="橢圓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625" y="3741497"/>
                <a:ext cx="285008" cy="26719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字方塊 175"/>
              <p:cNvSpPr txBox="1"/>
              <p:nvPr/>
            </p:nvSpPr>
            <p:spPr>
              <a:xfrm>
                <a:off x="6514555" y="2769102"/>
                <a:ext cx="20358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6" name="文字方塊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555" y="2769102"/>
                <a:ext cx="203582" cy="4154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矩形 178"/>
          <p:cNvSpPr/>
          <p:nvPr/>
        </p:nvSpPr>
        <p:spPr>
          <a:xfrm>
            <a:off x="7469777" y="1003275"/>
            <a:ext cx="506011" cy="3673843"/>
          </a:xfrm>
          <a:prstGeom prst="rect">
            <a:avLst/>
          </a:prstGeom>
          <a:solidFill>
            <a:srgbClr val="3D8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橢圓 180"/>
              <p:cNvSpPr/>
              <p:nvPr/>
            </p:nvSpPr>
            <p:spPr>
              <a:xfrm>
                <a:off x="7580277" y="2670806"/>
                <a:ext cx="285008" cy="26719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525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1" name="橢圓 1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277" y="2670806"/>
                <a:ext cx="285008" cy="267194"/>
              </a:xfrm>
              <a:prstGeom prst="ellipse">
                <a:avLst/>
              </a:prstGeom>
              <a:blipFill>
                <a:blip r:embed="rId11"/>
                <a:stretch>
                  <a:fillRect l="-60784" t="-83333" r="-11765" b="-12500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直線單箭頭接點 182"/>
          <p:cNvCxnSpPr>
            <a:stCxn id="170" idx="6"/>
            <a:endCxn id="181" idx="1"/>
          </p:cNvCxnSpPr>
          <p:nvPr/>
        </p:nvCxnSpPr>
        <p:spPr>
          <a:xfrm>
            <a:off x="6749632" y="1267096"/>
            <a:ext cx="872384" cy="14428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單箭頭接點 185"/>
          <p:cNvCxnSpPr>
            <a:stCxn id="171" idx="6"/>
            <a:endCxn id="181" idx="2"/>
          </p:cNvCxnSpPr>
          <p:nvPr/>
        </p:nvCxnSpPr>
        <p:spPr>
          <a:xfrm>
            <a:off x="6749632" y="1953276"/>
            <a:ext cx="830645" cy="8511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單箭頭接點 188"/>
          <p:cNvCxnSpPr>
            <a:stCxn id="172" idx="6"/>
            <a:endCxn id="181" idx="3"/>
          </p:cNvCxnSpPr>
          <p:nvPr/>
        </p:nvCxnSpPr>
        <p:spPr>
          <a:xfrm flipV="1">
            <a:off x="6749632" y="2898871"/>
            <a:ext cx="872384" cy="9762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單箭頭接點 191"/>
          <p:cNvCxnSpPr>
            <a:stCxn id="4" idx="7"/>
            <a:endCxn id="200" idx="1"/>
          </p:cNvCxnSpPr>
          <p:nvPr/>
        </p:nvCxnSpPr>
        <p:spPr>
          <a:xfrm flipV="1">
            <a:off x="799036" y="514217"/>
            <a:ext cx="207805" cy="9767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單箭頭接點 194"/>
          <p:cNvCxnSpPr>
            <a:stCxn id="5" idx="7"/>
            <a:endCxn id="200" idx="1"/>
          </p:cNvCxnSpPr>
          <p:nvPr/>
        </p:nvCxnSpPr>
        <p:spPr>
          <a:xfrm flipV="1">
            <a:off x="799036" y="514217"/>
            <a:ext cx="207805" cy="20497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單箭頭接點 196"/>
          <p:cNvCxnSpPr>
            <a:stCxn id="6" idx="7"/>
            <a:endCxn id="200" idx="1"/>
          </p:cNvCxnSpPr>
          <p:nvPr/>
        </p:nvCxnSpPr>
        <p:spPr>
          <a:xfrm flipV="1">
            <a:off x="799036" y="514217"/>
            <a:ext cx="207805" cy="35032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 199"/>
          <p:cNvSpPr/>
          <p:nvPr/>
        </p:nvSpPr>
        <p:spPr>
          <a:xfrm flipV="1">
            <a:off x="1006841" y="491358"/>
            <a:ext cx="571129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04" name="直線單箭頭接點 203"/>
          <p:cNvCxnSpPr>
            <a:stCxn id="200" idx="3"/>
          </p:cNvCxnSpPr>
          <p:nvPr/>
        </p:nvCxnSpPr>
        <p:spPr>
          <a:xfrm flipH="1">
            <a:off x="6717205" y="514217"/>
            <a:ext cx="932" cy="48905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單箭頭接點 236"/>
          <p:cNvCxnSpPr>
            <a:stCxn id="181" idx="6"/>
          </p:cNvCxnSpPr>
          <p:nvPr/>
        </p:nvCxnSpPr>
        <p:spPr>
          <a:xfrm flipV="1">
            <a:off x="7865285" y="2804403"/>
            <a:ext cx="624197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/>
              <p:cNvSpPr/>
              <p:nvPr/>
            </p:nvSpPr>
            <p:spPr>
              <a:xfrm>
                <a:off x="8230695" y="2464204"/>
                <a:ext cx="299184" cy="278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TW" sz="105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zh-TW" sz="105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05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zh-TW" altLang="en-US" sz="1050" dirty="0"/>
              </a:p>
            </p:txBody>
          </p:sp>
        </mc:Choice>
        <mc:Fallback xmlns="">
          <p:sp>
            <p:nvSpPr>
              <p:cNvPr id="241" name="矩形 2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695" y="2464204"/>
                <a:ext cx="299184" cy="27866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文字方塊 242"/>
              <p:cNvSpPr txBox="1"/>
              <p:nvPr/>
            </p:nvSpPr>
            <p:spPr>
              <a:xfrm>
                <a:off x="2409784" y="925749"/>
                <a:ext cx="26075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m:rPr>
                              <m:nor/>
                            </m:rPr>
                            <a:rPr lang="en-US" sz="1050" dirty="0"/>
                            <m:t> </m:t>
                          </m:r>
                        </m:e>
                      </m:acc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43" name="文字方塊 2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784" y="925749"/>
                <a:ext cx="260752" cy="161583"/>
              </a:xfrm>
              <a:prstGeom prst="rect">
                <a:avLst/>
              </a:prstGeom>
              <a:blipFill>
                <a:blip r:embed="rId25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/>
              <p:cNvSpPr/>
              <p:nvPr/>
            </p:nvSpPr>
            <p:spPr>
              <a:xfrm>
                <a:off x="3736586" y="991175"/>
                <a:ext cx="481991" cy="277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m:rPr>
                                  <m:nor/>
                                </m:rPr>
                                <a:rPr lang="en-US" sz="1050" dirty="0"/>
                                <m:t> </m:t>
                              </m:r>
                            </m:e>
                          </m:acc>
                        </m:e>
                        <m:sup>
                          <m:r>
                            <a:rPr lang="en-US" altLang="zh-TW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45" name="矩形 2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586" y="991175"/>
                <a:ext cx="481991" cy="277897"/>
              </a:xfrm>
              <a:prstGeom prst="rect">
                <a:avLst/>
              </a:prstGeom>
              <a:blipFill>
                <a:blip r:embed="rId2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/>
              <p:cNvSpPr/>
              <p:nvPr/>
            </p:nvSpPr>
            <p:spPr>
              <a:xfrm>
                <a:off x="3759206" y="1727508"/>
                <a:ext cx="242306" cy="2778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m:rPr>
                                  <m:nor/>
                                </m:rPr>
                                <a:rPr lang="en-US" sz="1050" dirty="0"/>
                                <m:t> </m:t>
                              </m:r>
                            </m:e>
                          </m:acc>
                        </m:e>
                        <m:sup>
                          <m:r>
                            <a:rPr lang="en-US" altLang="zh-TW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46" name="矩形 2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206" y="1727508"/>
                <a:ext cx="242306" cy="277897"/>
              </a:xfrm>
              <a:prstGeom prst="rect">
                <a:avLst/>
              </a:prstGeom>
              <a:blipFill>
                <a:blip r:embed="rId27"/>
                <a:stretch>
                  <a:fillRect r="-6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/>
              <p:cNvSpPr/>
              <p:nvPr/>
            </p:nvSpPr>
            <p:spPr>
              <a:xfrm>
                <a:off x="3653980" y="3573121"/>
                <a:ext cx="242306" cy="2778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m:rPr>
                                  <m:nor/>
                                </m:rPr>
                                <a:rPr lang="en-US" sz="1050" dirty="0"/>
                                <m:t> </m:t>
                              </m:r>
                            </m:e>
                          </m:acc>
                        </m:e>
                        <m:sup>
                          <m:r>
                            <a:rPr lang="en-US" altLang="zh-TW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47" name="矩形 2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980" y="3573121"/>
                <a:ext cx="242306" cy="277897"/>
              </a:xfrm>
              <a:prstGeom prst="rect">
                <a:avLst/>
              </a:prstGeom>
              <a:blipFill>
                <a:blip r:embed="rId28"/>
                <a:stretch>
                  <a:fillRect r="-7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矩形 250"/>
              <p:cNvSpPr/>
              <p:nvPr/>
            </p:nvSpPr>
            <p:spPr>
              <a:xfrm>
                <a:off x="5234948" y="869412"/>
                <a:ext cx="441788" cy="2607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zh-TW" altLang="en-US" sz="10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105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p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zh-TW" altLang="en-US" sz="1050" dirty="0"/>
              </a:p>
            </p:txBody>
          </p:sp>
        </mc:Choice>
        <mc:Fallback xmlns="">
          <p:sp>
            <p:nvSpPr>
              <p:cNvPr id="251" name="矩形 2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948" y="869412"/>
                <a:ext cx="441788" cy="26071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矩形 251"/>
              <p:cNvSpPr/>
              <p:nvPr/>
            </p:nvSpPr>
            <p:spPr>
              <a:xfrm>
                <a:off x="5182777" y="1956516"/>
                <a:ext cx="441788" cy="2607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zh-TW" altLang="en-US" sz="10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105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p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zh-TW" altLang="en-US" sz="1050" dirty="0"/>
              </a:p>
            </p:txBody>
          </p:sp>
        </mc:Choice>
        <mc:Fallback xmlns="">
          <p:sp>
            <p:nvSpPr>
              <p:cNvPr id="252" name="矩形 2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777" y="1956516"/>
                <a:ext cx="441788" cy="26071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矩形 252"/>
              <p:cNvSpPr/>
              <p:nvPr/>
            </p:nvSpPr>
            <p:spPr>
              <a:xfrm>
                <a:off x="5201442" y="3612840"/>
                <a:ext cx="459165" cy="2607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zh-TW" altLang="en-US" sz="10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105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p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TW" altLang="en-US" sz="1050" dirty="0"/>
              </a:p>
            </p:txBody>
          </p:sp>
        </mc:Choice>
        <mc:Fallback xmlns="">
          <p:sp>
            <p:nvSpPr>
              <p:cNvPr id="253" name="矩形 2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442" y="3612840"/>
                <a:ext cx="459165" cy="26071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矩形 255"/>
              <p:cNvSpPr/>
              <p:nvPr/>
            </p:nvSpPr>
            <p:spPr>
              <a:xfrm>
                <a:off x="6879041" y="1105621"/>
                <a:ext cx="445315" cy="278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05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105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05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p>
                          <m:r>
                            <a:rPr lang="en-US" altLang="zh-TW" sz="1050" i="1" dirty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zh-TW" altLang="en-US" sz="1050" dirty="0"/>
              </a:p>
            </p:txBody>
          </p:sp>
        </mc:Choice>
        <mc:Fallback xmlns="">
          <p:sp>
            <p:nvSpPr>
              <p:cNvPr id="256" name="矩形 2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041" y="1105621"/>
                <a:ext cx="445315" cy="278666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矩形 256"/>
              <p:cNvSpPr/>
              <p:nvPr/>
            </p:nvSpPr>
            <p:spPr>
              <a:xfrm>
                <a:off x="6879041" y="1884127"/>
                <a:ext cx="445315" cy="278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05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105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05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p>
                          <m:r>
                            <a:rPr lang="en-US" altLang="zh-TW" sz="1050" i="1" dirty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zh-TW" altLang="en-US" sz="1050" dirty="0"/>
              </a:p>
            </p:txBody>
          </p:sp>
        </mc:Choice>
        <mc:Fallback xmlns="">
          <p:sp>
            <p:nvSpPr>
              <p:cNvPr id="257" name="矩形 2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041" y="1884127"/>
                <a:ext cx="445315" cy="27866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矩形 257"/>
              <p:cNvSpPr/>
              <p:nvPr/>
            </p:nvSpPr>
            <p:spPr>
              <a:xfrm>
                <a:off x="6866357" y="3564485"/>
                <a:ext cx="460767" cy="278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05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105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05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p>
                          <m:r>
                            <a:rPr lang="en-US" altLang="zh-TW" sz="105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05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TW" sz="105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TW" altLang="en-US" sz="1050" dirty="0"/>
              </a:p>
            </p:txBody>
          </p:sp>
        </mc:Choice>
        <mc:Fallback xmlns="">
          <p:sp>
            <p:nvSpPr>
              <p:cNvPr id="258" name="矩形 2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357" y="3564485"/>
                <a:ext cx="460767" cy="278666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" name="文字方塊 258"/>
          <p:cNvSpPr txBox="1"/>
          <p:nvPr/>
        </p:nvSpPr>
        <p:spPr>
          <a:xfrm>
            <a:off x="6825775" y="7219"/>
            <a:ext cx="2314462" cy="57708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M: </a:t>
            </a:r>
            <a:r>
              <a:rPr lang="zh-TW" altLang="en-US" sz="1050" dirty="0" smtClean="0"/>
              <a:t>輸入維度個數</a:t>
            </a:r>
            <a:endParaRPr lang="en-US" altLang="zh-TW" sz="1050" dirty="0" smtClean="0"/>
          </a:p>
          <a:p>
            <a:r>
              <a:rPr lang="en-US" altLang="zh-TW" sz="1050" dirty="0" smtClean="0"/>
              <a:t>K:</a:t>
            </a:r>
            <a:r>
              <a:rPr lang="zh-TW" altLang="en-US" sz="1050" dirty="0" smtClean="0"/>
              <a:t> 前鑑部個數</a:t>
            </a:r>
            <a:endParaRPr lang="en-US" altLang="zh-TW" sz="1050" dirty="0"/>
          </a:p>
          <a:p>
            <a:r>
              <a:rPr lang="en-US" altLang="zh-TW" sz="1050" dirty="0"/>
              <a:t>Q</a:t>
            </a:r>
            <a:r>
              <a:rPr lang="en-US" altLang="zh-TW" sz="1050" dirty="0" smtClean="0"/>
              <a:t>:</a:t>
            </a:r>
            <a:r>
              <a:rPr lang="zh-TW" altLang="en-US" sz="1050" dirty="0" smtClean="0"/>
              <a:t> 後鑑部個數</a:t>
            </a:r>
            <a:endParaRPr lang="en-US" altLang="zh-TW" sz="1050" dirty="0" smtClean="0"/>
          </a:p>
        </p:txBody>
      </p:sp>
      <p:sp>
        <p:nvSpPr>
          <p:cNvPr id="101" name="Shape 124"/>
          <p:cNvSpPr txBox="1">
            <a:spLocks/>
          </p:cNvSpPr>
          <p:nvPr/>
        </p:nvSpPr>
        <p:spPr>
          <a:xfrm>
            <a:off x="1783117" y="13991"/>
            <a:ext cx="399704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3.3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複數類神經模糊系統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3" name="直線單箭頭接點 102"/>
          <p:cNvCxnSpPr>
            <a:stCxn id="40" idx="6"/>
            <a:endCxn id="57" idx="2"/>
          </p:cNvCxnSpPr>
          <p:nvPr/>
        </p:nvCxnSpPr>
        <p:spPr>
          <a:xfrm flipV="1">
            <a:off x="2153419" y="3875740"/>
            <a:ext cx="1079859" cy="5402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字方塊 106"/>
              <p:cNvSpPr txBox="1"/>
              <p:nvPr/>
            </p:nvSpPr>
            <p:spPr>
              <a:xfrm>
                <a:off x="614557" y="3223657"/>
                <a:ext cx="20358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7" name="文字方塊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57" y="3223657"/>
                <a:ext cx="203582" cy="415498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10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3464512"/>
            <a:ext cx="2391776" cy="1678988"/>
          </a:xfrm>
          <a:prstGeom prst="rect">
            <a:avLst/>
          </a:prstGeom>
          <a:solidFill>
            <a:srgbClr val="2DB0E8"/>
          </a:solidFill>
          <a:ln>
            <a:solidFill>
              <a:srgbClr val="2DB0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Shape 124"/>
          <p:cNvSpPr txBox="1">
            <a:spLocks/>
          </p:cNvSpPr>
          <p:nvPr/>
        </p:nvSpPr>
        <p:spPr>
          <a:xfrm>
            <a:off x="2469396" y="124089"/>
            <a:ext cx="399704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3.3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複數類神經模糊系統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2712061" y="1439769"/>
            <a:ext cx="426720" cy="45200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橢圓 6"/>
          <p:cNvSpPr/>
          <p:nvPr/>
        </p:nvSpPr>
        <p:spPr>
          <a:xfrm>
            <a:off x="2712061" y="3464512"/>
            <a:ext cx="426720" cy="45200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M</a:t>
            </a:r>
            <a:endParaRPr lang="en-US" i="1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563783" y="4477285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Layer0</a:t>
            </a: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輸入層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521207" y="4468075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Layer1</a:t>
            </a: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複數模糊集合層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16" y="857138"/>
            <a:ext cx="452002" cy="452002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16" y="1439769"/>
            <a:ext cx="452002" cy="452002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16" y="2022400"/>
            <a:ext cx="452002" cy="452002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16" y="2903741"/>
            <a:ext cx="452002" cy="452002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16" y="3464512"/>
            <a:ext cx="452002" cy="452002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16" y="4025283"/>
            <a:ext cx="452002" cy="452002"/>
          </a:xfrm>
          <a:prstGeom prst="rect">
            <a:avLst/>
          </a:prstGeom>
        </p:spPr>
      </p:pic>
      <p:cxnSp>
        <p:nvCxnSpPr>
          <p:cNvPr id="33" name="直線單箭頭接點 32"/>
          <p:cNvCxnSpPr>
            <a:stCxn id="6" idx="6"/>
            <a:endCxn id="16" idx="1"/>
          </p:cNvCxnSpPr>
          <p:nvPr/>
        </p:nvCxnSpPr>
        <p:spPr>
          <a:xfrm flipV="1">
            <a:off x="3138781" y="1083139"/>
            <a:ext cx="877135" cy="5826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7" idx="6"/>
            <a:endCxn id="19" idx="1"/>
          </p:cNvCxnSpPr>
          <p:nvPr/>
        </p:nvCxnSpPr>
        <p:spPr>
          <a:xfrm flipV="1">
            <a:off x="3138781" y="3129742"/>
            <a:ext cx="877135" cy="56077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6" idx="6"/>
            <a:endCxn id="17" idx="1"/>
          </p:cNvCxnSpPr>
          <p:nvPr/>
        </p:nvCxnSpPr>
        <p:spPr>
          <a:xfrm>
            <a:off x="3138781" y="1665770"/>
            <a:ext cx="877135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6" idx="6"/>
            <a:endCxn id="18" idx="1"/>
          </p:cNvCxnSpPr>
          <p:nvPr/>
        </p:nvCxnSpPr>
        <p:spPr>
          <a:xfrm>
            <a:off x="3138781" y="1665770"/>
            <a:ext cx="877135" cy="5826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7" idx="6"/>
            <a:endCxn id="20" idx="1"/>
          </p:cNvCxnSpPr>
          <p:nvPr/>
        </p:nvCxnSpPr>
        <p:spPr>
          <a:xfrm>
            <a:off x="3138781" y="3690513"/>
            <a:ext cx="877135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7" idx="6"/>
            <a:endCxn id="21" idx="1"/>
          </p:cNvCxnSpPr>
          <p:nvPr/>
        </p:nvCxnSpPr>
        <p:spPr>
          <a:xfrm>
            <a:off x="3138781" y="3690513"/>
            <a:ext cx="877135" cy="56077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639925" y="775587"/>
                <a:ext cx="4343400" cy="14703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4800" algn="just"/>
                <a:r>
                  <a:rPr lang="en-US" b="1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Layer 0</a:t>
                </a:r>
                <a:r>
                  <a:rPr 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: </a:t>
                </a:r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此層為輸入層，是原始資料透過多目標特徵選取後，將最後挑出的特徵當作訓練資料，我們將時間序列第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個點的輸入向量標記如下</a:t>
                </a:r>
                <a:r>
                  <a:rPr lang="zh-TW" altLang="en-US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endParaRPr lang="en-US" altLang="zh-TW" kern="1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indent="304800" algn="just">
                  <a:lnSpc>
                    <a:spcPct val="15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kern="1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55000"/>
                  </a:lnSpc>
                </a:pPr>
                <a:r>
                  <a:rPr lang="zh-TW" altLang="en-US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其中，</a:t>
                </a:r>
                <a:r>
                  <a:rPr lang="en-US" altLang="zh-TW" i="1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</a:t>
                </a:r>
                <a:r>
                  <a:rPr lang="zh-TW" altLang="en-US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為輸入維度。</a:t>
                </a:r>
                <a:endParaRPr lang="en-US" kern="1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925" y="775587"/>
                <a:ext cx="4343400" cy="1470339"/>
              </a:xfrm>
              <a:prstGeom prst="rect">
                <a:avLst/>
              </a:prstGeom>
              <a:blipFill>
                <a:blip r:embed="rId3"/>
                <a:stretch>
                  <a:fillRect l="-421" t="-830" r="-281" b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639925" y="2636505"/>
                <a:ext cx="4343400" cy="1388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4800" algn="just"/>
                <a:r>
                  <a:rPr lang="en-US" b="1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Layer 1</a:t>
                </a:r>
                <a:r>
                  <a:rPr 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: </a:t>
                </a:r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此層為複數模糊集神經層</a:t>
                </a:r>
                <a:r>
                  <a:rPr lang="zh-TW" altLang="en-US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，每</a:t>
                </a:r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個不同維度的輸入都可經由模糊集得到歸屬程度。透過複數模糊集合可得到多組複數型態的歸屬程度，不同的歸屬程度可以給不同的模型輸出做應用，以達到多目標預測的</a:t>
                </a:r>
                <a:r>
                  <a:rPr lang="zh-TW" altLang="en-US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效果，得到</a:t>
                </a:r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</a:t>
                </a:r>
                <a:r>
                  <a:rPr lang="zh-TW" altLang="en-US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歸屬</a:t>
                </a:r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度向量，如下</a:t>
                </a:r>
                <a:r>
                  <a:rPr lang="zh-TW" altLang="en-US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endParaRPr lang="en-US" altLang="zh-TW" kern="1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indent="30480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925" y="2636505"/>
                <a:ext cx="4343400" cy="1388778"/>
              </a:xfrm>
              <a:prstGeom prst="rect">
                <a:avLst/>
              </a:prstGeom>
              <a:blipFill>
                <a:blip r:embed="rId4"/>
                <a:stretch>
                  <a:fillRect l="-421" t="-439" r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橢圓 25"/>
          <p:cNvSpPr/>
          <p:nvPr/>
        </p:nvSpPr>
        <p:spPr>
          <a:xfrm>
            <a:off x="2712061" y="2095109"/>
            <a:ext cx="426720" cy="45200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801028" y="2468329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5" name="矩形 24"/>
          <p:cNvSpPr/>
          <p:nvPr/>
        </p:nvSpPr>
        <p:spPr>
          <a:xfrm>
            <a:off x="264752" y="3550067"/>
            <a:ext cx="208795" cy="1188828"/>
          </a:xfrm>
          <a:prstGeom prst="rect">
            <a:avLst/>
          </a:prstGeom>
          <a:solidFill>
            <a:srgbClr val="3D8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Layer0</a:t>
            </a:r>
            <a:endParaRPr lang="zh-TW" altLang="en-US" sz="105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44836" y="3552237"/>
            <a:ext cx="208795" cy="1188828"/>
          </a:xfrm>
          <a:prstGeom prst="rect">
            <a:avLst/>
          </a:prstGeom>
          <a:solidFill>
            <a:srgbClr val="3D8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Layer1</a:t>
            </a:r>
            <a:endParaRPr lang="zh-TW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25638" y="3552237"/>
            <a:ext cx="208795" cy="1188828"/>
          </a:xfrm>
          <a:prstGeom prst="rect">
            <a:avLst/>
          </a:prstGeom>
          <a:solidFill>
            <a:srgbClr val="2DB0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0" name="矩形 29"/>
          <p:cNvSpPr/>
          <p:nvPr/>
        </p:nvSpPr>
        <p:spPr>
          <a:xfrm>
            <a:off x="1792573" y="3550067"/>
            <a:ext cx="208795" cy="1188828"/>
          </a:xfrm>
          <a:prstGeom prst="rect">
            <a:avLst/>
          </a:prstGeom>
          <a:solidFill>
            <a:srgbClr val="2DB0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1" name="矩形 30"/>
          <p:cNvSpPr/>
          <p:nvPr/>
        </p:nvSpPr>
        <p:spPr>
          <a:xfrm>
            <a:off x="1411211" y="3550067"/>
            <a:ext cx="208795" cy="1188828"/>
          </a:xfrm>
          <a:prstGeom prst="rect">
            <a:avLst/>
          </a:prstGeom>
          <a:solidFill>
            <a:srgbClr val="2DB0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2" name="矩形 31"/>
          <p:cNvSpPr/>
          <p:nvPr/>
        </p:nvSpPr>
        <p:spPr>
          <a:xfrm>
            <a:off x="2169096" y="3550067"/>
            <a:ext cx="208795" cy="1188828"/>
          </a:xfrm>
          <a:prstGeom prst="rect">
            <a:avLst/>
          </a:prstGeom>
          <a:solidFill>
            <a:srgbClr val="2DB0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</p:spTree>
    <p:extLst>
      <p:ext uri="{BB962C8B-B14F-4D97-AF65-F5344CB8AC3E}">
        <p14:creationId xmlns:p14="http://schemas.microsoft.com/office/powerpoint/2010/main" val="401544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345550" y="4481102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Layer1</a:t>
            </a: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複數模糊集合層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259" y="955137"/>
            <a:ext cx="452002" cy="452002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259" y="1480700"/>
            <a:ext cx="452002" cy="452002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259" y="2003920"/>
            <a:ext cx="452002" cy="452002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259" y="2977974"/>
            <a:ext cx="452002" cy="452002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259" y="3503537"/>
            <a:ext cx="452002" cy="452002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259" y="4029100"/>
            <a:ext cx="452002" cy="452002"/>
          </a:xfrm>
          <a:prstGeom prst="rect">
            <a:avLst/>
          </a:prstGeom>
        </p:spPr>
      </p:pic>
      <p:sp>
        <p:nvSpPr>
          <p:cNvPr id="23" name="橢圓 22"/>
          <p:cNvSpPr/>
          <p:nvPr/>
        </p:nvSpPr>
        <p:spPr>
          <a:xfrm>
            <a:off x="3974804" y="885264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橢圓 26"/>
          <p:cNvSpPr/>
          <p:nvPr/>
        </p:nvSpPr>
        <p:spPr>
          <a:xfrm>
            <a:off x="3974803" y="1605753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橢圓 27"/>
          <p:cNvSpPr/>
          <p:nvPr/>
        </p:nvSpPr>
        <p:spPr>
          <a:xfrm>
            <a:off x="3974803" y="3939242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K</a:t>
            </a:r>
            <a:endParaRPr lang="en-US" i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4053213" y="2585066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30" name="直線單箭頭接點 29"/>
          <p:cNvCxnSpPr>
            <a:stCxn id="16" idx="3"/>
            <a:endCxn id="23" idx="2"/>
          </p:cNvCxnSpPr>
          <p:nvPr/>
        </p:nvCxnSpPr>
        <p:spPr>
          <a:xfrm flipV="1">
            <a:off x="3292261" y="1100689"/>
            <a:ext cx="682543" cy="8044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19" idx="3"/>
            <a:endCxn id="23" idx="2"/>
          </p:cNvCxnSpPr>
          <p:nvPr/>
        </p:nvCxnSpPr>
        <p:spPr>
          <a:xfrm flipV="1">
            <a:off x="3292261" y="1100689"/>
            <a:ext cx="682543" cy="210328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16" idx="3"/>
            <a:endCxn id="27" idx="2"/>
          </p:cNvCxnSpPr>
          <p:nvPr/>
        </p:nvCxnSpPr>
        <p:spPr>
          <a:xfrm>
            <a:off x="3292261" y="1181138"/>
            <a:ext cx="682542" cy="64004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20" idx="3"/>
            <a:endCxn id="27" idx="2"/>
          </p:cNvCxnSpPr>
          <p:nvPr/>
        </p:nvCxnSpPr>
        <p:spPr>
          <a:xfrm flipV="1">
            <a:off x="3292261" y="1821178"/>
            <a:ext cx="682542" cy="190836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1" idx="3"/>
            <a:endCxn id="28" idx="2"/>
          </p:cNvCxnSpPr>
          <p:nvPr/>
        </p:nvCxnSpPr>
        <p:spPr>
          <a:xfrm flipV="1">
            <a:off x="3292261" y="4154667"/>
            <a:ext cx="682542" cy="1004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8" idx="3"/>
            <a:endCxn id="28" idx="2"/>
          </p:cNvCxnSpPr>
          <p:nvPr/>
        </p:nvCxnSpPr>
        <p:spPr>
          <a:xfrm>
            <a:off x="3292261" y="2229921"/>
            <a:ext cx="682542" cy="192474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3726200" y="447729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Layer2</a:t>
            </a: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前鑑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部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層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4" name="Shape 124"/>
          <p:cNvSpPr txBox="1">
            <a:spLocks/>
          </p:cNvSpPr>
          <p:nvPr/>
        </p:nvSpPr>
        <p:spPr>
          <a:xfrm>
            <a:off x="2469396" y="124089"/>
            <a:ext cx="399704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3.3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複數類神經模糊系統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540124" y="687584"/>
                <a:ext cx="4480051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 algn="just"/>
                <a:r>
                  <a:rPr lang="en-US" b="1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Layer 2</a:t>
                </a:r>
                <a:r>
                  <a:rPr 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: </a:t>
                </a:r>
                <a:r>
                  <a:rPr lang="zh-TW" altLang="en-US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由於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π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神經元的輸入為上一層的歸屬程度，且輸出為每個輸入維度的歸屬程度相乘結果，故稱之為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π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神經元，每個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π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神經元的輸出為該神經元的啟動強度，由於本研究採用複數模糊集合，因此每個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π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神經元的輸入會是向量型態，輸出亦然如此。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124" y="687584"/>
                <a:ext cx="4480051" cy="1169551"/>
              </a:xfrm>
              <a:prstGeom prst="rect">
                <a:avLst/>
              </a:prstGeom>
              <a:blipFill>
                <a:blip r:embed="rId3"/>
                <a:stretch>
                  <a:fillRect l="-408" t="-1042" r="-4354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316318" y="1954639"/>
                <a:ext cx="2300245" cy="406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318" y="1954639"/>
                <a:ext cx="2300245" cy="406843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316318" y="2380524"/>
                <a:ext cx="1619161" cy="557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318" y="2380524"/>
                <a:ext cx="1619161" cy="557653"/>
              </a:xfrm>
              <a:prstGeom prst="rect">
                <a:avLst/>
              </a:prstGeom>
              <a:blipFill>
                <a:blip r:embed="rId5"/>
                <a:stretch>
                  <a:fillRect l="-376" t="-129670" r="-45865" b="-19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540124" y="3127030"/>
                <a:ext cx="4384801" cy="9244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=1,2,…,</m:t>
                    </m:r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的乘積，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為第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π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神經元中第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個維度歸屬度向量</a:t>
                </a:r>
                <a14:m>
                  <m:oMath xmlns:m="http://schemas.openxmlformats.org/officeDocument/2006/math"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{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,1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kern="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,2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kern="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,3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kern="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的第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項歸屬程度，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=1, 2, 3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124" y="3127030"/>
                <a:ext cx="4384801" cy="924420"/>
              </a:xfrm>
              <a:prstGeom prst="rect">
                <a:avLst/>
              </a:prstGeom>
              <a:blipFill>
                <a:blip r:embed="rId6"/>
                <a:stretch>
                  <a:fillRect l="-417" r="-417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0" y="3464512"/>
            <a:ext cx="2391776" cy="1678988"/>
          </a:xfrm>
          <a:prstGeom prst="rect">
            <a:avLst/>
          </a:prstGeom>
          <a:solidFill>
            <a:srgbClr val="2DB0E8"/>
          </a:solidFill>
          <a:ln>
            <a:solidFill>
              <a:srgbClr val="2DB0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矩形 30"/>
          <p:cNvSpPr/>
          <p:nvPr/>
        </p:nvSpPr>
        <p:spPr>
          <a:xfrm>
            <a:off x="264752" y="3550067"/>
            <a:ext cx="208795" cy="1188828"/>
          </a:xfrm>
          <a:prstGeom prst="rect">
            <a:avLst/>
          </a:prstGeom>
          <a:solidFill>
            <a:srgbClr val="2DB0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2" name="矩形 31"/>
          <p:cNvSpPr/>
          <p:nvPr/>
        </p:nvSpPr>
        <p:spPr>
          <a:xfrm>
            <a:off x="644836" y="3552237"/>
            <a:ext cx="208795" cy="1188828"/>
          </a:xfrm>
          <a:prstGeom prst="rect">
            <a:avLst/>
          </a:prstGeom>
          <a:solidFill>
            <a:srgbClr val="2DB0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3" name="矩形 32"/>
          <p:cNvSpPr/>
          <p:nvPr/>
        </p:nvSpPr>
        <p:spPr>
          <a:xfrm>
            <a:off x="1025638" y="3552237"/>
            <a:ext cx="208795" cy="1188828"/>
          </a:xfrm>
          <a:prstGeom prst="rect">
            <a:avLst/>
          </a:prstGeom>
          <a:solidFill>
            <a:srgbClr val="3D8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Layer2</a:t>
            </a:r>
            <a:endParaRPr lang="zh-TW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92573" y="3550067"/>
            <a:ext cx="208795" cy="1188828"/>
          </a:xfrm>
          <a:prstGeom prst="rect">
            <a:avLst/>
          </a:prstGeom>
          <a:solidFill>
            <a:srgbClr val="2DB0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5" name="矩形 34"/>
          <p:cNvSpPr/>
          <p:nvPr/>
        </p:nvSpPr>
        <p:spPr>
          <a:xfrm>
            <a:off x="1411211" y="3550067"/>
            <a:ext cx="208795" cy="1188828"/>
          </a:xfrm>
          <a:prstGeom prst="rect">
            <a:avLst/>
          </a:prstGeom>
          <a:solidFill>
            <a:srgbClr val="2DB0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8" name="矩形 37"/>
          <p:cNvSpPr/>
          <p:nvPr/>
        </p:nvSpPr>
        <p:spPr>
          <a:xfrm>
            <a:off x="2169096" y="3550067"/>
            <a:ext cx="208795" cy="1188828"/>
          </a:xfrm>
          <a:prstGeom prst="rect">
            <a:avLst/>
          </a:prstGeom>
          <a:solidFill>
            <a:srgbClr val="2DB0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</p:spTree>
    <p:extLst>
      <p:ext uri="{BB962C8B-B14F-4D97-AF65-F5344CB8AC3E}">
        <p14:creationId xmlns:p14="http://schemas.microsoft.com/office/powerpoint/2010/main" val="379560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3" name="橢圓 22"/>
          <p:cNvSpPr/>
          <p:nvPr/>
        </p:nvSpPr>
        <p:spPr>
          <a:xfrm>
            <a:off x="2855547" y="965713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橢圓 26"/>
          <p:cNvSpPr/>
          <p:nvPr/>
        </p:nvSpPr>
        <p:spPr>
          <a:xfrm>
            <a:off x="2850533" y="1707044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橢圓 27"/>
          <p:cNvSpPr/>
          <p:nvPr/>
        </p:nvSpPr>
        <p:spPr>
          <a:xfrm>
            <a:off x="2886654" y="3680164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 smtClean="0"/>
              <a:t>K</a:t>
            </a:r>
            <a:endParaRPr lang="en-US" i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2928943" y="2507982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30" name="直線單箭頭接點 29"/>
          <p:cNvCxnSpPr>
            <a:stCxn id="23" idx="6"/>
            <a:endCxn id="29" idx="2"/>
          </p:cNvCxnSpPr>
          <p:nvPr/>
        </p:nvCxnSpPr>
        <p:spPr>
          <a:xfrm>
            <a:off x="3261154" y="1181138"/>
            <a:ext cx="43128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601930" y="448110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Layer2</a:t>
            </a: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前鑑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部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層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534925" y="448110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Layer3</a:t>
            </a: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正規化層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3692434" y="965713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4" name="直線單箭頭接點 33"/>
          <p:cNvCxnSpPr>
            <a:stCxn id="27" idx="6"/>
            <a:endCxn id="29" idx="2"/>
          </p:cNvCxnSpPr>
          <p:nvPr/>
        </p:nvCxnSpPr>
        <p:spPr>
          <a:xfrm flipV="1">
            <a:off x="3256140" y="1181138"/>
            <a:ext cx="436294" cy="7413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/>
          <p:cNvSpPr/>
          <p:nvPr/>
        </p:nvSpPr>
        <p:spPr>
          <a:xfrm>
            <a:off x="3692434" y="1707044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en-US" dirty="0"/>
          </a:p>
        </p:txBody>
      </p:sp>
      <p:cxnSp>
        <p:nvCxnSpPr>
          <p:cNvPr id="39" name="直線單箭頭接點 38"/>
          <p:cNvCxnSpPr>
            <a:stCxn id="23" idx="6"/>
            <a:endCxn id="38" idx="2"/>
          </p:cNvCxnSpPr>
          <p:nvPr/>
        </p:nvCxnSpPr>
        <p:spPr>
          <a:xfrm>
            <a:off x="3261154" y="1181138"/>
            <a:ext cx="431280" cy="7413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/>
          <p:cNvSpPr/>
          <p:nvPr/>
        </p:nvSpPr>
        <p:spPr>
          <a:xfrm>
            <a:off x="3692434" y="3680163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K</a:t>
            </a:r>
            <a:endParaRPr lang="en-US" i="1" dirty="0"/>
          </a:p>
        </p:txBody>
      </p:sp>
      <p:cxnSp>
        <p:nvCxnSpPr>
          <p:cNvPr id="45" name="直線單箭頭接點 44"/>
          <p:cNvCxnSpPr>
            <a:stCxn id="23" idx="6"/>
            <a:endCxn id="41" idx="2"/>
          </p:cNvCxnSpPr>
          <p:nvPr/>
        </p:nvCxnSpPr>
        <p:spPr>
          <a:xfrm>
            <a:off x="3261154" y="1181138"/>
            <a:ext cx="431280" cy="27144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27" idx="6"/>
            <a:endCxn id="38" idx="2"/>
          </p:cNvCxnSpPr>
          <p:nvPr/>
        </p:nvCxnSpPr>
        <p:spPr>
          <a:xfrm>
            <a:off x="3256140" y="1922469"/>
            <a:ext cx="43629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27" idx="6"/>
            <a:endCxn id="41" idx="2"/>
          </p:cNvCxnSpPr>
          <p:nvPr/>
        </p:nvCxnSpPr>
        <p:spPr>
          <a:xfrm>
            <a:off x="3256140" y="1922469"/>
            <a:ext cx="436294" cy="197311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28" idx="6"/>
            <a:endCxn id="41" idx="2"/>
          </p:cNvCxnSpPr>
          <p:nvPr/>
        </p:nvCxnSpPr>
        <p:spPr>
          <a:xfrm flipV="1">
            <a:off x="3292261" y="3895588"/>
            <a:ext cx="400173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28" idx="6"/>
            <a:endCxn id="38" idx="2"/>
          </p:cNvCxnSpPr>
          <p:nvPr/>
        </p:nvCxnSpPr>
        <p:spPr>
          <a:xfrm flipV="1">
            <a:off x="3292261" y="1922469"/>
            <a:ext cx="400173" cy="19731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28" idx="6"/>
            <a:endCxn id="29" idx="2"/>
          </p:cNvCxnSpPr>
          <p:nvPr/>
        </p:nvCxnSpPr>
        <p:spPr>
          <a:xfrm flipV="1">
            <a:off x="3292261" y="1181138"/>
            <a:ext cx="400173" cy="271445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675861" y="965713"/>
                <a:ext cx="4183639" cy="10941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4800" algn="just">
                  <a:lnSpc>
                    <a:spcPct val="155000"/>
                  </a:lnSpc>
                </a:pPr>
                <a:r>
                  <a:rPr lang="en-US" b="1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Layer 3</a:t>
                </a:r>
                <a:r>
                  <a:rPr 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: </a:t>
                </a:r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此層為正規化層，會將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個輸入向量中的各個元素正規化，之後將結果以向量型態輸出，輸出如下</a:t>
                </a:r>
                <a:r>
                  <a:rPr lang="zh-TW" altLang="en-US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endParaRPr lang="en-US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861" y="965713"/>
                <a:ext cx="4183639" cy="1094146"/>
              </a:xfrm>
              <a:prstGeom prst="rect">
                <a:avLst/>
              </a:prstGeom>
              <a:blipFill>
                <a:blip r:embed="rId2"/>
                <a:stretch>
                  <a:fillRect l="-437" r="-437"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737046" y="2137894"/>
                <a:ext cx="2203808" cy="406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046" y="2137894"/>
                <a:ext cx="2203808" cy="406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726335" y="2507982"/>
                <a:ext cx="1480212" cy="6719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335" y="2507982"/>
                <a:ext cx="1480212" cy="6719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675861" y="3265451"/>
                <a:ext cx="4183639" cy="794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為第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π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神經元中第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個元素正規化後的值，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=1, 2, 3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。本研究中使用的是複數模糊集，因此輸入是複數型態，故輸出也是複數型態。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861" y="3265451"/>
                <a:ext cx="4183639" cy="794641"/>
              </a:xfrm>
              <a:prstGeom prst="rect">
                <a:avLst/>
              </a:prstGeom>
              <a:blipFill>
                <a:blip r:embed="rId5"/>
                <a:stretch>
                  <a:fillRect l="-437" b="-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字方塊 35"/>
          <p:cNvSpPr txBox="1"/>
          <p:nvPr/>
        </p:nvSpPr>
        <p:spPr>
          <a:xfrm>
            <a:off x="3755549" y="2507982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7" name="Shape 124"/>
          <p:cNvSpPr txBox="1">
            <a:spLocks/>
          </p:cNvSpPr>
          <p:nvPr/>
        </p:nvSpPr>
        <p:spPr>
          <a:xfrm>
            <a:off x="2469396" y="124089"/>
            <a:ext cx="399704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3.3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複數類神經模糊系統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0" y="3464512"/>
            <a:ext cx="2391776" cy="1678988"/>
          </a:xfrm>
          <a:prstGeom prst="rect">
            <a:avLst/>
          </a:prstGeom>
          <a:solidFill>
            <a:srgbClr val="2DB0E8"/>
          </a:solidFill>
          <a:ln>
            <a:solidFill>
              <a:srgbClr val="2DB0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/>
          <p:cNvSpPr/>
          <p:nvPr/>
        </p:nvSpPr>
        <p:spPr>
          <a:xfrm>
            <a:off x="264752" y="3550067"/>
            <a:ext cx="208795" cy="1188828"/>
          </a:xfrm>
          <a:prstGeom prst="rect">
            <a:avLst/>
          </a:prstGeom>
          <a:solidFill>
            <a:srgbClr val="2DB0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5" name="矩形 34"/>
          <p:cNvSpPr/>
          <p:nvPr/>
        </p:nvSpPr>
        <p:spPr>
          <a:xfrm>
            <a:off x="644836" y="3552237"/>
            <a:ext cx="208795" cy="1188828"/>
          </a:xfrm>
          <a:prstGeom prst="rect">
            <a:avLst/>
          </a:prstGeom>
          <a:solidFill>
            <a:srgbClr val="2DB0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40" name="矩形 39"/>
          <p:cNvSpPr/>
          <p:nvPr/>
        </p:nvSpPr>
        <p:spPr>
          <a:xfrm>
            <a:off x="1025638" y="3552237"/>
            <a:ext cx="208795" cy="1188828"/>
          </a:xfrm>
          <a:prstGeom prst="rect">
            <a:avLst/>
          </a:prstGeom>
          <a:solidFill>
            <a:srgbClr val="2DB0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42" name="矩形 41"/>
          <p:cNvSpPr/>
          <p:nvPr/>
        </p:nvSpPr>
        <p:spPr>
          <a:xfrm>
            <a:off x="1792573" y="3550067"/>
            <a:ext cx="208795" cy="1188828"/>
          </a:xfrm>
          <a:prstGeom prst="rect">
            <a:avLst/>
          </a:prstGeom>
          <a:solidFill>
            <a:srgbClr val="2DB0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43" name="矩形 42"/>
          <p:cNvSpPr/>
          <p:nvPr/>
        </p:nvSpPr>
        <p:spPr>
          <a:xfrm>
            <a:off x="1411211" y="3550067"/>
            <a:ext cx="208795" cy="1188828"/>
          </a:xfrm>
          <a:prstGeom prst="rect">
            <a:avLst/>
          </a:prstGeom>
          <a:solidFill>
            <a:srgbClr val="3D8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Layer3</a:t>
            </a:r>
            <a:endParaRPr lang="zh-TW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169096" y="3550067"/>
            <a:ext cx="208795" cy="1188828"/>
          </a:xfrm>
          <a:prstGeom prst="rect">
            <a:avLst/>
          </a:prstGeom>
          <a:solidFill>
            <a:srgbClr val="2DB0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</p:spTree>
    <p:extLst>
      <p:ext uri="{BB962C8B-B14F-4D97-AF65-F5344CB8AC3E}">
        <p14:creationId xmlns:p14="http://schemas.microsoft.com/office/powerpoint/2010/main" val="359217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048000" y="767915"/>
            <a:ext cx="3048000" cy="20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en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緒論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286818" y="44346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Layer4</a:t>
            </a: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後鑑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部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層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353825" y="44346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Layer3</a:t>
            </a: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正規化層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2511334" y="919216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橢圓 30"/>
          <p:cNvSpPr/>
          <p:nvPr/>
        </p:nvSpPr>
        <p:spPr>
          <a:xfrm>
            <a:off x="3535419" y="919216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2" name="直線單箭頭接點 31"/>
          <p:cNvCxnSpPr>
            <a:stCxn id="29" idx="6"/>
            <a:endCxn id="31" idx="2"/>
          </p:cNvCxnSpPr>
          <p:nvPr/>
        </p:nvCxnSpPr>
        <p:spPr>
          <a:xfrm>
            <a:off x="2916941" y="1134641"/>
            <a:ext cx="61847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/>
          <p:cNvSpPr/>
          <p:nvPr/>
        </p:nvSpPr>
        <p:spPr>
          <a:xfrm>
            <a:off x="2511334" y="1660547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en-US" dirty="0"/>
          </a:p>
        </p:txBody>
      </p:sp>
      <p:sp>
        <p:nvSpPr>
          <p:cNvPr id="41" name="橢圓 40"/>
          <p:cNvSpPr/>
          <p:nvPr/>
        </p:nvSpPr>
        <p:spPr>
          <a:xfrm>
            <a:off x="2511334" y="3633666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 smtClean="0"/>
              <a:t>K</a:t>
            </a:r>
            <a:endParaRPr lang="en-US" i="1" dirty="0"/>
          </a:p>
        </p:txBody>
      </p:sp>
      <p:sp>
        <p:nvSpPr>
          <p:cNvPr id="42" name="橢圓 41"/>
          <p:cNvSpPr/>
          <p:nvPr/>
        </p:nvSpPr>
        <p:spPr>
          <a:xfrm>
            <a:off x="3535419" y="3633667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 smtClean="0"/>
              <a:t>K</a:t>
            </a:r>
            <a:endParaRPr lang="en-US" i="1" dirty="0"/>
          </a:p>
        </p:txBody>
      </p:sp>
      <p:sp>
        <p:nvSpPr>
          <p:cNvPr id="44" name="橢圓 43"/>
          <p:cNvSpPr/>
          <p:nvPr/>
        </p:nvSpPr>
        <p:spPr>
          <a:xfrm>
            <a:off x="3535418" y="1660547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en-US" dirty="0"/>
          </a:p>
        </p:txBody>
      </p:sp>
      <p:cxnSp>
        <p:nvCxnSpPr>
          <p:cNvPr id="62" name="直線單箭頭接點 61"/>
          <p:cNvCxnSpPr>
            <a:stCxn id="38" idx="6"/>
            <a:endCxn id="44" idx="2"/>
          </p:cNvCxnSpPr>
          <p:nvPr/>
        </p:nvCxnSpPr>
        <p:spPr>
          <a:xfrm>
            <a:off x="2916941" y="1875972"/>
            <a:ext cx="61847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stCxn id="41" idx="6"/>
            <a:endCxn id="42" idx="2"/>
          </p:cNvCxnSpPr>
          <p:nvPr/>
        </p:nvCxnSpPr>
        <p:spPr>
          <a:xfrm>
            <a:off x="2916941" y="3849091"/>
            <a:ext cx="618478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021740" y="912854"/>
                <a:ext cx="412226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4800"/>
                <a:r>
                  <a:rPr lang="en-US" b="1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Layer 4:</a:t>
                </a:r>
                <a:r>
                  <a:rPr 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此層為後鑑部層，經過此層的運算可以得到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個模型輸出，公式如下。</a:t>
                </a:r>
                <a:endParaRPr lang="en-US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740" y="912854"/>
                <a:ext cx="4122260" cy="523220"/>
              </a:xfrm>
              <a:prstGeom prst="rect">
                <a:avLst/>
              </a:prstGeom>
              <a:blipFill>
                <a:blip r:embed="rId2"/>
                <a:stretch>
                  <a:fillRect l="-444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905823" y="1527989"/>
                <a:ext cx="2715552" cy="533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sup>
                              <m: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823" y="1527989"/>
                <a:ext cx="2715552" cy="533288"/>
              </a:xfrm>
              <a:prstGeom prst="rect">
                <a:avLst/>
              </a:prstGeom>
              <a:blipFill>
                <a:blip r:embed="rId3"/>
                <a:stretch>
                  <a:fillRect t="-135632" r="-15056" b="-20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021740" y="2153192"/>
                <a:ext cx="4122260" cy="6148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=1,2,…,</m:t>
                    </m:r>
                    <m:r>
                      <a:rPr lang="en-US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kern="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e>
                      <m:sup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為第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</a:t>
                </a:r>
                <a:r>
                  <a:rPr 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T–S</a:t>
                </a:r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神經元輸出；</a:t>
                </a:r>
                <a:r>
                  <a:rPr 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=1,2,…,</m:t>
                    </m:r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}</a:t>
                </a:r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是第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</a:t>
                </a:r>
                <a:r>
                  <a:rPr 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T–S</a:t>
                </a:r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神經元的參數。</a:t>
                </a:r>
                <a:endParaRPr lang="en-US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740" y="2153192"/>
                <a:ext cx="4122260" cy="614848"/>
              </a:xfrm>
              <a:prstGeom prst="rect">
                <a:avLst/>
              </a:prstGeom>
              <a:blipFill>
                <a:blip r:embed="rId4"/>
                <a:stretch>
                  <a:fillRect l="-444" r="-4734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021740" y="3131887"/>
                <a:ext cx="412226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4800"/>
                <a:r>
                  <a:rPr lang="en-US" b="1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Layer 5: </a:t>
                </a:r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此層為輸出層，將上一層得到的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個神經元輸出加總，即為我們的模型輸出。</a:t>
                </a:r>
                <a:endParaRPr lang="en-US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740" y="3131887"/>
                <a:ext cx="4122260" cy="523220"/>
              </a:xfrm>
              <a:prstGeom prst="rect">
                <a:avLst/>
              </a:prstGeom>
              <a:blipFill>
                <a:blip r:embed="rId5"/>
                <a:stretch>
                  <a:fillRect l="-444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363859" y="3655107"/>
                <a:ext cx="1438022" cy="5581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acc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sup>
                              <m: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859" y="3655107"/>
                <a:ext cx="1438022" cy="558166"/>
              </a:xfrm>
              <a:prstGeom prst="rect">
                <a:avLst/>
              </a:prstGeom>
              <a:blipFill>
                <a:blip r:embed="rId6"/>
                <a:stretch>
                  <a:fillRect l="-15254" t="-128571" r="-39407" b="-195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橢圓 36"/>
              <p:cNvSpPr/>
              <p:nvPr/>
            </p:nvSpPr>
            <p:spPr>
              <a:xfrm>
                <a:off x="4434240" y="2337190"/>
                <a:ext cx="405607" cy="43085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7" name="橢圓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240" y="2337190"/>
                <a:ext cx="405607" cy="430850"/>
              </a:xfrm>
              <a:prstGeom prst="ellipse">
                <a:avLst/>
              </a:prstGeom>
              <a:blipFill>
                <a:blip r:embed="rId7"/>
                <a:stretch>
                  <a:fillRect l="-68493" t="-77922" r="-31507" b="-114286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字方塊 39"/>
          <p:cNvSpPr txBox="1"/>
          <p:nvPr/>
        </p:nvSpPr>
        <p:spPr>
          <a:xfrm>
            <a:off x="2589744" y="2306375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3613828" y="2306375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46" name="直線單箭頭接點 45"/>
          <p:cNvCxnSpPr>
            <a:stCxn id="31" idx="6"/>
            <a:endCxn id="37" idx="2"/>
          </p:cNvCxnSpPr>
          <p:nvPr/>
        </p:nvCxnSpPr>
        <p:spPr>
          <a:xfrm>
            <a:off x="3941026" y="1134641"/>
            <a:ext cx="493214" cy="14179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42" idx="6"/>
            <a:endCxn id="37" idx="2"/>
          </p:cNvCxnSpPr>
          <p:nvPr/>
        </p:nvCxnSpPr>
        <p:spPr>
          <a:xfrm flipV="1">
            <a:off x="3941026" y="2552615"/>
            <a:ext cx="493214" cy="129647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44" idx="6"/>
            <a:endCxn id="37" idx="2"/>
          </p:cNvCxnSpPr>
          <p:nvPr/>
        </p:nvCxnSpPr>
        <p:spPr>
          <a:xfrm>
            <a:off x="3941025" y="1875972"/>
            <a:ext cx="493215" cy="67664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124"/>
          <p:cNvSpPr txBox="1">
            <a:spLocks/>
          </p:cNvSpPr>
          <p:nvPr/>
        </p:nvSpPr>
        <p:spPr>
          <a:xfrm>
            <a:off x="2469396" y="124089"/>
            <a:ext cx="399704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3.3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複數類神經模糊系統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309580" y="4434605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Layer5</a:t>
            </a:r>
          </a:p>
          <a:p>
            <a:pPr algn="ctr"/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層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3464512"/>
            <a:ext cx="2391776" cy="1678988"/>
          </a:xfrm>
          <a:prstGeom prst="rect">
            <a:avLst/>
          </a:prstGeom>
          <a:solidFill>
            <a:srgbClr val="2DB0E8"/>
          </a:solidFill>
          <a:ln>
            <a:solidFill>
              <a:srgbClr val="2DB0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/>
          <p:cNvSpPr/>
          <p:nvPr/>
        </p:nvSpPr>
        <p:spPr>
          <a:xfrm>
            <a:off x="264752" y="3550067"/>
            <a:ext cx="208795" cy="1188828"/>
          </a:xfrm>
          <a:prstGeom prst="rect">
            <a:avLst/>
          </a:prstGeom>
          <a:solidFill>
            <a:srgbClr val="2DB0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4" name="矩形 33"/>
          <p:cNvSpPr/>
          <p:nvPr/>
        </p:nvSpPr>
        <p:spPr>
          <a:xfrm>
            <a:off x="644836" y="3552237"/>
            <a:ext cx="208795" cy="1188828"/>
          </a:xfrm>
          <a:prstGeom prst="rect">
            <a:avLst/>
          </a:prstGeom>
          <a:solidFill>
            <a:srgbClr val="2DB0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5" name="矩形 34"/>
          <p:cNvSpPr/>
          <p:nvPr/>
        </p:nvSpPr>
        <p:spPr>
          <a:xfrm>
            <a:off x="1025638" y="3552237"/>
            <a:ext cx="208795" cy="1188828"/>
          </a:xfrm>
          <a:prstGeom prst="rect">
            <a:avLst/>
          </a:prstGeom>
          <a:solidFill>
            <a:srgbClr val="2DB0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6" name="矩形 35"/>
          <p:cNvSpPr/>
          <p:nvPr/>
        </p:nvSpPr>
        <p:spPr>
          <a:xfrm>
            <a:off x="1792573" y="3550067"/>
            <a:ext cx="208795" cy="1188828"/>
          </a:xfrm>
          <a:prstGeom prst="rect">
            <a:avLst/>
          </a:prstGeom>
          <a:solidFill>
            <a:srgbClr val="3D8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Layer4</a:t>
            </a:r>
            <a:endParaRPr lang="zh-TW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411211" y="3550067"/>
            <a:ext cx="208795" cy="1188828"/>
          </a:xfrm>
          <a:prstGeom prst="rect">
            <a:avLst/>
          </a:prstGeom>
          <a:solidFill>
            <a:srgbClr val="2DB0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45" name="矩形 44"/>
          <p:cNvSpPr/>
          <p:nvPr/>
        </p:nvSpPr>
        <p:spPr>
          <a:xfrm>
            <a:off x="2169096" y="3550067"/>
            <a:ext cx="208795" cy="1188828"/>
          </a:xfrm>
          <a:prstGeom prst="rect">
            <a:avLst/>
          </a:prstGeom>
          <a:solidFill>
            <a:srgbClr val="3D8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Layer5</a:t>
            </a:r>
            <a:endParaRPr lang="zh-TW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21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4985656" y="1708838"/>
            <a:ext cx="1219274" cy="180639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333333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後鑑部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(T-S)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667765" y="1708838"/>
            <a:ext cx="1296674" cy="1806390"/>
          </a:xfrm>
          <a:prstGeom prst="roundRect">
            <a:avLst/>
          </a:prstGeom>
          <a:solidFill>
            <a:srgbClr val="3D808C"/>
          </a:solidFill>
          <a:ln>
            <a:solidFill>
              <a:srgbClr val="3D808C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前鑑部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複數模糊集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986232" y="1164314"/>
            <a:ext cx="1262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遞迴最小平方演算法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451224" y="1164314"/>
            <a:ext cx="1597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粒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子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群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演算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法</a:t>
            </a:r>
            <a:endParaRPr lang="en-US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人工蜂群演算法</a:t>
            </a:r>
            <a:endParaRPr 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2839889" y="2482193"/>
            <a:ext cx="827876" cy="193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552131" y="2417364"/>
                <a:ext cx="267803" cy="264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131" y="2417364"/>
                <a:ext cx="267803" cy="264876"/>
              </a:xfrm>
              <a:prstGeom prst="rect">
                <a:avLst/>
              </a:prstGeom>
              <a:blipFill>
                <a:blip r:embed="rId2"/>
                <a:stretch>
                  <a:fillRect r="-2273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向右箭號 10"/>
          <p:cNvSpPr/>
          <p:nvPr/>
        </p:nvSpPr>
        <p:spPr>
          <a:xfrm>
            <a:off x="6267203" y="2541436"/>
            <a:ext cx="1081071" cy="103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599116" y="2237740"/>
                <a:ext cx="268822" cy="2952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116" y="2237740"/>
                <a:ext cx="268822" cy="295226"/>
              </a:xfrm>
              <a:prstGeom prst="rect">
                <a:avLst/>
              </a:prstGeom>
              <a:blipFill>
                <a:blip r:embed="rId3"/>
                <a:stretch>
                  <a:fillRect r="-2273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8250761" y="2247397"/>
                <a:ext cx="247504" cy="275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761" y="2247397"/>
                <a:ext cx="247504" cy="27591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向右箭號 13"/>
          <p:cNvSpPr/>
          <p:nvPr/>
        </p:nvSpPr>
        <p:spPr>
          <a:xfrm rot="10800000">
            <a:off x="7877972" y="2541436"/>
            <a:ext cx="945304" cy="101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橢圓 14"/>
          <p:cNvSpPr/>
          <p:nvPr/>
        </p:nvSpPr>
        <p:spPr>
          <a:xfrm>
            <a:off x="7402516" y="2380086"/>
            <a:ext cx="422247" cy="4638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356332" y="262170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模型輸出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129308" y="262170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目標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向右箭號 17"/>
          <p:cNvSpPr/>
          <p:nvPr/>
        </p:nvSpPr>
        <p:spPr>
          <a:xfrm rot="5400000">
            <a:off x="7452349" y="3024540"/>
            <a:ext cx="322578" cy="118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7483758" y="3287003"/>
                <a:ext cx="831937" cy="2952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758" y="3287003"/>
                <a:ext cx="831937" cy="295226"/>
              </a:xfrm>
              <a:prstGeom prst="rect">
                <a:avLst/>
              </a:prstGeom>
              <a:blipFill>
                <a:blip r:embed="rId5"/>
                <a:stretch>
                  <a:fillRect r="-42647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7239694" y="2140073"/>
            <a:ext cx="162822" cy="264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672098" y="2140073"/>
            <a:ext cx="206907" cy="264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2" name="Shape 124"/>
          <p:cNvSpPr txBox="1">
            <a:spLocks/>
          </p:cNvSpPr>
          <p:nvPr/>
        </p:nvSpPr>
        <p:spPr>
          <a:xfrm>
            <a:off x="2469396" y="124089"/>
            <a:ext cx="399704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3.4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參數學習演算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823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2997248" y="3650692"/>
            <a:ext cx="350748" cy="33736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文字方塊 2"/>
          <p:cNvSpPr txBox="1"/>
          <p:nvPr/>
        </p:nvSpPr>
        <p:spPr>
          <a:xfrm>
            <a:off x="2717274" y="3928706"/>
            <a:ext cx="902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目前位置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172082" y="1064080"/>
            <a:ext cx="800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新位置</a:t>
            </a:r>
            <a:endParaRPr 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918110" y="1719183"/>
            <a:ext cx="1620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透過自我最佳位置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調整方向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253354" y="2525503"/>
            <a:ext cx="1620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透過全群最佳位置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調整方向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向右箭號 12"/>
          <p:cNvSpPr/>
          <p:nvPr/>
        </p:nvSpPr>
        <p:spPr>
          <a:xfrm rot="18911062">
            <a:off x="2893672" y="2597268"/>
            <a:ext cx="2844744" cy="1027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向右箭號 14"/>
          <p:cNvSpPr/>
          <p:nvPr/>
        </p:nvSpPr>
        <p:spPr>
          <a:xfrm rot="20610049">
            <a:off x="3298540" y="3363109"/>
            <a:ext cx="3004720" cy="84187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6" name="向右箭號 15"/>
          <p:cNvSpPr/>
          <p:nvPr/>
        </p:nvSpPr>
        <p:spPr>
          <a:xfrm rot="16200000" flipV="1">
            <a:off x="5943739" y="2638415"/>
            <a:ext cx="659531" cy="16108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9" name="直線單箭頭接點 18"/>
          <p:cNvCxnSpPr/>
          <p:nvPr/>
        </p:nvCxnSpPr>
        <p:spPr>
          <a:xfrm flipH="1" flipV="1">
            <a:off x="3172621" y="1682531"/>
            <a:ext cx="14031" cy="1932189"/>
          </a:xfrm>
          <a:prstGeom prst="straightConnector1">
            <a:avLst/>
          </a:prstGeom>
          <a:ln w="38100">
            <a:solidFill>
              <a:srgbClr val="92D05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3032618" y="1447396"/>
            <a:ext cx="272125" cy="20255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" name="向右箭號 20"/>
          <p:cNvSpPr/>
          <p:nvPr/>
        </p:nvSpPr>
        <p:spPr>
          <a:xfrm rot="14072174" flipV="1">
            <a:off x="5565498" y="1978872"/>
            <a:ext cx="771816" cy="1586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3" name="直線單箭頭接點 22"/>
          <p:cNvCxnSpPr/>
          <p:nvPr/>
        </p:nvCxnSpPr>
        <p:spPr>
          <a:xfrm flipH="1" flipV="1">
            <a:off x="1716031" y="2234220"/>
            <a:ext cx="1372397" cy="1399309"/>
          </a:xfrm>
          <a:prstGeom prst="straightConnector1">
            <a:avLst/>
          </a:prstGeom>
          <a:ln w="28575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1508506" y="2055470"/>
            <a:ext cx="272125" cy="2025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8" name="文字方塊 27"/>
          <p:cNvSpPr txBox="1"/>
          <p:nvPr/>
        </p:nvSpPr>
        <p:spPr>
          <a:xfrm>
            <a:off x="2471750" y="897859"/>
            <a:ext cx="1415772" cy="584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全群最佳位置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Gbest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901488" y="1480755"/>
            <a:ext cx="1415772" cy="584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自我最佳位置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Pbest</a:t>
            </a:r>
            <a:r>
              <a:rPr 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1" name="文字方塊 30"/>
          <p:cNvSpPr txBox="1"/>
          <p:nvPr/>
        </p:nvSpPr>
        <p:spPr>
          <a:xfrm rot="20612919">
            <a:off x="4471797" y="3368150"/>
            <a:ext cx="1005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慣性方向</a:t>
            </a:r>
            <a:endParaRPr 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1241797" y="4236483"/>
                <a:ext cx="1077668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第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sz="1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顆粒子</a:t>
                </a:r>
                <a:endParaRPr lang="en-US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797" y="4236483"/>
                <a:ext cx="1077668" cy="338554"/>
              </a:xfrm>
              <a:prstGeom prst="rect">
                <a:avLst/>
              </a:prstGeom>
              <a:blipFill>
                <a:blip r:embed="rId3"/>
                <a:stretch>
                  <a:fillRect l="-2247" t="-3509" r="-2247"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標題 1"/>
          <p:cNvSpPr>
            <a:spLocks noGrp="1"/>
          </p:cNvSpPr>
          <p:nvPr>
            <p:ph type="title"/>
          </p:nvPr>
        </p:nvSpPr>
        <p:spPr>
          <a:xfrm>
            <a:off x="1216604" y="123268"/>
            <a:ext cx="6763800" cy="503100"/>
          </a:xfrm>
        </p:spPr>
        <p:txBody>
          <a:bodyPr/>
          <a:lstStyle/>
          <a:p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粒子群演算法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Particle </a:t>
            </a:r>
            <a:r>
              <a:rPr 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  <a:r>
              <a:rPr 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warm optimization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dirty="0" smtClean="0"/>
              <a:t>21</a:t>
            </a:r>
            <a:endParaRPr lang="en-US" dirty="0"/>
          </a:p>
        </p:txBody>
      </p:sp>
      <p:sp>
        <p:nvSpPr>
          <p:cNvPr id="32" name="橢圓 31"/>
          <p:cNvSpPr/>
          <p:nvPr/>
        </p:nvSpPr>
        <p:spPr>
          <a:xfrm>
            <a:off x="5368285" y="1393244"/>
            <a:ext cx="350748" cy="33736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88566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6" grpId="0" animBg="1"/>
      <p:bldP spid="20" grpId="0" animBg="1"/>
      <p:bldP spid="21" grpId="0" animBg="1"/>
      <p:bldP spid="27" grpId="0" animBg="1"/>
      <p:bldP spid="28" grpId="0"/>
      <p:bldP spid="29" grpId="0"/>
      <p:bldP spid="3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07034" y="123470"/>
            <a:ext cx="6763800" cy="503100"/>
          </a:xfrm>
        </p:spPr>
        <p:txBody>
          <a:bodyPr/>
          <a:lstStyle/>
          <a:p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人工蜂群演算法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rtificial bee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olony optimization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899256" y="1871270"/>
            <a:ext cx="38777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工蜂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搜尋新的食物源</a:t>
            </a:r>
            <a:endParaRPr lang="en-US" altLang="zh-TW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8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觀察蜂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在食物源附近搜尋更好的解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偵查蜂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如果工蜂在指定回合內沒被替換，則派出觀察蜂取代</a:t>
            </a:r>
            <a:endParaRPr lang="en-US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34" name="群組 33"/>
          <p:cNvGrpSpPr/>
          <p:nvPr/>
        </p:nvGrpSpPr>
        <p:grpSpPr>
          <a:xfrm>
            <a:off x="188746" y="1089786"/>
            <a:ext cx="4378028" cy="3946743"/>
            <a:chOff x="188746" y="1089786"/>
            <a:chExt cx="4378028" cy="3946743"/>
          </a:xfrm>
        </p:grpSpPr>
        <p:sp>
          <p:nvSpPr>
            <p:cNvPr id="4" name="矩形 3"/>
            <p:cNvSpPr/>
            <p:nvPr/>
          </p:nvSpPr>
          <p:spPr>
            <a:xfrm>
              <a:off x="897467" y="1089786"/>
              <a:ext cx="1413934" cy="5887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隨機形成</a:t>
              </a:r>
              <a:r>
                <a:rPr lang="zh-TW" altLang="en-US" sz="1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工蜂</a:t>
              </a:r>
              <a:r>
                <a:rPr lang="en-US" altLang="zh-TW" sz="1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(</a:t>
              </a:r>
              <a:r>
                <a:rPr lang="zh-TW" altLang="en-US" sz="1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食物源</a:t>
              </a:r>
              <a:r>
                <a:rPr lang="en-US" altLang="zh-TW" sz="1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)</a:t>
              </a:r>
              <a:r>
                <a:rPr lang="zh-TW" alt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位置</a:t>
              </a:r>
              <a:endPara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986367" y="1809567"/>
              <a:ext cx="1236134" cy="6642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更新所有</a:t>
              </a:r>
              <a:r>
                <a:rPr lang="zh-TW" altLang="en-US" sz="1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工蜂</a:t>
              </a:r>
              <a:r>
                <a:rPr lang="en-US" altLang="zh-TW" sz="1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(</a:t>
              </a:r>
              <a:r>
                <a:rPr lang="zh-TW" altLang="en-US" sz="1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食物源</a:t>
              </a:r>
              <a:r>
                <a:rPr lang="en-US" altLang="zh-TW" sz="1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)</a:t>
              </a:r>
              <a:r>
                <a:rPr lang="zh-TW" alt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位置</a:t>
              </a:r>
              <a:endPara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96106" y="3390340"/>
              <a:ext cx="1811868" cy="47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使用輪盤法決定</a:t>
              </a:r>
              <a:r>
                <a:rPr lang="zh-TW" altLang="en-US" sz="1200" b="1" dirty="0" smtClean="0">
                  <a:solidFill>
                    <a:srgbClr val="00B05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觀察蜂</a:t>
              </a:r>
              <a:r>
                <a:rPr lang="zh-TW" alt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要搜尋的位置</a:t>
              </a:r>
              <a:endPara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" name="菱形 6"/>
            <p:cNvSpPr/>
            <p:nvPr/>
          </p:nvSpPr>
          <p:spPr>
            <a:xfrm>
              <a:off x="702733" y="4017421"/>
              <a:ext cx="1811867" cy="101910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達到 </a:t>
              </a:r>
              <a:r>
                <a:rPr lang="en-US" altLang="zh-TW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limit?</a:t>
              </a:r>
              <a:endPara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068173" y="1783913"/>
              <a:ext cx="1498601" cy="7155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派出</a:t>
              </a:r>
              <a:r>
                <a:rPr lang="zh-TW" altLang="en-US" sz="1200" b="1" dirty="0" smtClean="0">
                  <a:solidFill>
                    <a:srgbClr val="5680A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偵查蜂</a:t>
              </a:r>
              <a:r>
                <a:rPr lang="zh-TW" alt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取代</a:t>
              </a:r>
              <a:endParaRPr lang="en-US" altLang="zh-TW" sz="1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en-US" sz="1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工蜂</a:t>
              </a:r>
              <a:r>
                <a:rPr lang="zh-TW" alt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位置</a:t>
              </a:r>
              <a:endPara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線單箭頭接點 10"/>
            <p:cNvCxnSpPr>
              <a:stCxn id="4" idx="2"/>
              <a:endCxn id="5" idx="0"/>
            </p:cNvCxnSpPr>
            <p:nvPr/>
          </p:nvCxnSpPr>
          <p:spPr>
            <a:xfrm>
              <a:off x="1604434" y="1678496"/>
              <a:ext cx="0" cy="131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5" idx="2"/>
              <a:endCxn id="32" idx="0"/>
            </p:cNvCxnSpPr>
            <p:nvPr/>
          </p:nvCxnSpPr>
          <p:spPr>
            <a:xfrm flipH="1">
              <a:off x="1599759" y="2473856"/>
              <a:ext cx="4675" cy="1716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>
              <a:stCxn id="6" idx="2"/>
              <a:endCxn id="7" idx="0"/>
            </p:cNvCxnSpPr>
            <p:nvPr/>
          </p:nvCxnSpPr>
          <p:spPr>
            <a:xfrm>
              <a:off x="1602040" y="3860852"/>
              <a:ext cx="6627" cy="156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8" idx="1"/>
              <a:endCxn id="5" idx="3"/>
            </p:cNvCxnSpPr>
            <p:nvPr/>
          </p:nvCxnSpPr>
          <p:spPr>
            <a:xfrm flipH="1">
              <a:off x="2222501" y="2141711"/>
              <a:ext cx="84567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3839633" y="3518221"/>
              <a:ext cx="3946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188746" y="3878921"/>
              <a:ext cx="3497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No</a:t>
              </a:r>
            </a:p>
          </p:txBody>
        </p:sp>
        <p:cxnSp>
          <p:nvCxnSpPr>
            <p:cNvPr id="63" name="肘形接點 62"/>
            <p:cNvCxnSpPr>
              <a:stCxn id="7" idx="3"/>
              <a:endCxn id="8" idx="2"/>
            </p:cNvCxnSpPr>
            <p:nvPr/>
          </p:nvCxnSpPr>
          <p:spPr>
            <a:xfrm flipV="1">
              <a:off x="2514600" y="2499509"/>
              <a:ext cx="1302874" cy="202746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肘形接點 63"/>
            <p:cNvCxnSpPr>
              <a:stCxn id="7" idx="1"/>
              <a:endCxn id="5" idx="1"/>
            </p:cNvCxnSpPr>
            <p:nvPr/>
          </p:nvCxnSpPr>
          <p:spPr>
            <a:xfrm rot="10800000" flipH="1">
              <a:off x="702733" y="2141713"/>
              <a:ext cx="283634" cy="2385263"/>
            </a:xfrm>
            <a:prstGeom prst="bentConnector3">
              <a:avLst>
                <a:gd name="adj1" fmla="val -8059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693825" y="2645531"/>
              <a:ext cx="1811868" cy="47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計算</a:t>
              </a:r>
              <a:r>
                <a:rPr lang="zh-TW" altLang="en-US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工蜂</a:t>
              </a:r>
              <a:r>
                <a:rPr lang="en-US" altLang="zh-TW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(</a:t>
              </a:r>
              <a:r>
                <a:rPr lang="zh-TW" altLang="en-US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食物源</a:t>
              </a:r>
              <a:r>
                <a:rPr lang="en-US" altLang="zh-TW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)</a:t>
              </a:r>
              <a:r>
                <a:rPr lang="zh-TW" alt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收益</a:t>
              </a:r>
              <a:endPara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35" name="直線單箭頭接點 34"/>
            <p:cNvCxnSpPr>
              <a:stCxn id="32" idx="2"/>
              <a:endCxn id="6" idx="0"/>
            </p:cNvCxnSpPr>
            <p:nvPr/>
          </p:nvCxnSpPr>
          <p:spPr>
            <a:xfrm>
              <a:off x="1599759" y="3116043"/>
              <a:ext cx="2281" cy="2742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032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6450" y="80125"/>
            <a:ext cx="6763800" cy="503100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遞迴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最小平方演算法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Recursive least square estimation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34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968141" y="1178865"/>
                <a:ext cx="109446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141" y="1178865"/>
                <a:ext cx="1094466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840268" y="2387790"/>
                <a:ext cx="3350211" cy="335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268" y="2387790"/>
                <a:ext cx="3350211" cy="335476"/>
              </a:xfrm>
              <a:prstGeom prst="rect">
                <a:avLst/>
              </a:prstGeom>
              <a:blipFill>
                <a:blip r:embed="rId3"/>
                <a:stretch>
                  <a:fillRect t="-136364" r="-13843" b="-2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228290" y="2856779"/>
                <a:ext cx="2574166" cy="565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290" y="2856779"/>
                <a:ext cx="2574166" cy="565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960174" y="3555640"/>
                <a:ext cx="7236351" cy="432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hangingPunct="0">
                  <a:lnSpc>
                    <a:spcPct val="155000"/>
                  </a:lnSpc>
                </a:pPr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是遞迴次數，</a:t>
                </a:r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=0,1,…,(</m:t>
                    </m:r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1)</m:t>
                    </m:r>
                  </m:oMath>
                </a14:m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}</a:t>
                </a:r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為資料總筆數，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ctrlPr>
                              <a:rPr lang="en-US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b="1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𝐂</m:t>
                    </m:r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1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𝐘</m:t>
                    </m:r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的第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zh-TW" altLang="en-US" kern="1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行</a:t>
                </a:r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endParaRPr lang="en-US" kern="1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74" y="3555640"/>
                <a:ext cx="7236351" cy="432554"/>
              </a:xfrm>
              <a:prstGeom prst="rect">
                <a:avLst/>
              </a:prstGeom>
              <a:blipFill>
                <a:blip r:embed="rId5"/>
                <a:stretch>
                  <a:fillRect l="-253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469310" y="4000500"/>
                <a:ext cx="42180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=[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Pre>
                                            <m:sPre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PrePr>
                                            <m:sub>
                                              <m: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𝑏𝑏</m:t>
                                              </m:r>
                                            </m:e>
                                          </m:sPr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e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Pre>
                                            <m:sPre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PrePr>
                                            <m:sub>
                                              <m: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𝑏𝑏</m:t>
                                              </m:r>
                                            </m:e>
                                          </m:sPr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Pre>
                                            <m:sPre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PrePr>
                                            <m:sub>
                                              <m: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sup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𝑏𝑏</m:t>
                                              </m:r>
                                            </m:e>
                                          </m:sPr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310" y="4000500"/>
                <a:ext cx="4218078" cy="307777"/>
              </a:xfrm>
              <a:prstGeom prst="rect">
                <a:avLst/>
              </a:prstGeom>
              <a:blipFill>
                <a:blip r:embed="rId6"/>
                <a:stretch>
                  <a:fillRect t="-103922" r="-7225" b="-168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312151" y="4372728"/>
                <a:ext cx="4532395" cy="3569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𝑏𝑏</m:t>
                          </m:r>
                        </m:e>
                      </m:sPre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⃑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⃑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151" y="4372728"/>
                <a:ext cx="4532395" cy="356957"/>
              </a:xfrm>
              <a:prstGeom prst="rect">
                <a:avLst/>
              </a:prstGeom>
              <a:blipFill>
                <a:blip r:embed="rId7"/>
                <a:stretch>
                  <a:fillRect t="-120339" r="-8602" b="-196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3016532" y="19343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2" name="直線單箭頭接點 21"/>
          <p:cNvCxnSpPr>
            <a:endCxn id="18" idx="0"/>
          </p:cNvCxnSpPr>
          <p:nvPr/>
        </p:nvCxnSpPr>
        <p:spPr>
          <a:xfrm flipH="1">
            <a:off x="3288402" y="1468654"/>
            <a:ext cx="821695" cy="4656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3516735" y="201706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已知函式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4" name="直線單箭頭接點 23"/>
          <p:cNvCxnSpPr>
            <a:endCxn id="23" idx="0"/>
          </p:cNvCxnSpPr>
          <p:nvPr/>
        </p:nvCxnSpPr>
        <p:spPr>
          <a:xfrm flipH="1">
            <a:off x="3968141" y="1466528"/>
            <a:ext cx="522834" cy="5505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endCxn id="33" idx="0"/>
          </p:cNvCxnSpPr>
          <p:nvPr/>
        </p:nvCxnSpPr>
        <p:spPr>
          <a:xfrm>
            <a:off x="4577045" y="1448729"/>
            <a:ext cx="200441" cy="5514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4505616" y="20002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參數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258717" y="201706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誤差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7" name="直線單箭頭接點 36"/>
          <p:cNvCxnSpPr>
            <a:endCxn id="36" idx="0"/>
          </p:cNvCxnSpPr>
          <p:nvPr/>
        </p:nvCxnSpPr>
        <p:spPr>
          <a:xfrm>
            <a:off x="4910716" y="1448729"/>
            <a:ext cx="619871" cy="5683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4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71050" y="86475"/>
            <a:ext cx="6763800" cy="503100"/>
          </a:xfrm>
        </p:spPr>
        <p:txBody>
          <a:bodyPr/>
          <a:lstStyle/>
          <a:p>
            <a:r>
              <a:rPr lang="en-US" altLang="zh-TW" dirty="0" smtClean="0"/>
              <a:t>PSO-RLSE</a:t>
            </a:r>
            <a:r>
              <a:rPr lang="zh-TW" altLang="en-US" dirty="0" smtClean="0"/>
              <a:t> 混合</a:t>
            </a:r>
            <a:r>
              <a:rPr lang="zh-TW" altLang="en-US" dirty="0"/>
              <a:t>型</a:t>
            </a:r>
            <a:r>
              <a:rPr lang="zh-TW" altLang="en-US" dirty="0" smtClean="0"/>
              <a:t>演算法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42" name="群組 41"/>
          <p:cNvGrpSpPr/>
          <p:nvPr/>
        </p:nvGrpSpPr>
        <p:grpSpPr>
          <a:xfrm>
            <a:off x="606425" y="942703"/>
            <a:ext cx="7409740" cy="3924300"/>
            <a:chOff x="910380" y="1124994"/>
            <a:chExt cx="10221624" cy="5522414"/>
          </a:xfrm>
        </p:grpSpPr>
        <p:sp>
          <p:nvSpPr>
            <p:cNvPr id="43" name="圓角矩形 42"/>
            <p:cNvSpPr/>
            <p:nvPr/>
          </p:nvSpPr>
          <p:spPr>
            <a:xfrm>
              <a:off x="1065403" y="1124994"/>
              <a:ext cx="2385753" cy="3990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初始化</a:t>
              </a:r>
              <a:r>
                <a: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粒</a:t>
              </a:r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子</a:t>
              </a:r>
              <a:endPara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44" name="圓角矩形 43"/>
            <p:cNvSpPr/>
            <p:nvPr/>
          </p:nvSpPr>
          <p:spPr>
            <a:xfrm>
              <a:off x="1051032" y="2608898"/>
              <a:ext cx="2385753" cy="3990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計算成本函數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45" name="圓角矩形 44"/>
            <p:cNvSpPr/>
            <p:nvPr/>
          </p:nvSpPr>
          <p:spPr>
            <a:xfrm>
              <a:off x="1051032" y="3216439"/>
              <a:ext cx="2385753" cy="53470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更新</a:t>
              </a:r>
              <a:r>
                <a:rPr lang="en-US" altLang="zh-TW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gBest</a:t>
              </a:r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、</a:t>
              </a:r>
              <a:r>
                <a:rPr lang="en-US" altLang="zh-TW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pBest</a:t>
              </a:r>
              <a:endPara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46" name="圓角矩形 45"/>
            <p:cNvSpPr/>
            <p:nvPr/>
          </p:nvSpPr>
          <p:spPr>
            <a:xfrm>
              <a:off x="1054769" y="4533557"/>
              <a:ext cx="2385753" cy="50141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更新粒子位置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47" name="圓角矩形 46"/>
            <p:cNvSpPr/>
            <p:nvPr/>
          </p:nvSpPr>
          <p:spPr>
            <a:xfrm>
              <a:off x="1060632" y="1806855"/>
              <a:ext cx="2385753" cy="3990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開始</a:t>
              </a:r>
              <a:r>
                <a: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迭代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49" name="圓角矩形 48"/>
            <p:cNvSpPr/>
            <p:nvPr/>
          </p:nvSpPr>
          <p:spPr>
            <a:xfrm>
              <a:off x="4454192" y="2574233"/>
              <a:ext cx="2385753" cy="39901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計算歸屬</a:t>
              </a:r>
              <a:r>
                <a: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程度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50" name="圓角矩形 49"/>
            <p:cNvSpPr/>
            <p:nvPr/>
          </p:nvSpPr>
          <p:spPr>
            <a:xfrm>
              <a:off x="4454652" y="3395235"/>
              <a:ext cx="2385753" cy="5167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計算啟動向量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51" name="圓角矩形 50"/>
            <p:cNvSpPr/>
            <p:nvPr/>
          </p:nvSpPr>
          <p:spPr>
            <a:xfrm>
              <a:off x="4458389" y="4171797"/>
              <a:ext cx="2385753" cy="3990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計算模型輸出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圓角矩形 51"/>
                <p:cNvSpPr/>
                <p:nvPr/>
              </p:nvSpPr>
              <p:spPr>
                <a:xfrm>
                  <a:off x="7794547" y="1673490"/>
                  <a:ext cx="2385753" cy="399011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準備</a:t>
                  </a:r>
                  <a:r>
                    <a:rPr 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C</a:t>
                  </a:r>
                  <a:r>
                    <a:rPr lang="zh-TW" alt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、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𝐘</m:t>
                      </m:r>
                    </m:oMath>
                  </a14:m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圓角矩形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4547" y="1673490"/>
                  <a:ext cx="2385753" cy="399011"/>
                </a:xfrm>
                <a:prstGeom prst="roundRect">
                  <a:avLst/>
                </a:prstGeom>
                <a:blipFill>
                  <a:blip r:embed="rId2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圓角矩形 52"/>
                <p:cNvSpPr/>
                <p:nvPr/>
              </p:nvSpPr>
              <p:spPr>
                <a:xfrm>
                  <a:off x="7794556" y="3761695"/>
                  <a:ext cx="2385753" cy="399011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更新</a:t>
                  </a:r>
                  <a:r>
                    <a:rPr 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l-GR" i="1" dirty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endPara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3" name="圓角矩形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4556" y="3761695"/>
                  <a:ext cx="2385753" cy="399011"/>
                </a:xfrm>
                <a:prstGeom prst="roundRect">
                  <a:avLst/>
                </a:prstGeom>
                <a:blipFill>
                  <a:blip r:embed="rId3"/>
                  <a:stretch>
                    <a:fillRect b="-25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圓角矩形 53"/>
            <p:cNvSpPr/>
            <p:nvPr/>
          </p:nvSpPr>
          <p:spPr>
            <a:xfrm>
              <a:off x="7794558" y="4459203"/>
              <a:ext cx="2385753" cy="68272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取</a:t>
              </a:r>
              <a:r>
                <a: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得</a:t>
              </a:r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後鑑部參數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圓角矩形 54"/>
                <p:cNvSpPr/>
                <p:nvPr/>
              </p:nvSpPr>
              <p:spPr>
                <a:xfrm>
                  <a:off x="7794547" y="3053718"/>
                  <a:ext cx="2385753" cy="399011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更新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圓角矩形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4547" y="3053718"/>
                  <a:ext cx="2385753" cy="399011"/>
                </a:xfrm>
                <a:prstGeom prst="roundRect">
                  <a:avLst/>
                </a:prstGeom>
                <a:blipFill>
                  <a:blip r:embed="rId4"/>
                  <a:stretch>
                    <a:fillRect t="-196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圓角矩形 55"/>
                <p:cNvSpPr/>
                <p:nvPr/>
              </p:nvSpPr>
              <p:spPr>
                <a:xfrm>
                  <a:off x="7794544" y="2382834"/>
                  <a:ext cx="2385753" cy="399011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初始化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l-GR" i="1" dirty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en-US" b="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6" name="圓角矩形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4544" y="2382834"/>
                  <a:ext cx="2385753" cy="399011"/>
                </a:xfrm>
                <a:prstGeom prst="roundRect">
                  <a:avLst/>
                </a:prstGeom>
                <a:blipFill>
                  <a:blip r:embed="rId5"/>
                  <a:stretch>
                    <a:fillRect b="-25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流程圖: 決策 56"/>
            <p:cNvSpPr/>
            <p:nvPr/>
          </p:nvSpPr>
          <p:spPr>
            <a:xfrm>
              <a:off x="1401221" y="5314263"/>
              <a:ext cx="1704576" cy="646177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停止</a:t>
              </a:r>
              <a:r>
                <a:rPr lang="en-US" altLang="zh-TW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?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58" name="肘形接點 57"/>
            <p:cNvCxnSpPr>
              <a:stCxn id="57" idx="1"/>
              <a:endCxn id="47" idx="1"/>
            </p:cNvCxnSpPr>
            <p:nvPr/>
          </p:nvCxnSpPr>
          <p:spPr>
            <a:xfrm rot="10800000">
              <a:off x="1060633" y="2006362"/>
              <a:ext cx="340589" cy="3630991"/>
            </a:xfrm>
            <a:prstGeom prst="bentConnector3">
              <a:avLst>
                <a:gd name="adj1" fmla="val 16711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肘形接點 58"/>
            <p:cNvCxnSpPr>
              <a:stCxn id="49" idx="2"/>
              <a:endCxn id="50" idx="0"/>
            </p:cNvCxnSpPr>
            <p:nvPr/>
          </p:nvCxnSpPr>
          <p:spPr>
            <a:xfrm rot="16200000" flipH="1">
              <a:off x="5436303" y="3184008"/>
              <a:ext cx="421992" cy="4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肘形接點 60"/>
            <p:cNvCxnSpPr>
              <a:stCxn id="51" idx="2"/>
              <a:endCxn id="44" idx="3"/>
            </p:cNvCxnSpPr>
            <p:nvPr/>
          </p:nvCxnSpPr>
          <p:spPr>
            <a:xfrm rot="5400000" flipH="1">
              <a:off x="3662824" y="2582366"/>
              <a:ext cx="1762404" cy="2214481"/>
            </a:xfrm>
            <a:prstGeom prst="bentConnector4">
              <a:avLst>
                <a:gd name="adj1" fmla="val -12971"/>
                <a:gd name="adj2" fmla="val 7693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肘形接點 61"/>
            <p:cNvCxnSpPr>
              <a:stCxn id="47" idx="3"/>
              <a:endCxn id="48" idx="1"/>
            </p:cNvCxnSpPr>
            <p:nvPr/>
          </p:nvCxnSpPr>
          <p:spPr>
            <a:xfrm>
              <a:off x="3446385" y="2006360"/>
              <a:ext cx="1011547" cy="238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肘形接點 62"/>
            <p:cNvCxnSpPr>
              <a:stCxn id="50" idx="3"/>
              <a:endCxn id="52" idx="1"/>
            </p:cNvCxnSpPr>
            <p:nvPr/>
          </p:nvCxnSpPr>
          <p:spPr>
            <a:xfrm flipV="1">
              <a:off x="6840405" y="1872995"/>
              <a:ext cx="954143" cy="178063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肘形接點 63"/>
            <p:cNvCxnSpPr>
              <a:stCxn id="56" idx="2"/>
              <a:endCxn id="55" idx="0"/>
            </p:cNvCxnSpPr>
            <p:nvPr/>
          </p:nvCxnSpPr>
          <p:spPr>
            <a:xfrm rot="16200000" flipH="1">
              <a:off x="8851486" y="2917779"/>
              <a:ext cx="271873" cy="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肘形接點 64"/>
            <p:cNvCxnSpPr>
              <a:stCxn id="55" idx="2"/>
              <a:endCxn id="53" idx="0"/>
            </p:cNvCxnSpPr>
            <p:nvPr/>
          </p:nvCxnSpPr>
          <p:spPr>
            <a:xfrm rot="16200000" flipH="1">
              <a:off x="8832945" y="3607207"/>
              <a:ext cx="308966" cy="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肘形接點 65"/>
            <p:cNvCxnSpPr>
              <a:stCxn id="53" idx="2"/>
              <a:endCxn id="54" idx="0"/>
            </p:cNvCxnSpPr>
            <p:nvPr/>
          </p:nvCxnSpPr>
          <p:spPr>
            <a:xfrm rot="16200000" flipH="1">
              <a:off x="8838186" y="4309953"/>
              <a:ext cx="298497" cy="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肘形接點 66"/>
            <p:cNvCxnSpPr>
              <a:stCxn id="52" idx="2"/>
              <a:endCxn id="56" idx="0"/>
            </p:cNvCxnSpPr>
            <p:nvPr/>
          </p:nvCxnSpPr>
          <p:spPr>
            <a:xfrm rot="5400000">
              <a:off x="8832257" y="2227666"/>
              <a:ext cx="310333" cy="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肘形接點 67"/>
            <p:cNvCxnSpPr>
              <a:stCxn id="54" idx="1"/>
              <a:endCxn id="51" idx="3"/>
            </p:cNvCxnSpPr>
            <p:nvPr/>
          </p:nvCxnSpPr>
          <p:spPr>
            <a:xfrm rot="10800000">
              <a:off x="6844142" y="4371303"/>
              <a:ext cx="950416" cy="28740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肘形接點 68"/>
            <p:cNvCxnSpPr>
              <a:stCxn id="53" idx="3"/>
              <a:endCxn id="55" idx="3"/>
            </p:cNvCxnSpPr>
            <p:nvPr/>
          </p:nvCxnSpPr>
          <p:spPr>
            <a:xfrm flipH="1" flipV="1">
              <a:off x="10180300" y="3253224"/>
              <a:ext cx="9" cy="707977"/>
            </a:xfrm>
            <a:prstGeom prst="bentConnector3">
              <a:avLst>
                <a:gd name="adj1" fmla="val -254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字方塊 69"/>
            <p:cNvSpPr txBox="1"/>
            <p:nvPr/>
          </p:nvSpPr>
          <p:spPr>
            <a:xfrm>
              <a:off x="910380" y="5262593"/>
              <a:ext cx="502411" cy="433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否</a:t>
              </a:r>
              <a:endParaRPr 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2247644" y="5889378"/>
              <a:ext cx="502411" cy="433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是</a:t>
              </a:r>
              <a:endParaRPr 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2" name="圓角矩形 71"/>
            <p:cNvSpPr/>
            <p:nvPr/>
          </p:nvSpPr>
          <p:spPr>
            <a:xfrm>
              <a:off x="1054769" y="6248397"/>
              <a:ext cx="2385753" cy="3990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結束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10381924" y="3342162"/>
              <a:ext cx="750080" cy="433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遞迴</a:t>
              </a:r>
              <a:endParaRPr 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74" name="直線單箭頭接點 73"/>
            <p:cNvCxnSpPr>
              <a:stCxn id="43" idx="2"/>
              <a:endCxn id="47" idx="0"/>
            </p:cNvCxnSpPr>
            <p:nvPr/>
          </p:nvCxnSpPr>
          <p:spPr>
            <a:xfrm flipH="1">
              <a:off x="2253509" y="1524005"/>
              <a:ext cx="4771" cy="282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/>
            <p:cNvCxnSpPr>
              <a:stCxn id="44" idx="2"/>
              <a:endCxn id="45" idx="0"/>
            </p:cNvCxnSpPr>
            <p:nvPr/>
          </p:nvCxnSpPr>
          <p:spPr>
            <a:xfrm>
              <a:off x="2243909" y="3007909"/>
              <a:ext cx="0" cy="208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>
              <a:stCxn id="45" idx="2"/>
              <a:endCxn id="79" idx="0"/>
            </p:cNvCxnSpPr>
            <p:nvPr/>
          </p:nvCxnSpPr>
          <p:spPr>
            <a:xfrm flipH="1">
              <a:off x="2239137" y="3751146"/>
              <a:ext cx="4772" cy="152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>
              <a:stCxn id="46" idx="2"/>
              <a:endCxn id="57" idx="0"/>
            </p:cNvCxnSpPr>
            <p:nvPr/>
          </p:nvCxnSpPr>
          <p:spPr>
            <a:xfrm>
              <a:off x="2247646" y="5034973"/>
              <a:ext cx="5863" cy="279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/>
            <p:cNvCxnSpPr>
              <a:stCxn id="57" idx="2"/>
              <a:endCxn id="72" idx="0"/>
            </p:cNvCxnSpPr>
            <p:nvPr/>
          </p:nvCxnSpPr>
          <p:spPr>
            <a:xfrm flipH="1">
              <a:off x="2247646" y="5960440"/>
              <a:ext cx="5863" cy="287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圓角矩形 78"/>
            <p:cNvSpPr/>
            <p:nvPr/>
          </p:nvSpPr>
          <p:spPr>
            <a:xfrm>
              <a:off x="1046260" y="3903306"/>
              <a:ext cx="2385753" cy="50141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更新粒子速度</a:t>
              </a:r>
              <a:endParaRPr 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80" name="直線單箭頭接點 79"/>
            <p:cNvCxnSpPr>
              <a:stCxn id="79" idx="2"/>
              <a:endCxn id="46" idx="0"/>
            </p:cNvCxnSpPr>
            <p:nvPr/>
          </p:nvCxnSpPr>
          <p:spPr>
            <a:xfrm>
              <a:off x="2239137" y="4404722"/>
              <a:ext cx="8509" cy="1288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圓角矩形 47"/>
          <p:cNvSpPr/>
          <p:nvPr/>
        </p:nvSpPr>
        <p:spPr>
          <a:xfrm>
            <a:off x="3178075" y="1428935"/>
            <a:ext cx="1729452" cy="283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形成模糊集合</a:t>
            </a:r>
            <a:endParaRPr 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0" name="肘形接點 59"/>
          <p:cNvCxnSpPr>
            <a:stCxn id="48" idx="2"/>
            <a:endCxn id="49" idx="0"/>
          </p:cNvCxnSpPr>
          <p:nvPr/>
        </p:nvCxnSpPr>
        <p:spPr>
          <a:xfrm rot="5400000">
            <a:off x="3911409" y="1841159"/>
            <a:ext cx="260074" cy="27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18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Shape 124"/>
          <p:cNvSpPr txBox="1">
            <a:spLocks/>
          </p:cNvSpPr>
          <p:nvPr/>
        </p:nvSpPr>
        <p:spPr>
          <a:xfrm>
            <a:off x="2469396" y="124089"/>
            <a:ext cx="399704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/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3.5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投資策略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007759" y="2294351"/>
                <a:ext cx="6835879" cy="4845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16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買進</a:t>
                </a:r>
                <a:r>
                  <a:rPr lang="en-US" sz="1600" kern="1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:	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𝑓𝑜𝑟𝑒𝑐𝑎𝑠𝑡</m:t>
                            </m:r>
                            <m:d>
                              <m:dPr>
                                <m:ctrlP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zh-TW" altLang="en-US" sz="1600" i="1" kern="100">
                                <a:latin typeface="Cambria Math" panose="02040503050406030204" pitchFamily="18" charset="0"/>
                                <a:ea typeface="MS Gothic" panose="020B0609070205080204" pitchFamily="49" charset="-128"/>
                                <a:cs typeface="MS Gothic" panose="020B0609070205080204" pitchFamily="49" charset="-128"/>
                              </a:rPr>
                              <m:t>−</m:t>
                            </m:r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𝑎𝑐𝑡𝑢𝑎𝑙</m:t>
                            </m:r>
                            <m:d>
                              <m:dPr>
                                <m:ctrlP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16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𝑎𝑐𝑡𝑢𝑎𝑙</m:t>
                        </m:r>
                        <m:d>
                          <m:d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𝜑</m:t>
                    </m:r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𝑓𝑜𝑟𝑒𝑐𝑎𝑠𝑡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6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𝑎𝑐𝑡𝑢𝑎𝑙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sz="1600" kern="1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,</a:t>
                </a:r>
                <a:endParaRPr lang="en-US" sz="16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59" y="2294351"/>
                <a:ext cx="6835879" cy="484556"/>
              </a:xfrm>
              <a:prstGeom prst="rect">
                <a:avLst/>
              </a:prstGeom>
              <a:blipFill>
                <a:blip r:embed="rId2"/>
                <a:stretch>
                  <a:fillRect l="-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1007759" y="2866668"/>
                <a:ext cx="6835879" cy="4845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16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賣出</a:t>
                </a:r>
                <a:r>
                  <a:rPr lang="en-US" sz="1600" kern="1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:	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𝑓𝑜𝑟𝑒𝑐𝑎𝑠𝑡</m:t>
                            </m:r>
                            <m:d>
                              <m:dPr>
                                <m:ctrlP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zh-TW" altLang="en-US" sz="1600" i="1" kern="100">
                                <a:latin typeface="Cambria Math" panose="02040503050406030204" pitchFamily="18" charset="0"/>
                                <a:ea typeface="MS Gothic" panose="020B0609070205080204" pitchFamily="49" charset="-128"/>
                                <a:cs typeface="MS Gothic" panose="020B0609070205080204" pitchFamily="49" charset="-128"/>
                              </a:rPr>
                              <m:t>−</m:t>
                            </m:r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𝑎𝑐𝑡𝑢𝑎𝑙</m:t>
                            </m:r>
                            <m:d>
                              <m:dPr>
                                <m:ctrlP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16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𝑎𝑐𝑡𝑢𝑎𝑙</m:t>
                        </m:r>
                        <m:d>
                          <m:d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𝜑</m:t>
                    </m:r>
                    <m:r>
                      <a:rPr lang="zh-TW" altLang="en-US" sz="1600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𝑓𝑜𝑟𝑒𝑐𝑎𝑠𝑡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6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𝑎𝑐𝑡𝑢𝑎𝑙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r>
                  <a:rPr lang="en-US" sz="1600" kern="1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,</a:t>
                </a:r>
                <a:endParaRPr lang="en-US" sz="16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59" y="2866668"/>
                <a:ext cx="6835879" cy="484556"/>
              </a:xfrm>
              <a:prstGeom prst="rect">
                <a:avLst/>
              </a:prstGeom>
              <a:blipFill>
                <a:blip r:embed="rId3"/>
                <a:stretch>
                  <a:fillRect l="-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007759" y="3635043"/>
                <a:ext cx="702137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kern="1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zh-TW" altLang="en-US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為門檻參數，同時也代表股票的漲跌；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𝑓𝑜𝑟𝑒𝑐𝑎𝑠𝑡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TW" altLang="en-US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為模型的輸出，意即預測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zh-TW" altLang="en-US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日的收盤價格</a:t>
                </a:r>
                <a:r>
                  <a:rPr lang="en-US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;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𝑎𝑐𝑡𝑢𝑎𝑙</m:t>
                    </m:r>
                    <m:r>
                      <a:rPr lang="en-US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TW" altLang="en-US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zh-TW" altLang="en-US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日實際的收盤價格。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59" y="3635043"/>
                <a:ext cx="7021372" cy="523220"/>
              </a:xfrm>
              <a:prstGeom prst="rect">
                <a:avLst/>
              </a:prstGeom>
              <a:blipFill>
                <a:blip r:embed="rId4"/>
                <a:stretch>
                  <a:fillRect l="-260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007758" y="1105492"/>
            <a:ext cx="68358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 hangingPunct="0"/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為了評估模型是否對投資有實質上的幫助，使用成本函數是不夠的，因為從中無法看出是否有利潤，只能瞭解模型的配市率，而配市率高並不代表投資效益高，因此本實驗將預測出來的收盤價配合投資策略 </a:t>
            </a:r>
            <a:r>
              <a:rPr 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[38]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，進一步決定要買進或是賣出，買進與賣出公式如下。</a:t>
            </a:r>
            <a:endParaRPr lang="en-US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92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Shape 124"/>
          <p:cNvSpPr txBox="1">
            <a:spLocks/>
          </p:cNvSpPr>
          <p:nvPr/>
        </p:nvSpPr>
        <p:spPr>
          <a:xfrm>
            <a:off x="2469396" y="124089"/>
            <a:ext cx="399704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/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3.5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投資策略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55542" y="1169182"/>
            <a:ext cx="7090931" cy="85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 hangingPunct="0">
              <a:lnSpc>
                <a:spcPct val="155000"/>
              </a:lnSpc>
            </a:pPr>
            <a:r>
              <a:rPr lang="zh-TW" altLang="en-US" sz="16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計算利潤的方式，則透過今天實際的收盤價與隔天實際的收盤價做運算，公式如下。</a:t>
            </a:r>
            <a:endParaRPr lang="en-US" sz="1600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205347" y="2199368"/>
                <a:ext cx="6941126" cy="5429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𝑃𝑟𝑜𝑓𝑖𝑡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𝑎𝑐𝑡𝑢𝑎𝑙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𝑎𝑐𝑡𝑢𝑎𝑙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𝑎𝑐𝑡𝑢𝑎𝑙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𝑎𝑐𝑡𝑢𝑎𝑙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347" y="2199368"/>
                <a:ext cx="6941126" cy="542906"/>
              </a:xfrm>
              <a:prstGeom prst="rect">
                <a:avLst/>
              </a:prstGeom>
              <a:blipFill>
                <a:blip r:embed="rId2"/>
                <a:stretch>
                  <a:fillRect t="-134831" b="-198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055542" y="3288926"/>
                <a:ext cx="7090931" cy="8556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hangingPunct="0">
                  <a:lnSpc>
                    <a:spcPct val="155000"/>
                  </a:lnSpc>
                </a:pPr>
                <a:r>
                  <a:rPr lang="zh-TW" altLang="en-US" sz="16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𝑃𝑟𝑜𝑓𝑖𝑡</m:t>
                    </m:r>
                  </m:oMath>
                </a14:m>
                <a:r>
                  <a:rPr lang="zh-TW" altLang="en-US" sz="16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為利潤，</a:t>
                </a:r>
                <a14:m>
                  <m:oMath xmlns:m="http://schemas.openxmlformats.org/officeDocument/2006/math"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zh-TW" altLang="en-US" sz="16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為策略為買的總天數</a:t>
                </a:r>
                <a:r>
                  <a:rPr lang="en-US" sz="16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 sz="1600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zh-TW" altLang="en-US" sz="16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為策略為賣的總天數</a:t>
                </a:r>
                <a:r>
                  <a:rPr lang="en-US" sz="16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𝑎𝑐𝑡𝑢𝑎𝑙</m:t>
                    </m:r>
                    <m:r>
                      <a:rPr lang="en-US" sz="1600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600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TW" altLang="en-US" sz="16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代表第</a:t>
                </a:r>
                <a14:m>
                  <m:oMath xmlns:m="http://schemas.openxmlformats.org/officeDocument/2006/math"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zh-TW" altLang="en-US" sz="16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天的收盤價。</a:t>
                </a:r>
                <a:endParaRPr lang="en-US" sz="1600" kern="1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542" y="3288926"/>
                <a:ext cx="7090931" cy="855619"/>
              </a:xfrm>
              <a:prstGeom prst="rect">
                <a:avLst/>
              </a:prstGeom>
              <a:blipFill>
                <a:blip r:embed="rId3"/>
                <a:stretch>
                  <a:fillRect l="-430" r="-86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21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048000" y="767915"/>
            <a:ext cx="3048000" cy="20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863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323765"/>
              </p:ext>
            </p:extLst>
          </p:nvPr>
        </p:nvGraphicFramePr>
        <p:xfrm>
          <a:off x="258417" y="835906"/>
          <a:ext cx="3637722" cy="2857500"/>
        </p:xfrm>
        <a:graphic>
          <a:graphicData uri="http://schemas.openxmlformats.org/drawingml/2006/table">
            <a:tbl>
              <a:tblPr firstRow="1" bandRow="1">
                <a:tableStyleId>{9E80026B-0178-4589-8806-25C4246FCCC2}</a:tableStyleId>
              </a:tblPr>
              <a:tblGrid>
                <a:gridCol w="748748">
                  <a:extLst>
                    <a:ext uri="{9D8B030D-6E8A-4147-A177-3AD203B41FA5}">
                      <a16:colId xmlns:a16="http://schemas.microsoft.com/office/drawing/2014/main" val="1567933712"/>
                    </a:ext>
                  </a:extLst>
                </a:gridCol>
                <a:gridCol w="2888974">
                  <a:extLst>
                    <a:ext uri="{9D8B030D-6E8A-4147-A177-3AD203B41FA5}">
                      <a16:colId xmlns:a16="http://schemas.microsoft.com/office/drawing/2014/main" val="557854539"/>
                    </a:ext>
                  </a:extLst>
                </a:gridCol>
              </a:tblGrid>
              <a:tr h="23398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12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實驗目標</a:t>
                      </a:r>
                      <a:endParaRPr lang="en-US" sz="12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951290"/>
                  </a:ext>
                </a:extLst>
              </a:tr>
              <a:tr h="23398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12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實驗一</a:t>
                      </a:r>
                      <a:endParaRPr lang="en-US" sz="12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92382"/>
                  </a:ext>
                </a:extLst>
              </a:tr>
              <a:tr h="21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TW" sz="105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TAIEX</a:t>
                      </a:r>
                      <a:endParaRPr lang="en-US" sz="105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TW" sz="105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2001</a:t>
                      </a:r>
                      <a:r>
                        <a:rPr lang="zh-TW" altLang="en-US" sz="105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前十個月為訓練資料，剩餘為測試資料</a:t>
                      </a:r>
                      <a:endParaRPr lang="en-US" sz="105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187183"/>
                  </a:ext>
                </a:extLst>
              </a:tr>
              <a:tr h="23398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12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實驗二</a:t>
                      </a:r>
                      <a:endParaRPr lang="en-US" sz="12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60121"/>
                  </a:ext>
                </a:extLst>
              </a:tr>
              <a:tr h="2144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b="0" i="0" u="none" strike="noStrike" cap="non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TAIEX</a:t>
                      </a:r>
                      <a:endParaRPr lang="en-US" sz="1050" b="0" i="0" u="none" strike="noStrike" cap="none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b="0" i="0" u="none" strike="noStrike" cap="non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2000</a:t>
                      </a:r>
                      <a:r>
                        <a:rPr lang="zh-TW" altLang="en-US" sz="1050" b="0" i="0" u="none" strike="noStrike" cap="non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前十個月為訓練資料，剩餘為測試資料</a:t>
                      </a:r>
                      <a:endParaRPr lang="en-US" sz="1050" b="0" i="0" u="none" strike="noStrike" cap="none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674600"/>
                  </a:ext>
                </a:extLst>
              </a:tr>
              <a:tr h="21449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050" b="0" i="0" u="none" strike="noStrike" cap="non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HSI</a:t>
                      </a:r>
                      <a:endParaRPr lang="en-US" sz="1050" b="0" i="0" u="none" strike="noStrike" cap="non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b="0" i="0" u="none" strike="noStrike" cap="non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2000</a:t>
                      </a:r>
                      <a:r>
                        <a:rPr lang="zh-TW" altLang="en-US" sz="1050" b="0" i="0" u="none" strike="noStrike" cap="non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前十個月為訓練資料，剩餘為測試資料</a:t>
                      </a:r>
                      <a:endParaRPr lang="en-US" sz="1050" b="0" i="0" u="none" strike="noStrike" cap="none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621418"/>
                  </a:ext>
                </a:extLst>
              </a:tr>
              <a:tr h="23398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12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實驗三</a:t>
                      </a:r>
                      <a:endParaRPr lang="en-US" sz="12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945393"/>
                  </a:ext>
                </a:extLst>
              </a:tr>
              <a:tr h="2144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b="0" i="0" u="none" strike="noStrike" cap="non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TAIEX</a:t>
                      </a:r>
                      <a:endParaRPr lang="en-US" sz="1050" b="0" i="0" u="none" strike="noStrike" cap="non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b="0" i="0" u="none" strike="noStrike" cap="none" noProof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2001</a:t>
                      </a:r>
                      <a:r>
                        <a:rPr lang="zh-TW" altLang="en-US" sz="1050" b="0" i="0" u="none" strike="noStrike" cap="none" noProof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前十個月為訓練資料，剩餘為測試資料</a:t>
                      </a:r>
                      <a:endParaRPr lang="en-US" sz="1050" b="0" i="0" u="none" strike="noStrike" cap="none" noProof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06430"/>
                  </a:ext>
                </a:extLst>
              </a:tr>
              <a:tr h="2144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b="0" i="0" u="none" strike="noStrike" cap="non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DJI</a:t>
                      </a:r>
                      <a:endParaRPr lang="en-US" sz="1050" b="0" i="0" u="none" strike="noStrike" cap="non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b="0" i="0" u="none" strike="noStrike" cap="none" noProof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2001</a:t>
                      </a:r>
                      <a:r>
                        <a:rPr lang="zh-TW" altLang="en-US" sz="1050" b="0" i="0" u="none" strike="noStrike" cap="none" noProof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前十個月為訓練資料，剩餘為測試資料</a:t>
                      </a:r>
                      <a:endParaRPr lang="en-US" sz="1050" b="0" i="0" u="none" strike="noStrike" cap="none" noProof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654204"/>
                  </a:ext>
                </a:extLst>
              </a:tr>
              <a:tr h="2144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b="0" i="0" u="none" strike="noStrike" cap="non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NASDAQ</a:t>
                      </a:r>
                      <a:endParaRPr lang="en-US" sz="1050" b="0" i="0" u="none" strike="noStrike" cap="non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b="0" i="0" u="none" strike="noStrike" cap="none" noProof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2001</a:t>
                      </a:r>
                      <a:r>
                        <a:rPr lang="zh-TW" altLang="en-US" sz="1050" b="0" i="0" u="none" strike="noStrike" cap="none" noProof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前十個月為訓練資料，剩餘為測試資料</a:t>
                      </a:r>
                      <a:endParaRPr lang="en-US" sz="1050" b="0" i="0" u="none" strike="noStrike" cap="none" noProof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564153"/>
                  </a:ext>
                </a:extLst>
              </a:tr>
              <a:tr h="2144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b="0" i="0" u="none" strike="noStrike" cap="non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S&amp;P500</a:t>
                      </a:r>
                      <a:endParaRPr lang="en-US" sz="1050" b="0" i="0" u="none" strike="noStrike" cap="non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b="0" i="0" u="none" strike="noStrike" cap="none" noProof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2001</a:t>
                      </a:r>
                      <a:r>
                        <a:rPr lang="zh-TW" altLang="en-US" sz="1050" b="0" i="0" u="none" strike="noStrike" cap="none" noProof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前十個月為訓練資料，剩餘為測試資料</a:t>
                      </a:r>
                      <a:endParaRPr lang="en-US" sz="1050" b="0" i="0" u="none" strike="noStrike" cap="none" noProof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28213946"/>
                  </a:ext>
                </a:extLst>
              </a:tr>
            </a:tbl>
          </a:graphicData>
        </a:graphic>
      </p:graphicFrame>
      <p:sp>
        <p:nvSpPr>
          <p:cNvPr id="2" name="向右箭號 1"/>
          <p:cNvSpPr/>
          <p:nvPr/>
        </p:nvSpPr>
        <p:spPr>
          <a:xfrm>
            <a:off x="3949147" y="1484243"/>
            <a:ext cx="940904" cy="7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890051" y="1366797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第一組輸出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部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預測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287077" y="1850501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第一組輸出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部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預測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287076" y="2110767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第一組輸出虛部預測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3684104" y="2008613"/>
            <a:ext cx="70236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向右箭號 10"/>
          <p:cNvSpPr/>
          <p:nvPr/>
        </p:nvSpPr>
        <p:spPr>
          <a:xfrm>
            <a:off x="3684104" y="2249576"/>
            <a:ext cx="70236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550315" y="2609761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第一組輸出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部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預測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550314" y="2870027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第一組輸出虛部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預測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向右箭號 13"/>
          <p:cNvSpPr/>
          <p:nvPr/>
        </p:nvSpPr>
        <p:spPr>
          <a:xfrm>
            <a:off x="3947342" y="2767873"/>
            <a:ext cx="70236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向右箭號 14"/>
          <p:cNvSpPr/>
          <p:nvPr/>
        </p:nvSpPr>
        <p:spPr>
          <a:xfrm>
            <a:off x="3947342" y="3008836"/>
            <a:ext cx="70236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550315" y="3101274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第二組輸出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部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預測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550314" y="3361540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第二組輸出虛部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預測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向右箭號 17"/>
          <p:cNvSpPr/>
          <p:nvPr/>
        </p:nvSpPr>
        <p:spPr>
          <a:xfrm>
            <a:off x="3947342" y="3259386"/>
            <a:ext cx="70236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向右箭號 18"/>
          <p:cNvSpPr/>
          <p:nvPr/>
        </p:nvSpPr>
        <p:spPr>
          <a:xfrm>
            <a:off x="3947342" y="3500349"/>
            <a:ext cx="70236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76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3" grpId="1"/>
      <p:bldP spid="8" grpId="0"/>
      <p:bldP spid="8" grpId="1"/>
      <p:bldP spid="9" grpId="0"/>
      <p:bldP spid="9" grpId="1"/>
      <p:bldP spid="10" grpId="0" animBg="1"/>
      <p:bldP spid="10" grpId="1" animBg="1"/>
      <p:bldP spid="11" grpId="0" animBg="1"/>
      <p:bldP spid="11" grpId="1" animBg="1"/>
      <p:bldP spid="12" grpId="0"/>
      <p:bldP spid="13" grpId="0"/>
      <p:bldP spid="14" grpId="0" animBg="1"/>
      <p:bldP spid="15" grpId="0" animBg="1"/>
      <p:bldP spid="16" grpId="0"/>
      <p:bldP spid="17" grpId="0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1964225" y="2161800"/>
            <a:ext cx="5215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indent="0" algn="l">
              <a:buNone/>
            </a:pPr>
            <a:r>
              <a:rPr lang="zh-TW" altLang="en-US" sz="2000" b="1" i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本</a:t>
            </a:r>
            <a:r>
              <a:rPr lang="zh-TW" altLang="en-US" sz="2000" b="1" i="0" dirty="0">
                <a:latin typeface="標楷體" panose="03000509000000000000" pitchFamily="65" charset="-120"/>
                <a:ea typeface="標楷體" panose="03000509000000000000" pitchFamily="65" charset="-120"/>
              </a:rPr>
              <a:t>篇論文</a:t>
            </a:r>
            <a:r>
              <a:rPr lang="zh-TW" altLang="en-US" sz="2000" b="1" i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主要探討</a:t>
            </a:r>
            <a:r>
              <a:rPr lang="zh-TW" altLang="en-US" sz="2000" b="1" i="0" dirty="0">
                <a:latin typeface="標楷體" panose="03000509000000000000" pitchFamily="65" charset="-120"/>
                <a:ea typeface="標楷體" panose="03000509000000000000" pitchFamily="65" charset="-120"/>
              </a:rPr>
              <a:t>不同演算法在時間序列上的預測效能，並透過模擬的投資策略去做效能測試。</a:t>
            </a:r>
            <a:endParaRPr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1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178819" y="264359"/>
              <a:ext cx="4665111" cy="4206003"/>
            </p:xfrm>
            <a:graphic>
              <a:graphicData uri="http://schemas.openxmlformats.org/drawingml/2006/table">
                <a:tbl>
                  <a:tblPr firstRow="1" bandRow="1">
                    <a:tableStyleId>{9E80026B-0178-4589-8806-25C4246FCCC2}</a:tableStyleId>
                  </a:tblPr>
                  <a:tblGrid>
                    <a:gridCol w="2500500">
                      <a:extLst>
                        <a:ext uri="{9D8B030D-6E8A-4147-A177-3AD203B41FA5}">
                          <a16:colId xmlns:a16="http://schemas.microsoft.com/office/drawing/2014/main" val="3509561449"/>
                        </a:ext>
                      </a:extLst>
                    </a:gridCol>
                    <a:gridCol w="2164611">
                      <a:extLst>
                        <a:ext uri="{9D8B030D-6E8A-4147-A177-3AD203B41FA5}">
                          <a16:colId xmlns:a16="http://schemas.microsoft.com/office/drawing/2014/main" val="799503791"/>
                        </a:ext>
                      </a:extLst>
                    </a:gridCol>
                  </a:tblGrid>
                  <a:tr h="174067">
                    <a:tc gridSpan="2"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zh-TW" altLang="en-US" sz="1200" spc="-5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機器學習參數設定</a:t>
                          </a:r>
                          <a:endParaRPr lang="en-US" sz="12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6967238"/>
                      </a:ext>
                    </a:extLst>
                  </a:tr>
                  <a:tr h="174067">
                    <a:tc gridSpan="2"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PSO</a:t>
                          </a: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6000490"/>
                      </a:ext>
                    </a:extLst>
                  </a:tr>
                  <a:tr h="184014">
                    <a:tc>
                      <a:txBody>
                        <a:bodyPr/>
                        <a:lstStyle/>
                        <a:p>
                          <a:pPr marL="0" marR="0" indent="153035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zh-TW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粒子群大小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US" sz="1100" spc="-5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24231140"/>
                      </a:ext>
                    </a:extLst>
                  </a:tr>
                  <a:tr h="184014">
                    <a:tc>
                      <a:txBody>
                        <a:bodyPr/>
                        <a:lstStyle/>
                        <a:p>
                          <a:pPr marL="0" marR="0" indent="153035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zh-TW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迭代次數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en-US" sz="1100" spc="-5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1200455"/>
                      </a:ext>
                    </a:extLst>
                  </a:tr>
                  <a:tr h="184014">
                    <a:tc>
                      <a:txBody>
                        <a:bodyPr/>
                        <a:lstStyle/>
                        <a:p>
                          <a:pPr marL="0" marR="0" indent="153035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spc="-5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sz="1200" spc="-5">
                                  <a:effectLst/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1200" spc="-5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i="1" spc="-5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spc="-5"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spc="-5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spc="-5">
                                  <a:effectLst/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200" i="1" spc="-5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spc="-5"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spc="-5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spc="-5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{0.8, 2.0, 2.0}</a:t>
                          </a:r>
                          <a:endParaRPr lang="en-US" sz="1100" spc="-5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0929296"/>
                      </a:ext>
                    </a:extLst>
                  </a:tr>
                  <a:tr h="184014">
                    <a:tc>
                      <a:txBody>
                        <a:bodyPr/>
                        <a:lstStyle/>
                        <a:p>
                          <a:pPr marL="0" marR="0" indent="153035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spc="-5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spc="-5">
                                      <a:effectLst/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1200" spc="-5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TW" sz="1200" spc="-5">
                                  <a:effectLst/>
                                  <a:latin typeface="Cambria Math" panose="02040503050406030204" pitchFamily="18" charset="0"/>
                                </a:rPr>
                                <m:t>、</m:t>
                              </m:r>
                              <m:sSub>
                                <m:sSubPr>
                                  <m:ctrlPr>
                                    <a:rPr lang="en-US" sz="1200" i="1" spc="-5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spc="-5">
                                      <a:effectLst/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1200" spc="-5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Random in [0,1]</a:t>
                          </a:r>
                          <a:endParaRPr lang="en-US" sz="1100" spc="-5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92257610"/>
                      </a:ext>
                    </a:extLst>
                  </a:tr>
                  <a:tr h="184014">
                    <a:tc>
                      <a:txBody>
                        <a:bodyPr/>
                        <a:lstStyle/>
                        <a:p>
                          <a:pPr marL="0" marR="0" indent="153035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zh-TW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粒子初始化位置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zh-TW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藉由第三章所提</a:t>
                          </a:r>
                          <a:r>
                            <a:rPr lang="en-US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SC</a:t>
                          </a:r>
                          <a:r>
                            <a:rPr lang="zh-TW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演算法決定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60658406"/>
                      </a:ext>
                    </a:extLst>
                  </a:tr>
                  <a:tr h="184014">
                    <a:tc>
                      <a:txBody>
                        <a:bodyPr/>
                        <a:lstStyle/>
                        <a:p>
                          <a:pPr marL="0" marR="0" indent="153035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zh-TW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粒子初始化速度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4884204"/>
                      </a:ext>
                    </a:extLst>
                  </a:tr>
                  <a:tr h="184014">
                    <a:tc gridSpan="2"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ABCO</a:t>
                          </a:r>
                          <a:endParaRPr lang="en-US" sz="12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endParaRPr lang="en-US" sz="800" spc="-5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72406721"/>
                      </a:ext>
                    </a:extLst>
                  </a:tr>
                  <a:tr h="184014">
                    <a:tc>
                      <a:txBody>
                        <a:bodyPr/>
                        <a:lstStyle/>
                        <a:p>
                          <a:pPr marL="0" marR="0" indent="153035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zh-TW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工蜂數量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9927770"/>
                      </a:ext>
                    </a:extLst>
                  </a:tr>
                  <a:tr h="184014">
                    <a:tc>
                      <a:txBody>
                        <a:bodyPr/>
                        <a:lstStyle/>
                        <a:p>
                          <a:pPr marL="0" marR="0" indent="153035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zh-TW" sz="1200" spc="-5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觀察蜂數量</a:t>
                          </a:r>
                          <a:endParaRPr lang="en-US" sz="1100" spc="-5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61523465"/>
                      </a:ext>
                    </a:extLst>
                  </a:tr>
                  <a:tr h="184014">
                    <a:tc>
                      <a:txBody>
                        <a:bodyPr/>
                        <a:lstStyle/>
                        <a:p>
                          <a:pPr marL="0" marR="0" indent="153035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zh-TW" sz="1200" spc="-5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迭代次數</a:t>
                          </a:r>
                          <a:endParaRPr lang="en-US" sz="1100" spc="-5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75901894"/>
                      </a:ext>
                    </a:extLst>
                  </a:tr>
                  <a:tr h="184014">
                    <a:tc>
                      <a:txBody>
                        <a:bodyPr/>
                        <a:lstStyle/>
                        <a:p>
                          <a:pPr marL="0" marR="0" indent="153035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zh-TW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限制回合數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1647271"/>
                      </a:ext>
                    </a:extLst>
                  </a:tr>
                  <a:tr h="174067">
                    <a:tc gridSpan="2"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RLSE</a:t>
                          </a: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109071"/>
                      </a:ext>
                    </a:extLst>
                  </a:tr>
                  <a:tr h="184014">
                    <a:tc>
                      <a:txBody>
                        <a:bodyPr/>
                        <a:lstStyle/>
                        <a:p>
                          <a:pPr marL="0" marR="0" indent="18288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l-GR" sz="1200" spc="-5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200" i="1" spc="-5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spc="-5">
                                      <a:effectLst/>
                                      <a:latin typeface="Cambria Math" panose="02040503050406030204" pitchFamily="18" charset="0"/>
                                    </a:rPr>
                                    <m:t>1×10</m:t>
                                  </m:r>
                                </m:e>
                                <m:sup>
                                  <m:r>
                                    <a:rPr lang="en-US" sz="1200" spc="-5">
                                      <a:effectLst/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</m:oMath>
                          </a14:m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69606556"/>
                      </a:ext>
                    </a:extLst>
                  </a:tr>
                  <a:tr h="199867">
                    <a:tc>
                      <a:txBody>
                        <a:bodyPr/>
                        <a:lstStyle/>
                        <a:p>
                          <a:pPr marL="0" marR="0" indent="18288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spc="-5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sz="1200" i="1" spc="-5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1200" spc="-5">
                                          <a:effectLst/>
                                          <a:latin typeface="Times New Roman" panose="020206030504050203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200" spc="-5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100" spc="-5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i="1" spc="-5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200" spc="-5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-by-1 </a:t>
                          </a:r>
                          <a:r>
                            <a:rPr lang="zh-TW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全零向量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2151072"/>
                      </a:ext>
                    </a:extLst>
                  </a:tr>
                  <a:tr h="184014">
                    <a:tc>
                      <a:txBody>
                        <a:bodyPr/>
                        <a:lstStyle/>
                        <a:p>
                          <a:pPr marL="0" marR="0" indent="18288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spc="-5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spc="-5">
                                      <a:effectLst/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lang="en-US" sz="1200" spc="-5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100" spc="-5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14:m>
                            <m:oMath xmlns:m="http://schemas.openxmlformats.org/officeDocument/2006/math">
                              <m:r>
                                <a:rPr lang="el-GR" sz="1200" spc="-5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34227681"/>
                      </a:ext>
                    </a:extLst>
                  </a:tr>
                  <a:tr h="184014">
                    <a:tc>
                      <a:txBody>
                        <a:bodyPr/>
                        <a:lstStyle/>
                        <a:p>
                          <a:pPr marL="0" marR="0" indent="18288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I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i="1" spc="-5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200" spc="-5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-by-</a:t>
                          </a:r>
                          <a:r>
                            <a:rPr lang="en-US" sz="1200" i="1" spc="-5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200" spc="-5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zh-TW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單位矩陣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1606755"/>
                      </a:ext>
                    </a:extLst>
                  </a:tr>
                  <a:tr h="184014">
                    <a:tc>
                      <a:txBody>
                        <a:bodyPr/>
                        <a:lstStyle/>
                        <a:p>
                          <a:pPr marL="0" marR="0" indent="18288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100" i="1" spc="-5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en-US" sz="1100" i="1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zh-TW" altLang="en-US" sz="1100" spc="-5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後鑑部參數數目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238010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2445978"/>
                  </p:ext>
                </p:extLst>
              </p:nvPr>
            </p:nvGraphicFramePr>
            <p:xfrm>
              <a:off x="4178819" y="264359"/>
              <a:ext cx="4665111" cy="4209305"/>
            </p:xfrm>
            <a:graphic>
              <a:graphicData uri="http://schemas.openxmlformats.org/drawingml/2006/table">
                <a:tbl>
                  <a:tblPr firstRow="1" bandRow="1">
                    <a:tableStyleId>{9E80026B-0178-4589-8806-25C4246FCCC2}</a:tableStyleId>
                  </a:tblPr>
                  <a:tblGrid>
                    <a:gridCol w="2500500">
                      <a:extLst>
                        <a:ext uri="{9D8B030D-6E8A-4147-A177-3AD203B41FA5}">
                          <a16:colId xmlns:a16="http://schemas.microsoft.com/office/drawing/2014/main" val="3509561449"/>
                        </a:ext>
                      </a:extLst>
                    </a:gridCol>
                    <a:gridCol w="2164611">
                      <a:extLst>
                        <a:ext uri="{9D8B030D-6E8A-4147-A177-3AD203B41FA5}">
                          <a16:colId xmlns:a16="http://schemas.microsoft.com/office/drawing/2014/main" val="799503791"/>
                        </a:ext>
                      </a:extLst>
                    </a:gridCol>
                  </a:tblGrid>
                  <a:tr h="220904">
                    <a:tc gridSpan="2"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zh-TW" altLang="en-US" sz="1200" spc="-5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機器學習參數設定</a:t>
                          </a:r>
                          <a:endParaRPr lang="en-US" sz="12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6967238"/>
                      </a:ext>
                    </a:extLst>
                  </a:tr>
                  <a:tr h="220904">
                    <a:tc gridSpan="2"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PSO</a:t>
                          </a: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6000490"/>
                      </a:ext>
                    </a:extLst>
                  </a:tr>
                  <a:tr h="220904">
                    <a:tc>
                      <a:txBody>
                        <a:bodyPr/>
                        <a:lstStyle/>
                        <a:p>
                          <a:pPr marL="0" marR="0" indent="153035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zh-TW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粒子群大小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US" sz="1100" spc="-5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24231140"/>
                      </a:ext>
                    </a:extLst>
                  </a:tr>
                  <a:tr h="220904">
                    <a:tc>
                      <a:txBody>
                        <a:bodyPr/>
                        <a:lstStyle/>
                        <a:p>
                          <a:pPr marL="0" marR="0" indent="153035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zh-TW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迭代次數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en-US" sz="1100" spc="-5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1200455"/>
                      </a:ext>
                    </a:extLst>
                  </a:tr>
                  <a:tr h="2209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25000" r="-86618" b="-14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{0.8, 2.0, 2.0}</a:t>
                          </a:r>
                          <a:endParaRPr lang="en-US" sz="1100" spc="-5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0929296"/>
                      </a:ext>
                    </a:extLst>
                  </a:tr>
                  <a:tr h="2209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10811" r="-86618" b="-1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Random in [0,1]</a:t>
                          </a:r>
                          <a:endParaRPr lang="en-US" sz="1100" spc="-5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92257610"/>
                      </a:ext>
                    </a:extLst>
                  </a:tr>
                  <a:tr h="220904">
                    <a:tc>
                      <a:txBody>
                        <a:bodyPr/>
                        <a:lstStyle/>
                        <a:p>
                          <a:pPr marL="0" marR="0" indent="153035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zh-TW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粒子初始化位置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zh-TW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藉由第三章所提</a:t>
                          </a:r>
                          <a:r>
                            <a:rPr lang="en-US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SC</a:t>
                          </a:r>
                          <a:r>
                            <a:rPr lang="zh-TW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演算法決定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60658406"/>
                      </a:ext>
                    </a:extLst>
                  </a:tr>
                  <a:tr h="220904">
                    <a:tc>
                      <a:txBody>
                        <a:bodyPr/>
                        <a:lstStyle/>
                        <a:p>
                          <a:pPr marL="0" marR="0" indent="153035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zh-TW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粒子初始化速度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4884204"/>
                      </a:ext>
                    </a:extLst>
                  </a:tr>
                  <a:tr h="220904">
                    <a:tc gridSpan="2"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ABCO</a:t>
                          </a:r>
                          <a:endParaRPr lang="en-US" sz="12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endParaRPr lang="en-US" sz="800" spc="-5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72406721"/>
                      </a:ext>
                    </a:extLst>
                  </a:tr>
                  <a:tr h="220904">
                    <a:tc>
                      <a:txBody>
                        <a:bodyPr/>
                        <a:lstStyle/>
                        <a:p>
                          <a:pPr marL="0" marR="0" indent="153035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zh-TW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工蜂數量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9927770"/>
                      </a:ext>
                    </a:extLst>
                  </a:tr>
                  <a:tr h="220904">
                    <a:tc>
                      <a:txBody>
                        <a:bodyPr/>
                        <a:lstStyle/>
                        <a:p>
                          <a:pPr marL="0" marR="0" indent="153035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zh-TW" sz="1200" spc="-5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觀察蜂數量</a:t>
                          </a:r>
                          <a:endParaRPr lang="en-US" sz="1100" spc="-5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61523465"/>
                      </a:ext>
                    </a:extLst>
                  </a:tr>
                  <a:tr h="220904">
                    <a:tc>
                      <a:txBody>
                        <a:bodyPr/>
                        <a:lstStyle/>
                        <a:p>
                          <a:pPr marL="0" marR="0" indent="153035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zh-TW" sz="1200" spc="-5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迭代次數</a:t>
                          </a:r>
                          <a:endParaRPr lang="en-US" sz="1100" spc="-5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75901894"/>
                      </a:ext>
                    </a:extLst>
                  </a:tr>
                  <a:tr h="220904">
                    <a:tc>
                      <a:txBody>
                        <a:bodyPr/>
                        <a:lstStyle/>
                        <a:p>
                          <a:pPr marL="0" marR="0" indent="153035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zh-TW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限制回合數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1647271"/>
                      </a:ext>
                    </a:extLst>
                  </a:tr>
                  <a:tr h="220904">
                    <a:tc gridSpan="2"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RLSE</a:t>
                          </a: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109071"/>
                      </a:ext>
                    </a:extLst>
                  </a:tr>
                  <a:tr h="2242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433333" r="-86618" b="-4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5775" t="-1433333" r="-282" b="-4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9606556"/>
                      </a:ext>
                    </a:extLst>
                  </a:tr>
                  <a:tr h="2419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380000" r="-86618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i="1" spc="-5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200" spc="-5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-by-1 </a:t>
                          </a:r>
                          <a:r>
                            <a:rPr lang="zh-TW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全零向量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2151072"/>
                      </a:ext>
                    </a:extLst>
                  </a:tr>
                  <a:tr h="2209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644444" r="-8661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5775" t="-1644444" r="-282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4227681"/>
                      </a:ext>
                    </a:extLst>
                  </a:tr>
                  <a:tr h="220904">
                    <a:tc>
                      <a:txBody>
                        <a:bodyPr/>
                        <a:lstStyle/>
                        <a:p>
                          <a:pPr marL="0" marR="0" indent="18288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I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i="1" spc="-5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200" spc="-5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-by-</a:t>
                          </a:r>
                          <a:r>
                            <a:rPr lang="en-US" sz="1200" i="1" spc="-5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200" spc="-5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zh-TW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單位矩陣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1606755"/>
                      </a:ext>
                    </a:extLst>
                  </a:tr>
                  <a:tr h="208712">
                    <a:tc>
                      <a:txBody>
                        <a:bodyPr/>
                        <a:lstStyle/>
                        <a:p>
                          <a:pPr marL="0" marR="0" indent="18288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100" i="1" spc="-5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en-US" sz="1100" i="1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zh-TW" altLang="en-US" sz="1100" spc="-5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後鑑部參數數目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2380102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258417" y="835906"/>
          <a:ext cx="3637722" cy="2857500"/>
        </p:xfrm>
        <a:graphic>
          <a:graphicData uri="http://schemas.openxmlformats.org/drawingml/2006/table">
            <a:tbl>
              <a:tblPr firstRow="1" bandRow="1">
                <a:tableStyleId>{9E80026B-0178-4589-8806-25C4246FCCC2}</a:tableStyleId>
              </a:tblPr>
              <a:tblGrid>
                <a:gridCol w="748748">
                  <a:extLst>
                    <a:ext uri="{9D8B030D-6E8A-4147-A177-3AD203B41FA5}">
                      <a16:colId xmlns:a16="http://schemas.microsoft.com/office/drawing/2014/main" val="1567933712"/>
                    </a:ext>
                  </a:extLst>
                </a:gridCol>
                <a:gridCol w="2888974">
                  <a:extLst>
                    <a:ext uri="{9D8B030D-6E8A-4147-A177-3AD203B41FA5}">
                      <a16:colId xmlns:a16="http://schemas.microsoft.com/office/drawing/2014/main" val="557854539"/>
                    </a:ext>
                  </a:extLst>
                </a:gridCol>
              </a:tblGrid>
              <a:tr h="23398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12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實驗目標</a:t>
                      </a:r>
                      <a:endParaRPr lang="en-US" sz="12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951290"/>
                  </a:ext>
                </a:extLst>
              </a:tr>
              <a:tr h="23398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12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實驗一</a:t>
                      </a:r>
                      <a:endParaRPr lang="en-US" sz="12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92382"/>
                  </a:ext>
                </a:extLst>
              </a:tr>
              <a:tr h="21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TW" sz="105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TAIEX</a:t>
                      </a:r>
                      <a:endParaRPr lang="en-US" sz="105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TW" sz="105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2001</a:t>
                      </a:r>
                      <a:r>
                        <a:rPr lang="zh-TW" altLang="en-US" sz="105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前十個月為訓練資料，剩餘為測試資料</a:t>
                      </a:r>
                      <a:endParaRPr lang="en-US" sz="105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187183"/>
                  </a:ext>
                </a:extLst>
              </a:tr>
              <a:tr h="23398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12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實驗二</a:t>
                      </a:r>
                      <a:endParaRPr lang="en-US" sz="12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60121"/>
                  </a:ext>
                </a:extLst>
              </a:tr>
              <a:tr h="2144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b="0" i="0" u="none" strike="noStrike" cap="non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TAIEX</a:t>
                      </a:r>
                      <a:endParaRPr lang="en-US" sz="1050" b="0" i="0" u="none" strike="noStrike" cap="none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b="0" i="0" u="none" strike="noStrike" cap="non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2000</a:t>
                      </a:r>
                      <a:r>
                        <a:rPr lang="zh-TW" altLang="en-US" sz="1050" b="0" i="0" u="none" strike="noStrike" cap="non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前十個月為訓練資料，剩餘為測試資料</a:t>
                      </a:r>
                      <a:endParaRPr lang="en-US" sz="1050" b="0" i="0" u="none" strike="noStrike" cap="none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674600"/>
                  </a:ext>
                </a:extLst>
              </a:tr>
              <a:tr h="21449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050" b="0" i="0" u="none" strike="noStrike" cap="non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HSI</a:t>
                      </a:r>
                      <a:endParaRPr lang="en-US" sz="1050" b="0" i="0" u="none" strike="noStrike" cap="non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b="0" i="0" u="none" strike="noStrike" cap="non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2000</a:t>
                      </a:r>
                      <a:r>
                        <a:rPr lang="zh-TW" altLang="en-US" sz="1050" b="0" i="0" u="none" strike="noStrike" cap="non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前十個月為訓練資料，剩餘為測試資料</a:t>
                      </a:r>
                      <a:endParaRPr lang="en-US" sz="1050" b="0" i="0" u="none" strike="noStrike" cap="none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621418"/>
                  </a:ext>
                </a:extLst>
              </a:tr>
              <a:tr h="23398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12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實驗三</a:t>
                      </a:r>
                      <a:endParaRPr lang="en-US" sz="12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945393"/>
                  </a:ext>
                </a:extLst>
              </a:tr>
              <a:tr h="2144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b="0" i="0" u="none" strike="noStrike" cap="non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TAIEX</a:t>
                      </a:r>
                      <a:endParaRPr lang="en-US" sz="1050" b="0" i="0" u="none" strike="noStrike" cap="non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b="0" i="0" u="none" strike="noStrike" cap="none" noProof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2001</a:t>
                      </a:r>
                      <a:r>
                        <a:rPr lang="zh-TW" altLang="en-US" sz="1050" b="0" i="0" u="none" strike="noStrike" cap="none" noProof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前十個月為訓練資料，剩餘為測試資料</a:t>
                      </a:r>
                      <a:endParaRPr lang="en-US" sz="1050" b="0" i="0" u="none" strike="noStrike" cap="none" noProof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06430"/>
                  </a:ext>
                </a:extLst>
              </a:tr>
              <a:tr h="2144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b="0" i="0" u="none" strike="noStrike" cap="non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DJI</a:t>
                      </a:r>
                      <a:endParaRPr lang="en-US" sz="1050" b="0" i="0" u="none" strike="noStrike" cap="non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b="0" i="0" u="none" strike="noStrike" cap="none" noProof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2001</a:t>
                      </a:r>
                      <a:r>
                        <a:rPr lang="zh-TW" altLang="en-US" sz="1050" b="0" i="0" u="none" strike="noStrike" cap="none" noProof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前十個月為訓練資料，剩餘為測試資料</a:t>
                      </a:r>
                      <a:endParaRPr lang="en-US" sz="1050" b="0" i="0" u="none" strike="noStrike" cap="none" noProof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654204"/>
                  </a:ext>
                </a:extLst>
              </a:tr>
              <a:tr h="2144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b="0" i="0" u="none" strike="noStrike" cap="non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NASDAQ</a:t>
                      </a:r>
                      <a:endParaRPr lang="en-US" sz="1050" b="0" i="0" u="none" strike="noStrike" cap="non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b="0" i="0" u="none" strike="noStrike" cap="none" noProof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2001</a:t>
                      </a:r>
                      <a:r>
                        <a:rPr lang="zh-TW" altLang="en-US" sz="1050" b="0" i="0" u="none" strike="noStrike" cap="none" noProof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前十個月為訓練資料，剩餘為測試資料</a:t>
                      </a:r>
                      <a:endParaRPr lang="en-US" sz="1050" b="0" i="0" u="none" strike="noStrike" cap="none" noProof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564153"/>
                  </a:ext>
                </a:extLst>
              </a:tr>
              <a:tr h="2144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b="0" i="0" u="none" strike="noStrike" cap="non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S&amp;P500</a:t>
                      </a:r>
                      <a:endParaRPr lang="en-US" sz="1050" b="0" i="0" u="none" strike="noStrike" cap="non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b="0" i="0" u="none" strike="noStrike" cap="none" noProof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2001</a:t>
                      </a:r>
                      <a:r>
                        <a:rPr lang="zh-TW" altLang="en-US" sz="1050" b="0" i="0" u="none" strike="noStrike" cap="none" noProof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前十個月為訓練資料，剩餘為測試資料</a:t>
                      </a:r>
                      <a:endParaRPr lang="en-US" sz="1050" b="0" i="0" u="none" strike="noStrike" cap="none" noProof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28213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062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>
          <a:xfrm>
            <a:off x="1190100" y="133985"/>
            <a:ext cx="6763800" cy="503100"/>
          </a:xfrm>
        </p:spPr>
        <p:txBody>
          <a:bodyPr/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對外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比較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RMSE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997260"/>
              </p:ext>
            </p:extLst>
          </p:nvPr>
        </p:nvGraphicFramePr>
        <p:xfrm>
          <a:off x="404881" y="911722"/>
          <a:ext cx="3166579" cy="1828800"/>
        </p:xfrm>
        <a:graphic>
          <a:graphicData uri="http://schemas.openxmlformats.org/drawingml/2006/table">
            <a:tbl>
              <a:tblPr firstRow="1" firstCol="1" bandRow="1">
                <a:tableStyleId>{9E80026B-0178-4589-8806-25C4246FCCC2}</a:tableStyleId>
              </a:tblPr>
              <a:tblGrid>
                <a:gridCol w="1962999">
                  <a:extLst>
                    <a:ext uri="{9D8B030D-6E8A-4147-A177-3AD203B41FA5}">
                      <a16:colId xmlns:a16="http://schemas.microsoft.com/office/drawing/2014/main" val="3888837247"/>
                    </a:ext>
                  </a:extLst>
                </a:gridCol>
                <a:gridCol w="1203580">
                  <a:extLst>
                    <a:ext uri="{9D8B030D-6E8A-4147-A177-3AD203B41FA5}">
                      <a16:colId xmlns:a16="http://schemas.microsoft.com/office/drawing/2014/main" val="381972325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實驗一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598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TAIEX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7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Chen [38]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167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849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Yu [38]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148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27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AR(1) [38]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115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030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SVR [38]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114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246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ANFIS [38]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120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657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Wei [38]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110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908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PSO-RLSE (proposed)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102.01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601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ABCO-RLSE (proposed)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101.93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795757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918196"/>
              </p:ext>
            </p:extLst>
          </p:nvPr>
        </p:nvGraphicFramePr>
        <p:xfrm>
          <a:off x="3992770" y="911722"/>
          <a:ext cx="3961130" cy="1828800"/>
        </p:xfrm>
        <a:graphic>
          <a:graphicData uri="http://schemas.openxmlformats.org/drawingml/2006/table">
            <a:tbl>
              <a:tblPr firstRow="1" firstCol="1" bandRow="1">
                <a:tableStyleId>{9E80026B-0178-4589-8806-25C4246FCCC2}</a:tableStyleId>
              </a:tblPr>
              <a:tblGrid>
                <a:gridCol w="1779270">
                  <a:extLst>
                    <a:ext uri="{9D8B030D-6E8A-4147-A177-3AD203B41FA5}">
                      <a16:colId xmlns:a16="http://schemas.microsoft.com/office/drawing/2014/main" val="944688684"/>
                    </a:ext>
                  </a:extLst>
                </a:gridCol>
                <a:gridCol w="1090930">
                  <a:extLst>
                    <a:ext uri="{9D8B030D-6E8A-4147-A177-3AD203B41FA5}">
                      <a16:colId xmlns:a16="http://schemas.microsoft.com/office/drawing/2014/main" val="2981369851"/>
                    </a:ext>
                  </a:extLst>
                </a:gridCol>
                <a:gridCol w="1090930">
                  <a:extLst>
                    <a:ext uri="{9D8B030D-6E8A-4147-A177-3AD203B41FA5}">
                      <a16:colId xmlns:a16="http://schemas.microsoft.com/office/drawing/2014/main" val="2108756741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實驗二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34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TAIEX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HSI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896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Chen [6]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413.27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280.15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110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Yu [6]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419.64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297.05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417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SR+ANFIS [6]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454.63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356.70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860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SR+SVR [6]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255.87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356.81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460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Elman [6]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154.21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302.27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147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Cheng [6]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150.55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251.70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822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PSO-RLSE</a:t>
                      </a:r>
                      <a:r>
                        <a:rPr lang="zh-TW" altLang="en-US" sz="12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(proposed)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151.06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254.97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671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ABCO-RLSE </a:t>
                      </a:r>
                      <a:r>
                        <a:rPr lang="en-US" altLang="zh-TW" sz="12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(proposed)</a:t>
                      </a:r>
                      <a:endParaRPr lang="en-US" sz="1200" kern="1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153.45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250.51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2864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794303"/>
              </p:ext>
            </p:extLst>
          </p:nvPr>
        </p:nvGraphicFramePr>
        <p:xfrm>
          <a:off x="1313277" y="2900885"/>
          <a:ext cx="5718174" cy="1828800"/>
        </p:xfrm>
        <a:graphic>
          <a:graphicData uri="http://schemas.openxmlformats.org/drawingml/2006/table">
            <a:tbl>
              <a:tblPr firstRow="1" firstCol="1" bandRow="1">
                <a:tableStyleId>{9E80026B-0178-4589-8806-25C4246FCCC2}</a:tableStyleId>
              </a:tblPr>
              <a:tblGrid>
                <a:gridCol w="3415004">
                  <a:extLst>
                    <a:ext uri="{9D8B030D-6E8A-4147-A177-3AD203B41FA5}">
                      <a16:colId xmlns:a16="http://schemas.microsoft.com/office/drawing/2014/main" val="1253504047"/>
                    </a:ext>
                  </a:extLst>
                </a:gridCol>
                <a:gridCol w="1151585">
                  <a:extLst>
                    <a:ext uri="{9D8B030D-6E8A-4147-A177-3AD203B41FA5}">
                      <a16:colId xmlns:a16="http://schemas.microsoft.com/office/drawing/2014/main" val="3492960945"/>
                    </a:ext>
                  </a:extLst>
                </a:gridCol>
                <a:gridCol w="1151585">
                  <a:extLst>
                    <a:ext uri="{9D8B030D-6E8A-4147-A177-3AD203B41FA5}">
                      <a16:colId xmlns:a16="http://schemas.microsoft.com/office/drawing/2014/main" val="3876936566"/>
                    </a:ext>
                  </a:extLst>
                </a:gridCol>
              </a:tblGrid>
              <a:tr h="173461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實驗三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5048" marR="6504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5048" marR="65048" marT="0" marB="0" anchor="ctr"/>
                </a:tc>
                <a:tc hMerge="1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5048" marR="65048" marT="0" marB="0"/>
                </a:tc>
                <a:extLst>
                  <a:ext uri="{0D108BD9-81ED-4DB2-BD59-A6C34878D82A}">
                    <a16:rowId xmlns:a16="http://schemas.microsoft.com/office/drawing/2014/main" val="3587017362"/>
                  </a:ext>
                </a:extLst>
              </a:tr>
              <a:tr h="17346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5048" marR="6504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TAIEX</a:t>
                      </a:r>
                    </a:p>
                  </a:txBody>
                  <a:tcPr marL="65048" marR="6504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DJI</a:t>
                      </a:r>
                    </a:p>
                  </a:txBody>
                  <a:tcPr marL="65048" marR="650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961320"/>
                  </a:ext>
                </a:extLst>
              </a:tr>
              <a:tr h="1734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SVR (two models, each with single output) [27]</a:t>
                      </a:r>
                    </a:p>
                  </a:txBody>
                  <a:tcPr marL="65048" marR="650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162.46</a:t>
                      </a:r>
                    </a:p>
                  </a:txBody>
                  <a:tcPr marL="65048" marR="650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101.44</a:t>
                      </a:r>
                    </a:p>
                  </a:txBody>
                  <a:tcPr marL="65048" marR="650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60475"/>
                  </a:ext>
                </a:extLst>
              </a:tr>
              <a:tr h="1734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ANFIS (two models, each with single output) [27]</a:t>
                      </a:r>
                    </a:p>
                  </a:txBody>
                  <a:tcPr marL="65048" marR="650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147.36</a:t>
                      </a:r>
                    </a:p>
                  </a:txBody>
                  <a:tcPr marL="65048" marR="650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105.56</a:t>
                      </a:r>
                    </a:p>
                  </a:txBody>
                  <a:tcPr marL="65048" marR="650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436028"/>
                  </a:ext>
                </a:extLst>
              </a:tr>
              <a:tr h="1734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ANFIS (one model with two outputs) [27]</a:t>
                      </a:r>
                    </a:p>
                  </a:txBody>
                  <a:tcPr marL="65048" marR="650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151.62</a:t>
                      </a:r>
                    </a:p>
                  </a:txBody>
                  <a:tcPr marL="65048" marR="650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128.20</a:t>
                      </a:r>
                    </a:p>
                  </a:txBody>
                  <a:tcPr marL="65048" marR="650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30146"/>
                  </a:ext>
                </a:extLst>
              </a:tr>
              <a:tr h="1734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RBF (two models, each with single output) [27]</a:t>
                      </a:r>
                    </a:p>
                  </a:txBody>
                  <a:tcPr marL="65048" marR="650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134.32</a:t>
                      </a:r>
                    </a:p>
                  </a:txBody>
                  <a:tcPr marL="65048" marR="650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106.33</a:t>
                      </a:r>
                    </a:p>
                  </a:txBody>
                  <a:tcPr marL="65048" marR="650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9390176"/>
                  </a:ext>
                </a:extLst>
              </a:tr>
              <a:tr h="1734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RBF (one model with two outputs) [27]</a:t>
                      </a:r>
                    </a:p>
                  </a:txBody>
                  <a:tcPr marL="65048" marR="650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137.58</a:t>
                      </a:r>
                    </a:p>
                  </a:txBody>
                  <a:tcPr marL="65048" marR="650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181.79</a:t>
                      </a:r>
                    </a:p>
                  </a:txBody>
                  <a:tcPr marL="65048" marR="650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7040039"/>
                  </a:ext>
                </a:extLst>
              </a:tr>
              <a:tr h="1734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CNFS(5)-ARIMA (one model with two outputs) [27]</a:t>
                      </a:r>
                    </a:p>
                  </a:txBody>
                  <a:tcPr marL="65048" marR="650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115.82</a:t>
                      </a:r>
                    </a:p>
                  </a:txBody>
                  <a:tcPr marL="65048" marR="650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103.06</a:t>
                      </a:r>
                    </a:p>
                  </a:txBody>
                  <a:tcPr marL="65048" marR="650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949076"/>
                  </a:ext>
                </a:extLst>
              </a:tr>
              <a:tr h="1734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PSO-RLSE</a:t>
                      </a:r>
                      <a:r>
                        <a:rPr lang="zh-TW" altLang="en-US" sz="12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(proposed)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5048" marR="650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101.61</a:t>
                      </a:r>
                    </a:p>
                  </a:txBody>
                  <a:tcPr marL="65048" marR="6504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101.82</a:t>
                      </a:r>
                    </a:p>
                  </a:txBody>
                  <a:tcPr marL="65048" marR="650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751365"/>
                  </a:ext>
                </a:extLst>
              </a:tr>
              <a:tr h="1734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ABCO-RLSE (proposed)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5048" marR="650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102.61</a:t>
                      </a:r>
                    </a:p>
                  </a:txBody>
                  <a:tcPr marL="65048" marR="6504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100.79</a:t>
                      </a:r>
                    </a:p>
                  </a:txBody>
                  <a:tcPr marL="65048" marR="650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347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9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42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6129239"/>
                  </p:ext>
                </p:extLst>
              </p:nvPr>
            </p:nvGraphicFramePr>
            <p:xfrm>
              <a:off x="1127090" y="871025"/>
              <a:ext cx="6889820" cy="850125"/>
            </p:xfrm>
            <a:graphic>
              <a:graphicData uri="http://schemas.openxmlformats.org/drawingml/2006/table">
                <a:tbl>
                  <a:tblPr firstRow="1" firstCol="1" bandRow="1">
                    <a:tableStyleId>{9E80026B-0178-4589-8806-25C4246FCCC2}</a:tableStyleId>
                  </a:tblPr>
                  <a:tblGrid>
                    <a:gridCol w="1077505">
                      <a:extLst>
                        <a:ext uri="{9D8B030D-6E8A-4147-A177-3AD203B41FA5}">
                          <a16:colId xmlns:a16="http://schemas.microsoft.com/office/drawing/2014/main" val="799997620"/>
                        </a:ext>
                      </a:extLst>
                    </a:gridCol>
                    <a:gridCol w="635776">
                      <a:extLst>
                        <a:ext uri="{9D8B030D-6E8A-4147-A177-3AD203B41FA5}">
                          <a16:colId xmlns:a16="http://schemas.microsoft.com/office/drawing/2014/main" val="3855008676"/>
                        </a:ext>
                      </a:extLst>
                    </a:gridCol>
                    <a:gridCol w="544044">
                      <a:extLst>
                        <a:ext uri="{9D8B030D-6E8A-4147-A177-3AD203B41FA5}">
                          <a16:colId xmlns:a16="http://schemas.microsoft.com/office/drawing/2014/main" val="884711863"/>
                        </a:ext>
                      </a:extLst>
                    </a:gridCol>
                    <a:gridCol w="664002">
                      <a:extLst>
                        <a:ext uri="{9D8B030D-6E8A-4147-A177-3AD203B41FA5}">
                          <a16:colId xmlns:a16="http://schemas.microsoft.com/office/drawing/2014/main" val="1602318389"/>
                        </a:ext>
                      </a:extLst>
                    </a:gridCol>
                    <a:gridCol w="635072">
                      <a:extLst>
                        <a:ext uri="{9D8B030D-6E8A-4147-A177-3AD203B41FA5}">
                          <a16:colId xmlns:a16="http://schemas.microsoft.com/office/drawing/2014/main" val="2739961385"/>
                        </a:ext>
                      </a:extLst>
                    </a:gridCol>
                    <a:gridCol w="698579">
                      <a:extLst>
                        <a:ext uri="{9D8B030D-6E8A-4147-A177-3AD203B41FA5}">
                          <a16:colId xmlns:a16="http://schemas.microsoft.com/office/drawing/2014/main" val="1014077839"/>
                        </a:ext>
                      </a:extLst>
                    </a:gridCol>
                    <a:gridCol w="635072">
                      <a:extLst>
                        <a:ext uri="{9D8B030D-6E8A-4147-A177-3AD203B41FA5}">
                          <a16:colId xmlns:a16="http://schemas.microsoft.com/office/drawing/2014/main" val="1631492981"/>
                        </a:ext>
                      </a:extLst>
                    </a:gridCol>
                    <a:gridCol w="952607">
                      <a:extLst>
                        <a:ext uri="{9D8B030D-6E8A-4147-A177-3AD203B41FA5}">
                          <a16:colId xmlns:a16="http://schemas.microsoft.com/office/drawing/2014/main" val="4043547371"/>
                        </a:ext>
                      </a:extLst>
                    </a:gridCol>
                    <a:gridCol w="1047163">
                      <a:extLst>
                        <a:ext uri="{9D8B030D-6E8A-4147-A177-3AD203B41FA5}">
                          <a16:colId xmlns:a16="http://schemas.microsoft.com/office/drawing/2014/main" val="1329836343"/>
                        </a:ext>
                      </a:extLst>
                    </a:gridCol>
                  </a:tblGrid>
                  <a:tr h="240525">
                    <a:tc gridSpan="9"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200" kern="100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實驗一</a:t>
                          </a: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86369270"/>
                      </a:ext>
                    </a:extLst>
                  </a:tr>
                  <a:tr h="26079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Chen [38]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Yu [38]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AR(1)  [38]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SVR [38]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ANFIS [38]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Wei [38]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PSO-RLSE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ABCO-RLSE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5886151"/>
                      </a:ext>
                    </a:extLst>
                  </a:tr>
                  <a:tr h="13039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Best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0.005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0.005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4951146"/>
                      </a:ext>
                    </a:extLst>
                  </a:tr>
                  <a:tr h="13039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利潤</a:t>
                          </a: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(TAIEX)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-92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-73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671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202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686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795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355.64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422.37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280763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6129239"/>
                  </p:ext>
                </p:extLst>
              </p:nvPr>
            </p:nvGraphicFramePr>
            <p:xfrm>
              <a:off x="1127090" y="871025"/>
              <a:ext cx="6889820" cy="850125"/>
            </p:xfrm>
            <a:graphic>
              <a:graphicData uri="http://schemas.openxmlformats.org/drawingml/2006/table">
                <a:tbl>
                  <a:tblPr firstRow="1" firstCol="1" bandRow="1">
                    <a:tableStyleId>{9E80026B-0178-4589-8806-25C4246FCCC2}</a:tableStyleId>
                  </a:tblPr>
                  <a:tblGrid>
                    <a:gridCol w="1077505">
                      <a:extLst>
                        <a:ext uri="{9D8B030D-6E8A-4147-A177-3AD203B41FA5}">
                          <a16:colId xmlns:a16="http://schemas.microsoft.com/office/drawing/2014/main" val="799997620"/>
                        </a:ext>
                      </a:extLst>
                    </a:gridCol>
                    <a:gridCol w="635776">
                      <a:extLst>
                        <a:ext uri="{9D8B030D-6E8A-4147-A177-3AD203B41FA5}">
                          <a16:colId xmlns:a16="http://schemas.microsoft.com/office/drawing/2014/main" val="3855008676"/>
                        </a:ext>
                      </a:extLst>
                    </a:gridCol>
                    <a:gridCol w="544044">
                      <a:extLst>
                        <a:ext uri="{9D8B030D-6E8A-4147-A177-3AD203B41FA5}">
                          <a16:colId xmlns:a16="http://schemas.microsoft.com/office/drawing/2014/main" val="884711863"/>
                        </a:ext>
                      </a:extLst>
                    </a:gridCol>
                    <a:gridCol w="664002">
                      <a:extLst>
                        <a:ext uri="{9D8B030D-6E8A-4147-A177-3AD203B41FA5}">
                          <a16:colId xmlns:a16="http://schemas.microsoft.com/office/drawing/2014/main" val="1602318389"/>
                        </a:ext>
                      </a:extLst>
                    </a:gridCol>
                    <a:gridCol w="635072">
                      <a:extLst>
                        <a:ext uri="{9D8B030D-6E8A-4147-A177-3AD203B41FA5}">
                          <a16:colId xmlns:a16="http://schemas.microsoft.com/office/drawing/2014/main" val="2739961385"/>
                        </a:ext>
                      </a:extLst>
                    </a:gridCol>
                    <a:gridCol w="698579">
                      <a:extLst>
                        <a:ext uri="{9D8B030D-6E8A-4147-A177-3AD203B41FA5}">
                          <a16:colId xmlns:a16="http://schemas.microsoft.com/office/drawing/2014/main" val="1014077839"/>
                        </a:ext>
                      </a:extLst>
                    </a:gridCol>
                    <a:gridCol w="635072">
                      <a:extLst>
                        <a:ext uri="{9D8B030D-6E8A-4147-A177-3AD203B41FA5}">
                          <a16:colId xmlns:a16="http://schemas.microsoft.com/office/drawing/2014/main" val="1631492981"/>
                        </a:ext>
                      </a:extLst>
                    </a:gridCol>
                    <a:gridCol w="952607">
                      <a:extLst>
                        <a:ext uri="{9D8B030D-6E8A-4147-A177-3AD203B41FA5}">
                          <a16:colId xmlns:a16="http://schemas.microsoft.com/office/drawing/2014/main" val="4043547371"/>
                        </a:ext>
                      </a:extLst>
                    </a:gridCol>
                    <a:gridCol w="1047163">
                      <a:extLst>
                        <a:ext uri="{9D8B030D-6E8A-4147-A177-3AD203B41FA5}">
                          <a16:colId xmlns:a16="http://schemas.microsoft.com/office/drawing/2014/main" val="1329836343"/>
                        </a:ext>
                      </a:extLst>
                    </a:gridCol>
                  </a:tblGrid>
                  <a:tr h="240525">
                    <a:tc gridSpan="9"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200" kern="100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實驗一</a:t>
                          </a: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8636927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Chen [38]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Yu [38]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AR(1)  [38]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SVR [38]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ANFIS [38]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Wei [38]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PSO-RLSE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ABCO-RLSE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588615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92308" r="-540113" b="-1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0.005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0.005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4951146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利潤</a:t>
                          </a: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(TAIEX)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-92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-73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671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202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686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795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355.64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422.37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2807633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1534605"/>
                  </p:ext>
                </p:extLst>
              </p:nvPr>
            </p:nvGraphicFramePr>
            <p:xfrm>
              <a:off x="1011132" y="2141127"/>
              <a:ext cx="7121736" cy="1006824"/>
            </p:xfrm>
            <a:graphic>
              <a:graphicData uri="http://schemas.openxmlformats.org/drawingml/2006/table">
                <a:tbl>
                  <a:tblPr firstRow="1" firstCol="1" bandRow="1">
                    <a:tableStyleId>{9E80026B-0178-4589-8806-25C4246FCCC2}</a:tableStyleId>
                  </a:tblPr>
                  <a:tblGrid>
                    <a:gridCol w="1053287">
                      <a:extLst>
                        <a:ext uri="{9D8B030D-6E8A-4147-A177-3AD203B41FA5}">
                          <a16:colId xmlns:a16="http://schemas.microsoft.com/office/drawing/2014/main" val="1170944704"/>
                        </a:ext>
                      </a:extLst>
                    </a:gridCol>
                    <a:gridCol w="557624">
                      <a:extLst>
                        <a:ext uri="{9D8B030D-6E8A-4147-A177-3AD203B41FA5}">
                          <a16:colId xmlns:a16="http://schemas.microsoft.com/office/drawing/2014/main" val="3558365085"/>
                        </a:ext>
                      </a:extLst>
                    </a:gridCol>
                    <a:gridCol w="554181">
                      <a:extLst>
                        <a:ext uri="{9D8B030D-6E8A-4147-A177-3AD203B41FA5}">
                          <a16:colId xmlns:a16="http://schemas.microsoft.com/office/drawing/2014/main" val="1326205355"/>
                        </a:ext>
                      </a:extLst>
                    </a:gridCol>
                    <a:gridCol w="867412">
                      <a:extLst>
                        <a:ext uri="{9D8B030D-6E8A-4147-A177-3AD203B41FA5}">
                          <a16:colId xmlns:a16="http://schemas.microsoft.com/office/drawing/2014/main" val="3808068614"/>
                        </a:ext>
                      </a:extLst>
                    </a:gridCol>
                    <a:gridCol w="743496">
                      <a:extLst>
                        <a:ext uri="{9D8B030D-6E8A-4147-A177-3AD203B41FA5}">
                          <a16:colId xmlns:a16="http://schemas.microsoft.com/office/drawing/2014/main" val="4146563579"/>
                        </a:ext>
                      </a:extLst>
                    </a:gridCol>
                    <a:gridCol w="557624">
                      <a:extLst>
                        <a:ext uri="{9D8B030D-6E8A-4147-A177-3AD203B41FA5}">
                          <a16:colId xmlns:a16="http://schemas.microsoft.com/office/drawing/2014/main" val="3616070487"/>
                        </a:ext>
                      </a:extLst>
                    </a:gridCol>
                    <a:gridCol w="929371">
                      <a:extLst>
                        <a:ext uri="{9D8B030D-6E8A-4147-A177-3AD203B41FA5}">
                          <a16:colId xmlns:a16="http://schemas.microsoft.com/office/drawing/2014/main" val="4119272846"/>
                        </a:ext>
                      </a:extLst>
                    </a:gridCol>
                    <a:gridCol w="867412">
                      <a:extLst>
                        <a:ext uri="{9D8B030D-6E8A-4147-A177-3AD203B41FA5}">
                          <a16:colId xmlns:a16="http://schemas.microsoft.com/office/drawing/2014/main" val="1505987774"/>
                        </a:ext>
                      </a:extLst>
                    </a:gridCol>
                    <a:gridCol w="991329">
                      <a:extLst>
                        <a:ext uri="{9D8B030D-6E8A-4147-A177-3AD203B41FA5}">
                          <a16:colId xmlns:a16="http://schemas.microsoft.com/office/drawing/2014/main" val="496911893"/>
                        </a:ext>
                      </a:extLst>
                    </a:gridCol>
                  </a:tblGrid>
                  <a:tr h="244824">
                    <a:tc gridSpan="9"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200" kern="100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實驗二</a:t>
                          </a: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523688"/>
                      </a:ext>
                    </a:extLst>
                  </a:tr>
                  <a:tr h="28139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Chen [6]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Yu</a:t>
                          </a:r>
                        </a:p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[6]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SR+ANFIS [6]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SR+SVR [6]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Elman [6]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Cheng et al. [6]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PSO-RLSE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ABCO-RLSE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7604481"/>
                      </a:ext>
                    </a:extLst>
                  </a:tr>
                  <a:tr h="14069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Best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0.012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0.012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0.012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0.012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0.012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0.012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0.002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0.002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41856318"/>
                      </a:ext>
                    </a:extLst>
                  </a:tr>
                  <a:tr h="14069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利潤</a:t>
                          </a: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(TAIEX)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-231.02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1038.1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1227.3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51520911"/>
                      </a:ext>
                    </a:extLst>
                  </a:tr>
                  <a:tr h="14069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利潤</a:t>
                          </a: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(HSI)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-1471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-1368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-602.94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190.71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2342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1793.12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355.04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503.59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897579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1534605"/>
                  </p:ext>
                </p:extLst>
              </p:nvPr>
            </p:nvGraphicFramePr>
            <p:xfrm>
              <a:off x="1011132" y="2141127"/>
              <a:ext cx="7121736" cy="1006824"/>
            </p:xfrm>
            <a:graphic>
              <a:graphicData uri="http://schemas.openxmlformats.org/drawingml/2006/table">
                <a:tbl>
                  <a:tblPr firstRow="1" firstCol="1" bandRow="1">
                    <a:tableStyleId>{9E80026B-0178-4589-8806-25C4246FCCC2}</a:tableStyleId>
                  </a:tblPr>
                  <a:tblGrid>
                    <a:gridCol w="1053287">
                      <a:extLst>
                        <a:ext uri="{9D8B030D-6E8A-4147-A177-3AD203B41FA5}">
                          <a16:colId xmlns:a16="http://schemas.microsoft.com/office/drawing/2014/main" val="1170944704"/>
                        </a:ext>
                      </a:extLst>
                    </a:gridCol>
                    <a:gridCol w="557624">
                      <a:extLst>
                        <a:ext uri="{9D8B030D-6E8A-4147-A177-3AD203B41FA5}">
                          <a16:colId xmlns:a16="http://schemas.microsoft.com/office/drawing/2014/main" val="3558365085"/>
                        </a:ext>
                      </a:extLst>
                    </a:gridCol>
                    <a:gridCol w="554181">
                      <a:extLst>
                        <a:ext uri="{9D8B030D-6E8A-4147-A177-3AD203B41FA5}">
                          <a16:colId xmlns:a16="http://schemas.microsoft.com/office/drawing/2014/main" val="1326205355"/>
                        </a:ext>
                      </a:extLst>
                    </a:gridCol>
                    <a:gridCol w="867412">
                      <a:extLst>
                        <a:ext uri="{9D8B030D-6E8A-4147-A177-3AD203B41FA5}">
                          <a16:colId xmlns:a16="http://schemas.microsoft.com/office/drawing/2014/main" val="3808068614"/>
                        </a:ext>
                      </a:extLst>
                    </a:gridCol>
                    <a:gridCol w="743496">
                      <a:extLst>
                        <a:ext uri="{9D8B030D-6E8A-4147-A177-3AD203B41FA5}">
                          <a16:colId xmlns:a16="http://schemas.microsoft.com/office/drawing/2014/main" val="4146563579"/>
                        </a:ext>
                      </a:extLst>
                    </a:gridCol>
                    <a:gridCol w="557624">
                      <a:extLst>
                        <a:ext uri="{9D8B030D-6E8A-4147-A177-3AD203B41FA5}">
                          <a16:colId xmlns:a16="http://schemas.microsoft.com/office/drawing/2014/main" val="3616070487"/>
                        </a:ext>
                      </a:extLst>
                    </a:gridCol>
                    <a:gridCol w="929371">
                      <a:extLst>
                        <a:ext uri="{9D8B030D-6E8A-4147-A177-3AD203B41FA5}">
                          <a16:colId xmlns:a16="http://schemas.microsoft.com/office/drawing/2014/main" val="4119272846"/>
                        </a:ext>
                      </a:extLst>
                    </a:gridCol>
                    <a:gridCol w="867412">
                      <a:extLst>
                        <a:ext uri="{9D8B030D-6E8A-4147-A177-3AD203B41FA5}">
                          <a16:colId xmlns:a16="http://schemas.microsoft.com/office/drawing/2014/main" val="1505987774"/>
                        </a:ext>
                      </a:extLst>
                    </a:gridCol>
                    <a:gridCol w="991329">
                      <a:extLst>
                        <a:ext uri="{9D8B030D-6E8A-4147-A177-3AD203B41FA5}">
                          <a16:colId xmlns:a16="http://schemas.microsoft.com/office/drawing/2014/main" val="496911893"/>
                        </a:ext>
                      </a:extLst>
                    </a:gridCol>
                  </a:tblGrid>
                  <a:tr h="244824">
                    <a:tc gridSpan="9"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200" kern="100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實驗二</a:t>
                          </a: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52368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Chen [6]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Yu</a:t>
                          </a:r>
                        </a:p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[6]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SR+ANFIS [6]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SR+SVR [6]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Elman [6]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Cheng et al. [6]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PSO-RLSE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ABCO-RLSE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760448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16000" r="-576879" b="-2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0.012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0.012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0.012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0.012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0.012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0.012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0.002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0.002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41856318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利潤</a:t>
                          </a: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(TAIEX)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-231.02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1038.1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1227.3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5152091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利潤</a:t>
                          </a: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(HSI)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-1471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-1368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-602.94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190.71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2342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1793.12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355.04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503.59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897579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5160965"/>
                  </p:ext>
                </p:extLst>
              </p:nvPr>
            </p:nvGraphicFramePr>
            <p:xfrm>
              <a:off x="1127744" y="3567928"/>
              <a:ext cx="6889820" cy="850125"/>
            </p:xfrm>
            <a:graphic>
              <a:graphicData uri="http://schemas.openxmlformats.org/drawingml/2006/table">
                <a:tbl>
                  <a:tblPr firstRow="1" firstCol="1" bandRow="1">
                    <a:tableStyleId>{9E80026B-0178-4589-8806-25C4246FCCC2}</a:tableStyleId>
                  </a:tblPr>
                  <a:tblGrid>
                    <a:gridCol w="1077505">
                      <a:extLst>
                        <a:ext uri="{9D8B030D-6E8A-4147-A177-3AD203B41FA5}">
                          <a16:colId xmlns:a16="http://schemas.microsoft.com/office/drawing/2014/main" val="799997620"/>
                        </a:ext>
                      </a:extLst>
                    </a:gridCol>
                    <a:gridCol w="635776">
                      <a:extLst>
                        <a:ext uri="{9D8B030D-6E8A-4147-A177-3AD203B41FA5}">
                          <a16:colId xmlns:a16="http://schemas.microsoft.com/office/drawing/2014/main" val="3855008676"/>
                        </a:ext>
                      </a:extLst>
                    </a:gridCol>
                    <a:gridCol w="544044">
                      <a:extLst>
                        <a:ext uri="{9D8B030D-6E8A-4147-A177-3AD203B41FA5}">
                          <a16:colId xmlns:a16="http://schemas.microsoft.com/office/drawing/2014/main" val="884711863"/>
                        </a:ext>
                      </a:extLst>
                    </a:gridCol>
                    <a:gridCol w="664002">
                      <a:extLst>
                        <a:ext uri="{9D8B030D-6E8A-4147-A177-3AD203B41FA5}">
                          <a16:colId xmlns:a16="http://schemas.microsoft.com/office/drawing/2014/main" val="1602318389"/>
                        </a:ext>
                      </a:extLst>
                    </a:gridCol>
                    <a:gridCol w="635072">
                      <a:extLst>
                        <a:ext uri="{9D8B030D-6E8A-4147-A177-3AD203B41FA5}">
                          <a16:colId xmlns:a16="http://schemas.microsoft.com/office/drawing/2014/main" val="2739961385"/>
                        </a:ext>
                      </a:extLst>
                    </a:gridCol>
                    <a:gridCol w="698579">
                      <a:extLst>
                        <a:ext uri="{9D8B030D-6E8A-4147-A177-3AD203B41FA5}">
                          <a16:colId xmlns:a16="http://schemas.microsoft.com/office/drawing/2014/main" val="1014077839"/>
                        </a:ext>
                      </a:extLst>
                    </a:gridCol>
                    <a:gridCol w="635072">
                      <a:extLst>
                        <a:ext uri="{9D8B030D-6E8A-4147-A177-3AD203B41FA5}">
                          <a16:colId xmlns:a16="http://schemas.microsoft.com/office/drawing/2014/main" val="1631492981"/>
                        </a:ext>
                      </a:extLst>
                    </a:gridCol>
                    <a:gridCol w="952607">
                      <a:extLst>
                        <a:ext uri="{9D8B030D-6E8A-4147-A177-3AD203B41FA5}">
                          <a16:colId xmlns:a16="http://schemas.microsoft.com/office/drawing/2014/main" val="4043547371"/>
                        </a:ext>
                      </a:extLst>
                    </a:gridCol>
                    <a:gridCol w="1047163">
                      <a:extLst>
                        <a:ext uri="{9D8B030D-6E8A-4147-A177-3AD203B41FA5}">
                          <a16:colId xmlns:a16="http://schemas.microsoft.com/office/drawing/2014/main" val="1329836343"/>
                        </a:ext>
                      </a:extLst>
                    </a:gridCol>
                  </a:tblGrid>
                  <a:tr h="240525">
                    <a:tc gridSpan="9"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200" kern="100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實驗三</a:t>
                          </a: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86369270"/>
                      </a:ext>
                    </a:extLst>
                  </a:tr>
                  <a:tr h="26079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Chen [38]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Yu [38]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AR(1)  [38]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SVR [38]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ANFIS [38]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Wei [38]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PSO-RLSE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ABCO-RLSE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5886151"/>
                      </a:ext>
                    </a:extLst>
                  </a:tr>
                  <a:tr h="13039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Best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200" kern="100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0.052</a:t>
                          </a: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200" kern="100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0.049</a:t>
                          </a: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4951146"/>
                      </a:ext>
                    </a:extLst>
                  </a:tr>
                  <a:tr h="13039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利潤</a:t>
                          </a: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(TAIEX)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-92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-73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671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202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686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795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0" i="0" u="none" strike="noStrike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Arial"/>
                              <a:cs typeface="Times New Roman" panose="02020603050405020304" pitchFamily="18" charset="0"/>
                              <a:sym typeface="Arial"/>
                            </a:rPr>
                            <a:t>543.69</a:t>
                          </a: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200" kern="100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603.22</a:t>
                          </a: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280763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5160965"/>
                  </p:ext>
                </p:extLst>
              </p:nvPr>
            </p:nvGraphicFramePr>
            <p:xfrm>
              <a:off x="1127744" y="3567928"/>
              <a:ext cx="6889820" cy="850125"/>
            </p:xfrm>
            <a:graphic>
              <a:graphicData uri="http://schemas.openxmlformats.org/drawingml/2006/table">
                <a:tbl>
                  <a:tblPr firstRow="1" firstCol="1" bandRow="1">
                    <a:tableStyleId>{9E80026B-0178-4589-8806-25C4246FCCC2}</a:tableStyleId>
                  </a:tblPr>
                  <a:tblGrid>
                    <a:gridCol w="1077505">
                      <a:extLst>
                        <a:ext uri="{9D8B030D-6E8A-4147-A177-3AD203B41FA5}">
                          <a16:colId xmlns:a16="http://schemas.microsoft.com/office/drawing/2014/main" val="799997620"/>
                        </a:ext>
                      </a:extLst>
                    </a:gridCol>
                    <a:gridCol w="635776">
                      <a:extLst>
                        <a:ext uri="{9D8B030D-6E8A-4147-A177-3AD203B41FA5}">
                          <a16:colId xmlns:a16="http://schemas.microsoft.com/office/drawing/2014/main" val="3855008676"/>
                        </a:ext>
                      </a:extLst>
                    </a:gridCol>
                    <a:gridCol w="544044">
                      <a:extLst>
                        <a:ext uri="{9D8B030D-6E8A-4147-A177-3AD203B41FA5}">
                          <a16:colId xmlns:a16="http://schemas.microsoft.com/office/drawing/2014/main" val="884711863"/>
                        </a:ext>
                      </a:extLst>
                    </a:gridCol>
                    <a:gridCol w="664002">
                      <a:extLst>
                        <a:ext uri="{9D8B030D-6E8A-4147-A177-3AD203B41FA5}">
                          <a16:colId xmlns:a16="http://schemas.microsoft.com/office/drawing/2014/main" val="1602318389"/>
                        </a:ext>
                      </a:extLst>
                    </a:gridCol>
                    <a:gridCol w="635072">
                      <a:extLst>
                        <a:ext uri="{9D8B030D-6E8A-4147-A177-3AD203B41FA5}">
                          <a16:colId xmlns:a16="http://schemas.microsoft.com/office/drawing/2014/main" val="2739961385"/>
                        </a:ext>
                      </a:extLst>
                    </a:gridCol>
                    <a:gridCol w="698579">
                      <a:extLst>
                        <a:ext uri="{9D8B030D-6E8A-4147-A177-3AD203B41FA5}">
                          <a16:colId xmlns:a16="http://schemas.microsoft.com/office/drawing/2014/main" val="1014077839"/>
                        </a:ext>
                      </a:extLst>
                    </a:gridCol>
                    <a:gridCol w="635072">
                      <a:extLst>
                        <a:ext uri="{9D8B030D-6E8A-4147-A177-3AD203B41FA5}">
                          <a16:colId xmlns:a16="http://schemas.microsoft.com/office/drawing/2014/main" val="1631492981"/>
                        </a:ext>
                      </a:extLst>
                    </a:gridCol>
                    <a:gridCol w="952607">
                      <a:extLst>
                        <a:ext uri="{9D8B030D-6E8A-4147-A177-3AD203B41FA5}">
                          <a16:colId xmlns:a16="http://schemas.microsoft.com/office/drawing/2014/main" val="4043547371"/>
                        </a:ext>
                      </a:extLst>
                    </a:gridCol>
                    <a:gridCol w="1047163">
                      <a:extLst>
                        <a:ext uri="{9D8B030D-6E8A-4147-A177-3AD203B41FA5}">
                          <a16:colId xmlns:a16="http://schemas.microsoft.com/office/drawing/2014/main" val="1329836343"/>
                        </a:ext>
                      </a:extLst>
                    </a:gridCol>
                  </a:tblGrid>
                  <a:tr h="240525">
                    <a:tc gridSpan="9"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200" kern="100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實驗三</a:t>
                          </a: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8636927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Chen [38]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Yu [38]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AR(1)  [38]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SVR [38]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ANFIS [38]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Wei [38]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PSO-RLSE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ABCO-RLSE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588615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412000" r="-540113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200" kern="100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0.052</a:t>
                          </a: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200" kern="100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0.049</a:t>
                          </a: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4951146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利潤</a:t>
                          </a: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(TAIEX)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-92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-73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671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202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686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795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0" i="0" u="none" strike="noStrike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Arial"/>
                              <a:cs typeface="Times New Roman" panose="02020603050405020304" pitchFamily="18" charset="0"/>
                              <a:sym typeface="Arial"/>
                            </a:rPr>
                            <a:t>543.69</a:t>
                          </a: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200" kern="100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603.22</a:t>
                          </a: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280763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標題 8"/>
          <p:cNvSpPr txBox="1">
            <a:spLocks/>
          </p:cNvSpPr>
          <p:nvPr/>
        </p:nvSpPr>
        <p:spPr>
          <a:xfrm>
            <a:off x="1190100" y="133985"/>
            <a:ext cx="67638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zh-TW" altLang="en-US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對外比較</a:t>
            </a:r>
            <a:endParaRPr 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408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標題 8"/>
          <p:cNvSpPr txBox="1">
            <a:spLocks/>
          </p:cNvSpPr>
          <p:nvPr/>
        </p:nvSpPr>
        <p:spPr>
          <a:xfrm>
            <a:off x="1190100" y="133985"/>
            <a:ext cx="67638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對內比較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實驗一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780700"/>
              </p:ext>
            </p:extLst>
          </p:nvPr>
        </p:nvGraphicFramePr>
        <p:xfrm>
          <a:off x="59636" y="1398104"/>
          <a:ext cx="3585619" cy="2378723"/>
        </p:xfrm>
        <a:graphic>
          <a:graphicData uri="http://schemas.openxmlformats.org/drawingml/2006/table">
            <a:tbl>
              <a:tblPr firstRow="1" firstCol="1" bandRow="1">
                <a:tableStyleId>{9E80026B-0178-4589-8806-25C4246FCCC2}</a:tableStyleId>
              </a:tblPr>
              <a:tblGrid>
                <a:gridCol w="663713">
                  <a:extLst>
                    <a:ext uri="{9D8B030D-6E8A-4147-A177-3AD203B41FA5}">
                      <a16:colId xmlns:a16="http://schemas.microsoft.com/office/drawing/2014/main" val="392227630"/>
                    </a:ext>
                  </a:extLst>
                </a:gridCol>
                <a:gridCol w="669295">
                  <a:extLst>
                    <a:ext uri="{9D8B030D-6E8A-4147-A177-3AD203B41FA5}">
                      <a16:colId xmlns:a16="http://schemas.microsoft.com/office/drawing/2014/main" val="1423368700"/>
                    </a:ext>
                  </a:extLst>
                </a:gridCol>
                <a:gridCol w="673038">
                  <a:extLst>
                    <a:ext uri="{9D8B030D-6E8A-4147-A177-3AD203B41FA5}">
                      <a16:colId xmlns:a16="http://schemas.microsoft.com/office/drawing/2014/main" val="2169030761"/>
                    </a:ext>
                  </a:extLst>
                </a:gridCol>
                <a:gridCol w="679573">
                  <a:extLst>
                    <a:ext uri="{9D8B030D-6E8A-4147-A177-3AD203B41FA5}">
                      <a16:colId xmlns:a16="http://schemas.microsoft.com/office/drawing/2014/main" val="8714471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000100134"/>
                    </a:ext>
                  </a:extLst>
                </a:gridCol>
              </a:tblGrid>
              <a:tr h="185355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十次重複實驗效能統計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259070"/>
                  </a:ext>
                </a:extLst>
              </a:tr>
              <a:tr h="3398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Trials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PSO-RLSE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ABCO-RLSE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PSO-RLSE*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ABCO-RLSE*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072853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102.33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102.94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102.47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103.38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848078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102.17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105.22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102.61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102.75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489884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104.88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102.69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103.15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108.72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653996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102.69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102.75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102.59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102.39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38786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102.96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101.93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102.05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103.12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797866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102.01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102.97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102.03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107.92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767582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103.17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103.15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102.61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102.38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119322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117.92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103.01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103.35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129.42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768082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102.54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104.63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106.68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102.63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993117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103.96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106.87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102.96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103.02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74387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1811433"/>
                  </p:ext>
                </p:extLst>
              </p:nvPr>
            </p:nvGraphicFramePr>
            <p:xfrm>
              <a:off x="3723862" y="1197334"/>
              <a:ext cx="5221353" cy="2910840"/>
            </p:xfrm>
            <a:graphic>
              <a:graphicData uri="http://schemas.openxmlformats.org/drawingml/2006/table">
                <a:tbl>
                  <a:tblPr firstRow="1" firstCol="1" bandRow="1">
                    <a:tableStyleId>{9E80026B-0178-4589-8806-25C4246FCCC2}</a:tableStyleId>
                  </a:tblPr>
                  <a:tblGrid>
                    <a:gridCol w="570171">
                      <a:extLst>
                        <a:ext uri="{9D8B030D-6E8A-4147-A177-3AD203B41FA5}">
                          <a16:colId xmlns:a16="http://schemas.microsoft.com/office/drawing/2014/main" val="1092945272"/>
                        </a:ext>
                      </a:extLst>
                    </a:gridCol>
                    <a:gridCol w="604536">
                      <a:extLst>
                        <a:ext uri="{9D8B030D-6E8A-4147-A177-3AD203B41FA5}">
                          <a16:colId xmlns:a16="http://schemas.microsoft.com/office/drawing/2014/main" val="505276015"/>
                        </a:ext>
                      </a:extLst>
                    </a:gridCol>
                    <a:gridCol w="595038">
                      <a:extLst>
                        <a:ext uri="{9D8B030D-6E8A-4147-A177-3AD203B41FA5}">
                          <a16:colId xmlns:a16="http://schemas.microsoft.com/office/drawing/2014/main" val="692787548"/>
                        </a:ext>
                      </a:extLst>
                    </a:gridCol>
                    <a:gridCol w="595038">
                      <a:extLst>
                        <a:ext uri="{9D8B030D-6E8A-4147-A177-3AD203B41FA5}">
                          <a16:colId xmlns:a16="http://schemas.microsoft.com/office/drawing/2014/main" val="3315370934"/>
                        </a:ext>
                      </a:extLst>
                    </a:gridCol>
                    <a:gridCol w="594398">
                      <a:extLst>
                        <a:ext uri="{9D8B030D-6E8A-4147-A177-3AD203B41FA5}">
                          <a16:colId xmlns:a16="http://schemas.microsoft.com/office/drawing/2014/main" val="3365006007"/>
                        </a:ext>
                      </a:extLst>
                    </a:gridCol>
                    <a:gridCol w="565543">
                      <a:extLst>
                        <a:ext uri="{9D8B030D-6E8A-4147-A177-3AD203B41FA5}">
                          <a16:colId xmlns:a16="http://schemas.microsoft.com/office/drawing/2014/main" val="365184986"/>
                        </a:ext>
                      </a:extLst>
                    </a:gridCol>
                    <a:gridCol w="565543">
                      <a:extLst>
                        <a:ext uri="{9D8B030D-6E8A-4147-A177-3AD203B41FA5}">
                          <a16:colId xmlns:a16="http://schemas.microsoft.com/office/drawing/2014/main" val="902605602"/>
                        </a:ext>
                      </a:extLst>
                    </a:gridCol>
                    <a:gridCol w="565543">
                      <a:extLst>
                        <a:ext uri="{9D8B030D-6E8A-4147-A177-3AD203B41FA5}">
                          <a16:colId xmlns:a16="http://schemas.microsoft.com/office/drawing/2014/main" val="1256705369"/>
                        </a:ext>
                      </a:extLst>
                    </a:gridCol>
                    <a:gridCol w="565543">
                      <a:extLst>
                        <a:ext uri="{9D8B030D-6E8A-4147-A177-3AD203B41FA5}">
                          <a16:colId xmlns:a16="http://schemas.microsoft.com/office/drawing/2014/main" val="433233513"/>
                        </a:ext>
                      </a:extLst>
                    </a:gridCol>
                  </a:tblGrid>
                  <a:tr h="0">
                    <a:tc gridSpan="9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100" kern="100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模擬投資利潤表</a:t>
                          </a: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8296478"/>
                      </a:ext>
                    </a:extLst>
                  </a:tr>
                  <a:tr h="0">
                    <a:tc row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Trials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PSO-RLSE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ABCO-RLSE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PSO-RLSE*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ABCO-RLSE*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5473740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利潤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買</a:t>
                          </a: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/</a:t>
                          </a: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賣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利潤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買</a:t>
                          </a: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/</a:t>
                          </a: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賣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利潤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買</a:t>
                          </a: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/</a:t>
                          </a: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賣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利潤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買</a:t>
                          </a: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/</a:t>
                          </a:r>
                          <a:r>
                            <a:rPr lang="zh-TW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賣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5749158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Best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u="none" strike="noStrike" kern="100" cap="none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  <a:sym typeface="Arial"/>
                                </a:rPr>
                                <m:t>𝜑</m:t>
                              </m:r>
                            </m:oMath>
                          </a14:m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0.005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0.005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0.005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0.005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08132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355.64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198.86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355.64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401.74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3428286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312.45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16/18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420.35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355.64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272.29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130482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152.16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355.64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-117.1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18/18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292.45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7493891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108.31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263.33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355.64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355.64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353365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83.29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19/19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236.87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355.64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404.49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640757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47.72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15/22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180.20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16/22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422.37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280.75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729106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139.12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16/19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392.04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355.64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355.64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977789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-307.6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17/21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209.07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-172.7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18/16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327.68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13/19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764143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147.63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-33.91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355.00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14/17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646.08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565208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154.35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17/18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-124.5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258.03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235.92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337361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1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平均</a:t>
                          </a:r>
                          <a:endParaRPr lang="en-US" sz="11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119.29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209.79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252.38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357.27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748306"/>
                      </a:ext>
                    </a:extLst>
                  </a:tr>
                  <a:tr h="134509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1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標準差</a:t>
                          </a:r>
                          <a:endParaRPr lang="en-US" sz="11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178.12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174.67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213.44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115.71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258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1811433"/>
                  </p:ext>
                </p:extLst>
              </p:nvPr>
            </p:nvGraphicFramePr>
            <p:xfrm>
              <a:off x="3723862" y="1197334"/>
              <a:ext cx="5221353" cy="2910840"/>
            </p:xfrm>
            <a:graphic>
              <a:graphicData uri="http://schemas.openxmlformats.org/drawingml/2006/table">
                <a:tbl>
                  <a:tblPr firstRow="1" firstCol="1" bandRow="1">
                    <a:tableStyleId>{9E80026B-0178-4589-8806-25C4246FCCC2}</a:tableStyleId>
                  </a:tblPr>
                  <a:tblGrid>
                    <a:gridCol w="570171">
                      <a:extLst>
                        <a:ext uri="{9D8B030D-6E8A-4147-A177-3AD203B41FA5}">
                          <a16:colId xmlns:a16="http://schemas.microsoft.com/office/drawing/2014/main" val="1092945272"/>
                        </a:ext>
                      </a:extLst>
                    </a:gridCol>
                    <a:gridCol w="604536">
                      <a:extLst>
                        <a:ext uri="{9D8B030D-6E8A-4147-A177-3AD203B41FA5}">
                          <a16:colId xmlns:a16="http://schemas.microsoft.com/office/drawing/2014/main" val="505276015"/>
                        </a:ext>
                      </a:extLst>
                    </a:gridCol>
                    <a:gridCol w="595038">
                      <a:extLst>
                        <a:ext uri="{9D8B030D-6E8A-4147-A177-3AD203B41FA5}">
                          <a16:colId xmlns:a16="http://schemas.microsoft.com/office/drawing/2014/main" val="692787548"/>
                        </a:ext>
                      </a:extLst>
                    </a:gridCol>
                    <a:gridCol w="595038">
                      <a:extLst>
                        <a:ext uri="{9D8B030D-6E8A-4147-A177-3AD203B41FA5}">
                          <a16:colId xmlns:a16="http://schemas.microsoft.com/office/drawing/2014/main" val="3315370934"/>
                        </a:ext>
                      </a:extLst>
                    </a:gridCol>
                    <a:gridCol w="594398">
                      <a:extLst>
                        <a:ext uri="{9D8B030D-6E8A-4147-A177-3AD203B41FA5}">
                          <a16:colId xmlns:a16="http://schemas.microsoft.com/office/drawing/2014/main" val="3365006007"/>
                        </a:ext>
                      </a:extLst>
                    </a:gridCol>
                    <a:gridCol w="565543">
                      <a:extLst>
                        <a:ext uri="{9D8B030D-6E8A-4147-A177-3AD203B41FA5}">
                          <a16:colId xmlns:a16="http://schemas.microsoft.com/office/drawing/2014/main" val="365184986"/>
                        </a:ext>
                      </a:extLst>
                    </a:gridCol>
                    <a:gridCol w="565543">
                      <a:extLst>
                        <a:ext uri="{9D8B030D-6E8A-4147-A177-3AD203B41FA5}">
                          <a16:colId xmlns:a16="http://schemas.microsoft.com/office/drawing/2014/main" val="902605602"/>
                        </a:ext>
                      </a:extLst>
                    </a:gridCol>
                    <a:gridCol w="565543">
                      <a:extLst>
                        <a:ext uri="{9D8B030D-6E8A-4147-A177-3AD203B41FA5}">
                          <a16:colId xmlns:a16="http://schemas.microsoft.com/office/drawing/2014/main" val="1256705369"/>
                        </a:ext>
                      </a:extLst>
                    </a:gridCol>
                    <a:gridCol w="565543">
                      <a:extLst>
                        <a:ext uri="{9D8B030D-6E8A-4147-A177-3AD203B41FA5}">
                          <a16:colId xmlns:a16="http://schemas.microsoft.com/office/drawing/2014/main" val="433233513"/>
                        </a:ext>
                      </a:extLst>
                    </a:gridCol>
                  </a:tblGrid>
                  <a:tr h="167640">
                    <a:tc gridSpan="9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100" kern="100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模擬投資利潤表</a:t>
                          </a: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8296478"/>
                      </a:ext>
                    </a:extLst>
                  </a:tr>
                  <a:tr h="182880">
                    <a:tc row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Trials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PSO-RLSE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ABCO-RLSE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PSO-RLSE*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ABCO-RLSE*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5473740"/>
                      </a:ext>
                    </a:extLst>
                  </a:tr>
                  <a:tr h="1828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利潤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買</a:t>
                          </a: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/</a:t>
                          </a: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賣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利潤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買</a:t>
                          </a: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/</a:t>
                          </a: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賣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利潤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買</a:t>
                          </a: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/</a:t>
                          </a: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賣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利潤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買</a:t>
                          </a: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/</a:t>
                          </a:r>
                          <a:r>
                            <a:rPr lang="zh-TW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賣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57491585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16667" r="-813830" b="-125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0.005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0.005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0.005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0.005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0813236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355.64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198.86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355.64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401.74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34282860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312.45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16/18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420.35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355.64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272.29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1304824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152.16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355.64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-117.1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18/18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292.45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74938919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108.31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263.33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355.64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355.64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35336595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83.29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19/19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236.87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355.64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404.49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64075795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47.72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15/22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180.20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16/22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422.37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280.75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7291060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139.12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16/19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392.04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355.64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355.64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97778901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-307.6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17/21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209.07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-172.7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18/16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327.68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13/19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76414307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147.63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-33.91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355.00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14/17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646.08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5652089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154.35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17/18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-124.5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258.03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235.92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3373614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1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平均</a:t>
                          </a:r>
                          <a:endParaRPr lang="en-US" sz="11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119.29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209.79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252.38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357.27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748306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1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標準差</a:t>
                          </a:r>
                          <a:endParaRPr lang="en-US" sz="11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178.12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174.67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213.44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115.71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258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矩形 6"/>
          <p:cNvSpPr/>
          <p:nvPr/>
        </p:nvSpPr>
        <p:spPr>
          <a:xfrm>
            <a:off x="0" y="3776827"/>
            <a:ext cx="1954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為只訓練一次迭代的模型</a:t>
            </a:r>
            <a:endParaRPr 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3645255" y="4108174"/>
            <a:ext cx="1954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為只訓練一次迭代的模型</a:t>
            </a:r>
            <a:endParaRPr 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59636" y="4265255"/>
            <a:ext cx="2310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</a:t>
            </a:r>
            <a:r>
              <a:rPr lang="zh-TW" altLang="en-US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訓練過的模型表現佳</a:t>
            </a:r>
            <a:endParaRPr lang="en-US" b="1" kern="1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又</a:t>
            </a:r>
            <a:r>
              <a:rPr lang="zh-TW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</a:t>
            </a:r>
            <a:r>
              <a:rPr lang="en-US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ABCO-RLSE</a:t>
            </a:r>
            <a:r>
              <a:rPr lang="zh-TW" altLang="en-US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表現最佳</a:t>
            </a:r>
            <a:endParaRPr lang="en-US" b="1" kern="1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43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標題 8"/>
          <p:cNvSpPr txBox="1">
            <a:spLocks/>
          </p:cNvSpPr>
          <p:nvPr/>
        </p:nvSpPr>
        <p:spPr>
          <a:xfrm>
            <a:off x="1190100" y="133985"/>
            <a:ext cx="67638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對內比較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實驗二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246791"/>
              </p:ext>
            </p:extLst>
          </p:nvPr>
        </p:nvGraphicFramePr>
        <p:xfrm>
          <a:off x="59636" y="1398104"/>
          <a:ext cx="3585619" cy="2378723"/>
        </p:xfrm>
        <a:graphic>
          <a:graphicData uri="http://schemas.openxmlformats.org/drawingml/2006/table">
            <a:tbl>
              <a:tblPr firstRow="1" firstCol="1" bandRow="1">
                <a:tableStyleId>{9E80026B-0178-4589-8806-25C4246FCCC2}</a:tableStyleId>
              </a:tblPr>
              <a:tblGrid>
                <a:gridCol w="663713">
                  <a:extLst>
                    <a:ext uri="{9D8B030D-6E8A-4147-A177-3AD203B41FA5}">
                      <a16:colId xmlns:a16="http://schemas.microsoft.com/office/drawing/2014/main" val="392227630"/>
                    </a:ext>
                  </a:extLst>
                </a:gridCol>
                <a:gridCol w="669295">
                  <a:extLst>
                    <a:ext uri="{9D8B030D-6E8A-4147-A177-3AD203B41FA5}">
                      <a16:colId xmlns:a16="http://schemas.microsoft.com/office/drawing/2014/main" val="1423368700"/>
                    </a:ext>
                  </a:extLst>
                </a:gridCol>
                <a:gridCol w="673038">
                  <a:extLst>
                    <a:ext uri="{9D8B030D-6E8A-4147-A177-3AD203B41FA5}">
                      <a16:colId xmlns:a16="http://schemas.microsoft.com/office/drawing/2014/main" val="2169030761"/>
                    </a:ext>
                  </a:extLst>
                </a:gridCol>
                <a:gridCol w="679573">
                  <a:extLst>
                    <a:ext uri="{9D8B030D-6E8A-4147-A177-3AD203B41FA5}">
                      <a16:colId xmlns:a16="http://schemas.microsoft.com/office/drawing/2014/main" val="8714471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000100134"/>
                    </a:ext>
                  </a:extLst>
                </a:gridCol>
              </a:tblGrid>
              <a:tr h="185355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十次重複實驗效能統計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259070"/>
                  </a:ext>
                </a:extLst>
              </a:tr>
              <a:tr h="3398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Trials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PSO-RLSE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ABCO-RLSE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PSO-RLSE*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ABCO-RLSE*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072853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298.49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296.49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295.88</a:t>
                      </a:r>
                      <a:endParaRPr lang="en-US" sz="1200" b="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296.96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848078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296.36</a:t>
                      </a:r>
                      <a:endParaRPr lang="en-US" sz="1200" b="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304.76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297.66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298.59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489884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302.48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296.26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310.14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297.31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653996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298.20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296.25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296.95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294.17</a:t>
                      </a:r>
                      <a:endParaRPr lang="en-US" sz="1200" b="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38786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305.08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296.59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312.79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296.23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797866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332.39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293.77</a:t>
                      </a:r>
                      <a:endParaRPr lang="en-US" sz="1200" b="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303.49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297.90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767582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308.42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314.39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295.99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297.14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119322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303.56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295.34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296.53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296.32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768082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297.36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297.58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297.65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294.17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993117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329.41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307.30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296.38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296.50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74387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2083217"/>
                  </p:ext>
                </p:extLst>
              </p:nvPr>
            </p:nvGraphicFramePr>
            <p:xfrm>
              <a:off x="3723862" y="1197334"/>
              <a:ext cx="5221353" cy="2910840"/>
            </p:xfrm>
            <a:graphic>
              <a:graphicData uri="http://schemas.openxmlformats.org/drawingml/2006/table">
                <a:tbl>
                  <a:tblPr firstRow="1" firstCol="1" bandRow="1">
                    <a:tableStyleId>{9E80026B-0178-4589-8806-25C4246FCCC2}</a:tableStyleId>
                  </a:tblPr>
                  <a:tblGrid>
                    <a:gridCol w="570171">
                      <a:extLst>
                        <a:ext uri="{9D8B030D-6E8A-4147-A177-3AD203B41FA5}">
                          <a16:colId xmlns:a16="http://schemas.microsoft.com/office/drawing/2014/main" val="1092945272"/>
                        </a:ext>
                      </a:extLst>
                    </a:gridCol>
                    <a:gridCol w="604536">
                      <a:extLst>
                        <a:ext uri="{9D8B030D-6E8A-4147-A177-3AD203B41FA5}">
                          <a16:colId xmlns:a16="http://schemas.microsoft.com/office/drawing/2014/main" val="505276015"/>
                        </a:ext>
                      </a:extLst>
                    </a:gridCol>
                    <a:gridCol w="595038">
                      <a:extLst>
                        <a:ext uri="{9D8B030D-6E8A-4147-A177-3AD203B41FA5}">
                          <a16:colId xmlns:a16="http://schemas.microsoft.com/office/drawing/2014/main" val="692787548"/>
                        </a:ext>
                      </a:extLst>
                    </a:gridCol>
                    <a:gridCol w="595038">
                      <a:extLst>
                        <a:ext uri="{9D8B030D-6E8A-4147-A177-3AD203B41FA5}">
                          <a16:colId xmlns:a16="http://schemas.microsoft.com/office/drawing/2014/main" val="3315370934"/>
                        </a:ext>
                      </a:extLst>
                    </a:gridCol>
                    <a:gridCol w="594398">
                      <a:extLst>
                        <a:ext uri="{9D8B030D-6E8A-4147-A177-3AD203B41FA5}">
                          <a16:colId xmlns:a16="http://schemas.microsoft.com/office/drawing/2014/main" val="3365006007"/>
                        </a:ext>
                      </a:extLst>
                    </a:gridCol>
                    <a:gridCol w="565543">
                      <a:extLst>
                        <a:ext uri="{9D8B030D-6E8A-4147-A177-3AD203B41FA5}">
                          <a16:colId xmlns:a16="http://schemas.microsoft.com/office/drawing/2014/main" val="365184986"/>
                        </a:ext>
                      </a:extLst>
                    </a:gridCol>
                    <a:gridCol w="565543">
                      <a:extLst>
                        <a:ext uri="{9D8B030D-6E8A-4147-A177-3AD203B41FA5}">
                          <a16:colId xmlns:a16="http://schemas.microsoft.com/office/drawing/2014/main" val="902605602"/>
                        </a:ext>
                      </a:extLst>
                    </a:gridCol>
                    <a:gridCol w="565543">
                      <a:extLst>
                        <a:ext uri="{9D8B030D-6E8A-4147-A177-3AD203B41FA5}">
                          <a16:colId xmlns:a16="http://schemas.microsoft.com/office/drawing/2014/main" val="1256705369"/>
                        </a:ext>
                      </a:extLst>
                    </a:gridCol>
                    <a:gridCol w="565543">
                      <a:extLst>
                        <a:ext uri="{9D8B030D-6E8A-4147-A177-3AD203B41FA5}">
                          <a16:colId xmlns:a16="http://schemas.microsoft.com/office/drawing/2014/main" val="433233513"/>
                        </a:ext>
                      </a:extLst>
                    </a:gridCol>
                  </a:tblGrid>
                  <a:tr h="0">
                    <a:tc gridSpan="9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100" kern="100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模擬投資利潤表</a:t>
                          </a: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8296478"/>
                      </a:ext>
                    </a:extLst>
                  </a:tr>
                  <a:tr h="0">
                    <a:tc row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Trials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PSO-RLSE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ABCO-RLSE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PSO-RLSE*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ABCO-RLSE*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5473740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利潤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買</a:t>
                          </a: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/</a:t>
                          </a: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賣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利潤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買</a:t>
                          </a: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/</a:t>
                          </a: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賣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利潤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買</a:t>
                          </a: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/</a:t>
                          </a: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賣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利潤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買</a:t>
                          </a: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/</a:t>
                          </a:r>
                          <a:r>
                            <a:rPr lang="zh-TW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賣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5749158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Best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u="none" strike="noStrike" kern="100" cap="none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  <a:sym typeface="Arial"/>
                                </a:rPr>
                                <m:t>𝜑</m:t>
                              </m:r>
                            </m:oMath>
                          </a14:m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0.002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0.00</a:t>
                          </a: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0.003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0.002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08132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617.28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510.65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1256.5</a:t>
                          </a:r>
                          <a:endParaRPr lang="en-US" sz="1200" b="0" i="0" u="none" strike="noStrike" kern="100" cap="none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516.22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3428286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504.28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87.74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-729.6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16/18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1459.4</a:t>
                          </a:r>
                          <a:endParaRPr lang="en-US" sz="1200" b="0" i="0" u="none" strike="noStrike" kern="100" cap="none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130482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250.06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419.38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-1184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783.42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18/18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7493891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406.73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563.84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587.17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1004.9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353365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103.48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65.239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-439.9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19/19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1187.6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640757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862.16</a:t>
                          </a:r>
                          <a:endParaRPr lang="en-US" sz="1200" b="0" i="0" u="none" strike="noStrike" kern="100" cap="none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16/22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351.35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328.38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15/22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1005.5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729106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466.94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1100.8</a:t>
                          </a:r>
                          <a:endParaRPr lang="en-US" sz="1200" b="0" i="0" u="none" strike="noStrike" kern="100" cap="none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952.57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16/19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1247.1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977789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-1072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360.45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13/19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1151.8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17/21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-180.7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18/16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764143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717.73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1095.7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-201.3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631.64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14/17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565208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-216.6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969.91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1254.0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17/18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821.11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337361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1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平均</a:t>
                          </a:r>
                          <a:endParaRPr lang="en-US" sz="11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263.99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630.81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297.55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847.61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748306"/>
                      </a:ext>
                    </a:extLst>
                  </a:tr>
                  <a:tr h="134509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1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標準差</a:t>
                          </a:r>
                          <a:endParaRPr lang="en-US" sz="11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562.75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356.57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889.47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461.63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258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2083217"/>
                  </p:ext>
                </p:extLst>
              </p:nvPr>
            </p:nvGraphicFramePr>
            <p:xfrm>
              <a:off x="3723862" y="1197334"/>
              <a:ext cx="5221353" cy="2910840"/>
            </p:xfrm>
            <a:graphic>
              <a:graphicData uri="http://schemas.openxmlformats.org/drawingml/2006/table">
                <a:tbl>
                  <a:tblPr firstRow="1" firstCol="1" bandRow="1">
                    <a:tableStyleId>{9E80026B-0178-4589-8806-25C4246FCCC2}</a:tableStyleId>
                  </a:tblPr>
                  <a:tblGrid>
                    <a:gridCol w="570171">
                      <a:extLst>
                        <a:ext uri="{9D8B030D-6E8A-4147-A177-3AD203B41FA5}">
                          <a16:colId xmlns:a16="http://schemas.microsoft.com/office/drawing/2014/main" val="1092945272"/>
                        </a:ext>
                      </a:extLst>
                    </a:gridCol>
                    <a:gridCol w="604536">
                      <a:extLst>
                        <a:ext uri="{9D8B030D-6E8A-4147-A177-3AD203B41FA5}">
                          <a16:colId xmlns:a16="http://schemas.microsoft.com/office/drawing/2014/main" val="505276015"/>
                        </a:ext>
                      </a:extLst>
                    </a:gridCol>
                    <a:gridCol w="595038">
                      <a:extLst>
                        <a:ext uri="{9D8B030D-6E8A-4147-A177-3AD203B41FA5}">
                          <a16:colId xmlns:a16="http://schemas.microsoft.com/office/drawing/2014/main" val="692787548"/>
                        </a:ext>
                      </a:extLst>
                    </a:gridCol>
                    <a:gridCol w="595038">
                      <a:extLst>
                        <a:ext uri="{9D8B030D-6E8A-4147-A177-3AD203B41FA5}">
                          <a16:colId xmlns:a16="http://schemas.microsoft.com/office/drawing/2014/main" val="3315370934"/>
                        </a:ext>
                      </a:extLst>
                    </a:gridCol>
                    <a:gridCol w="594398">
                      <a:extLst>
                        <a:ext uri="{9D8B030D-6E8A-4147-A177-3AD203B41FA5}">
                          <a16:colId xmlns:a16="http://schemas.microsoft.com/office/drawing/2014/main" val="3365006007"/>
                        </a:ext>
                      </a:extLst>
                    </a:gridCol>
                    <a:gridCol w="565543">
                      <a:extLst>
                        <a:ext uri="{9D8B030D-6E8A-4147-A177-3AD203B41FA5}">
                          <a16:colId xmlns:a16="http://schemas.microsoft.com/office/drawing/2014/main" val="365184986"/>
                        </a:ext>
                      </a:extLst>
                    </a:gridCol>
                    <a:gridCol w="565543">
                      <a:extLst>
                        <a:ext uri="{9D8B030D-6E8A-4147-A177-3AD203B41FA5}">
                          <a16:colId xmlns:a16="http://schemas.microsoft.com/office/drawing/2014/main" val="902605602"/>
                        </a:ext>
                      </a:extLst>
                    </a:gridCol>
                    <a:gridCol w="565543">
                      <a:extLst>
                        <a:ext uri="{9D8B030D-6E8A-4147-A177-3AD203B41FA5}">
                          <a16:colId xmlns:a16="http://schemas.microsoft.com/office/drawing/2014/main" val="1256705369"/>
                        </a:ext>
                      </a:extLst>
                    </a:gridCol>
                    <a:gridCol w="565543">
                      <a:extLst>
                        <a:ext uri="{9D8B030D-6E8A-4147-A177-3AD203B41FA5}">
                          <a16:colId xmlns:a16="http://schemas.microsoft.com/office/drawing/2014/main" val="433233513"/>
                        </a:ext>
                      </a:extLst>
                    </a:gridCol>
                  </a:tblGrid>
                  <a:tr h="167640">
                    <a:tc gridSpan="9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100" kern="100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模擬投資利潤表</a:t>
                          </a: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8296478"/>
                      </a:ext>
                    </a:extLst>
                  </a:tr>
                  <a:tr h="182880">
                    <a:tc row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Trials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PSO-RLSE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ABCO-RLSE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PSO-RLSE*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ABCO-RLSE*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5473740"/>
                      </a:ext>
                    </a:extLst>
                  </a:tr>
                  <a:tr h="1828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利潤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買</a:t>
                          </a: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/</a:t>
                          </a: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賣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利潤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買</a:t>
                          </a: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/</a:t>
                          </a: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賣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利潤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買</a:t>
                          </a: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/</a:t>
                          </a: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賣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利潤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買</a:t>
                          </a: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/</a:t>
                          </a:r>
                          <a:r>
                            <a:rPr lang="zh-TW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賣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57491585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16667" r="-813830" b="-125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0.002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0.00</a:t>
                          </a: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0.003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0.002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0813236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617.28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510.65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1256.5</a:t>
                          </a:r>
                          <a:endParaRPr lang="en-US" sz="1200" b="0" i="0" u="none" strike="noStrike" kern="100" cap="none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516.22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34282860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504.28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87.74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-729.6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16/18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1459.4</a:t>
                          </a:r>
                          <a:endParaRPr lang="en-US" sz="1200" b="0" i="0" u="none" strike="noStrike" kern="100" cap="none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1304824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250.06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419.38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-1184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783.42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18/18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74938919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406.73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563.84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587.17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1004.9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35336595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103.48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65.239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-439.9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19/19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1187.6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64075795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862.16</a:t>
                          </a:r>
                          <a:endParaRPr lang="en-US" sz="1200" b="0" i="0" u="none" strike="noStrike" kern="100" cap="none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16/22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351.35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328.38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15/22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1005.5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7291060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466.94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1100.8</a:t>
                          </a:r>
                          <a:endParaRPr lang="en-US" sz="1200" b="0" i="0" u="none" strike="noStrike" kern="100" cap="none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952.57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16/19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1247.1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97778901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-1072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360.45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13/19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1151.8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17/21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-180.7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18/16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76414307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717.73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1095.7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-201.3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631.64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14/17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5652089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-216.6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969.91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1254.0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17/18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821.11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3373614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1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平均</a:t>
                          </a:r>
                          <a:endParaRPr lang="en-US" sz="11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263.99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630.81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297.55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847.61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748306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1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標準差</a:t>
                          </a:r>
                          <a:endParaRPr lang="en-US" sz="11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562.75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356.57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889.47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461.63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258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矩形 6"/>
          <p:cNvSpPr/>
          <p:nvPr/>
        </p:nvSpPr>
        <p:spPr>
          <a:xfrm>
            <a:off x="0" y="3776827"/>
            <a:ext cx="1954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為只訓練一次迭代的模型</a:t>
            </a:r>
            <a:endParaRPr 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3645255" y="4108174"/>
            <a:ext cx="1954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為只訓練一次迭代的模型</a:t>
            </a:r>
            <a:endParaRPr 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3723862" y="1709530"/>
            <a:ext cx="5221353" cy="225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3723862" y="3929270"/>
            <a:ext cx="5221353" cy="178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59636" y="4265255"/>
            <a:ext cx="2310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有訓練過的模型表現佳</a:t>
            </a:r>
            <a:endParaRPr lang="en-US" b="1" kern="1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又以</a:t>
            </a:r>
            <a:r>
              <a:rPr 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ABCO-RLSE</a:t>
            </a:r>
            <a:r>
              <a:rPr lang="zh-TW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表現最佳</a:t>
            </a:r>
            <a:endParaRPr lang="en-US" b="1" kern="1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40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  <p:bldP spid="9" grpId="0" animBg="1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標題 8"/>
          <p:cNvSpPr txBox="1">
            <a:spLocks/>
          </p:cNvSpPr>
          <p:nvPr/>
        </p:nvSpPr>
        <p:spPr>
          <a:xfrm>
            <a:off x="1190100" y="133985"/>
            <a:ext cx="67638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對內比較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實驗三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69791"/>
              </p:ext>
            </p:extLst>
          </p:nvPr>
        </p:nvGraphicFramePr>
        <p:xfrm>
          <a:off x="59636" y="1398104"/>
          <a:ext cx="3585619" cy="2378723"/>
        </p:xfrm>
        <a:graphic>
          <a:graphicData uri="http://schemas.openxmlformats.org/drawingml/2006/table">
            <a:tbl>
              <a:tblPr firstRow="1" firstCol="1" bandRow="1">
                <a:tableStyleId>{9E80026B-0178-4589-8806-25C4246FCCC2}</a:tableStyleId>
              </a:tblPr>
              <a:tblGrid>
                <a:gridCol w="663713">
                  <a:extLst>
                    <a:ext uri="{9D8B030D-6E8A-4147-A177-3AD203B41FA5}">
                      <a16:colId xmlns:a16="http://schemas.microsoft.com/office/drawing/2014/main" val="392227630"/>
                    </a:ext>
                  </a:extLst>
                </a:gridCol>
                <a:gridCol w="669295">
                  <a:extLst>
                    <a:ext uri="{9D8B030D-6E8A-4147-A177-3AD203B41FA5}">
                      <a16:colId xmlns:a16="http://schemas.microsoft.com/office/drawing/2014/main" val="1423368700"/>
                    </a:ext>
                  </a:extLst>
                </a:gridCol>
                <a:gridCol w="673038">
                  <a:extLst>
                    <a:ext uri="{9D8B030D-6E8A-4147-A177-3AD203B41FA5}">
                      <a16:colId xmlns:a16="http://schemas.microsoft.com/office/drawing/2014/main" val="2169030761"/>
                    </a:ext>
                  </a:extLst>
                </a:gridCol>
                <a:gridCol w="679573">
                  <a:extLst>
                    <a:ext uri="{9D8B030D-6E8A-4147-A177-3AD203B41FA5}">
                      <a16:colId xmlns:a16="http://schemas.microsoft.com/office/drawing/2014/main" val="8714471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000100134"/>
                    </a:ext>
                  </a:extLst>
                </a:gridCol>
              </a:tblGrid>
              <a:tr h="185355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十次重複實驗效能統計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259070"/>
                  </a:ext>
                </a:extLst>
              </a:tr>
              <a:tr h="3398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Trials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PSO-RLSE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ABCO-RLSE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PSO-RLSE*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ABCO-RLSE*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072853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185.99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199.32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182.94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223.16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848078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183.75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183.89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183.65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183.14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489884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183.72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204.56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182.69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187.91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653996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183.81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256.10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208.83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188.52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38786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184.39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180.82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183.67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190.22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797866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191.31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199.00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183.13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182.46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767582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181.90</a:t>
                      </a:r>
                      <a:endParaRPr lang="en-US" sz="1100" b="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217.09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183.79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1178.7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119322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281.103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182.13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183.63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188.60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768082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183.68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188.24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185.35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183.53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993117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183.67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183.89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183.20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183.69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74387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0620912"/>
                  </p:ext>
                </p:extLst>
              </p:nvPr>
            </p:nvGraphicFramePr>
            <p:xfrm>
              <a:off x="3723862" y="1197334"/>
              <a:ext cx="5221353" cy="2910840"/>
            </p:xfrm>
            <a:graphic>
              <a:graphicData uri="http://schemas.openxmlformats.org/drawingml/2006/table">
                <a:tbl>
                  <a:tblPr firstRow="1" firstCol="1" bandRow="1">
                    <a:tableStyleId>{9E80026B-0178-4589-8806-25C4246FCCC2}</a:tableStyleId>
                  </a:tblPr>
                  <a:tblGrid>
                    <a:gridCol w="570171">
                      <a:extLst>
                        <a:ext uri="{9D8B030D-6E8A-4147-A177-3AD203B41FA5}">
                          <a16:colId xmlns:a16="http://schemas.microsoft.com/office/drawing/2014/main" val="1092945272"/>
                        </a:ext>
                      </a:extLst>
                    </a:gridCol>
                    <a:gridCol w="604536">
                      <a:extLst>
                        <a:ext uri="{9D8B030D-6E8A-4147-A177-3AD203B41FA5}">
                          <a16:colId xmlns:a16="http://schemas.microsoft.com/office/drawing/2014/main" val="505276015"/>
                        </a:ext>
                      </a:extLst>
                    </a:gridCol>
                    <a:gridCol w="595038">
                      <a:extLst>
                        <a:ext uri="{9D8B030D-6E8A-4147-A177-3AD203B41FA5}">
                          <a16:colId xmlns:a16="http://schemas.microsoft.com/office/drawing/2014/main" val="692787548"/>
                        </a:ext>
                      </a:extLst>
                    </a:gridCol>
                    <a:gridCol w="595038">
                      <a:extLst>
                        <a:ext uri="{9D8B030D-6E8A-4147-A177-3AD203B41FA5}">
                          <a16:colId xmlns:a16="http://schemas.microsoft.com/office/drawing/2014/main" val="3315370934"/>
                        </a:ext>
                      </a:extLst>
                    </a:gridCol>
                    <a:gridCol w="594398">
                      <a:extLst>
                        <a:ext uri="{9D8B030D-6E8A-4147-A177-3AD203B41FA5}">
                          <a16:colId xmlns:a16="http://schemas.microsoft.com/office/drawing/2014/main" val="3365006007"/>
                        </a:ext>
                      </a:extLst>
                    </a:gridCol>
                    <a:gridCol w="565543">
                      <a:extLst>
                        <a:ext uri="{9D8B030D-6E8A-4147-A177-3AD203B41FA5}">
                          <a16:colId xmlns:a16="http://schemas.microsoft.com/office/drawing/2014/main" val="365184986"/>
                        </a:ext>
                      </a:extLst>
                    </a:gridCol>
                    <a:gridCol w="565543">
                      <a:extLst>
                        <a:ext uri="{9D8B030D-6E8A-4147-A177-3AD203B41FA5}">
                          <a16:colId xmlns:a16="http://schemas.microsoft.com/office/drawing/2014/main" val="902605602"/>
                        </a:ext>
                      </a:extLst>
                    </a:gridCol>
                    <a:gridCol w="565543">
                      <a:extLst>
                        <a:ext uri="{9D8B030D-6E8A-4147-A177-3AD203B41FA5}">
                          <a16:colId xmlns:a16="http://schemas.microsoft.com/office/drawing/2014/main" val="1256705369"/>
                        </a:ext>
                      </a:extLst>
                    </a:gridCol>
                    <a:gridCol w="565543">
                      <a:extLst>
                        <a:ext uri="{9D8B030D-6E8A-4147-A177-3AD203B41FA5}">
                          <a16:colId xmlns:a16="http://schemas.microsoft.com/office/drawing/2014/main" val="433233513"/>
                        </a:ext>
                      </a:extLst>
                    </a:gridCol>
                  </a:tblGrid>
                  <a:tr h="0">
                    <a:tc gridSpan="9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100" kern="100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模擬投資利潤表</a:t>
                          </a: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8296478"/>
                      </a:ext>
                    </a:extLst>
                  </a:tr>
                  <a:tr h="0">
                    <a:tc row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Trials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PSO-RLSE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ABCO-RLSE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PSO-RLSE*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ABCO-RLSE*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5473740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利潤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買</a:t>
                          </a: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/</a:t>
                          </a: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賣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利潤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買</a:t>
                          </a: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/</a:t>
                          </a: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賣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利潤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買</a:t>
                          </a: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/</a:t>
                          </a: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賣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利潤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買</a:t>
                          </a: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/</a:t>
                          </a:r>
                          <a:r>
                            <a:rPr lang="zh-TW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賣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5749158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Best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u="none" strike="noStrike" kern="100" cap="none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  <a:sym typeface="Arial"/>
                                </a:rPr>
                                <m:t>𝜑</m:t>
                              </m:r>
                            </m:oMath>
                          </a14:m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0.008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0.008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0.008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0.008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08132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914.82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775.98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1521.4</a:t>
                          </a:r>
                          <a:endParaRPr lang="en-US" sz="1200" b="0" i="0" u="none" strike="noStrike" kern="100" cap="none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-749.4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3428286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631.39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398.45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1324.2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663.29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16/18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130482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648.02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18/18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-354.4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1308.1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2171.3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7493891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1126.6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1053.8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687.38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1003.9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353365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1460.9</a:t>
                          </a:r>
                          <a:endParaRPr lang="en-US" sz="1200" b="0" i="0" u="none" strike="noStrike" kern="100" cap="none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307.46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805.78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1307.7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19/19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640757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1192.6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1574.8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16/22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950.19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814.98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15/22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729106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666.01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689.83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691.85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970.03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16/19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977789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-89.53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18/16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1859.7</a:t>
                          </a:r>
                          <a:endParaRPr lang="en-US" sz="1200" b="0" i="0" u="none" strike="noStrike" kern="100" cap="none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1272.4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13/19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2601.3</a:t>
                          </a:r>
                          <a:endParaRPr lang="en-US" sz="1200" b="0" i="0" u="none" strike="noStrike" kern="100" cap="none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17/21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764143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855.01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14/17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1031.4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968.96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1451.8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565208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1011.1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398.45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691.33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683.17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17/18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337361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1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平均</a:t>
                          </a:r>
                          <a:endParaRPr lang="en-US" sz="11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811.69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773.55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1022.2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1091.8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748306"/>
                      </a:ext>
                    </a:extLst>
                  </a:tr>
                  <a:tr h="134509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1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標準差</a:t>
                          </a:r>
                          <a:endParaRPr lang="en-US" sz="11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247.08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645.05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310.97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910.44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258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0620912"/>
                  </p:ext>
                </p:extLst>
              </p:nvPr>
            </p:nvGraphicFramePr>
            <p:xfrm>
              <a:off x="3723862" y="1197334"/>
              <a:ext cx="5221353" cy="2910840"/>
            </p:xfrm>
            <a:graphic>
              <a:graphicData uri="http://schemas.openxmlformats.org/drawingml/2006/table">
                <a:tbl>
                  <a:tblPr firstRow="1" firstCol="1" bandRow="1">
                    <a:tableStyleId>{9E80026B-0178-4589-8806-25C4246FCCC2}</a:tableStyleId>
                  </a:tblPr>
                  <a:tblGrid>
                    <a:gridCol w="570171">
                      <a:extLst>
                        <a:ext uri="{9D8B030D-6E8A-4147-A177-3AD203B41FA5}">
                          <a16:colId xmlns:a16="http://schemas.microsoft.com/office/drawing/2014/main" val="1092945272"/>
                        </a:ext>
                      </a:extLst>
                    </a:gridCol>
                    <a:gridCol w="604536">
                      <a:extLst>
                        <a:ext uri="{9D8B030D-6E8A-4147-A177-3AD203B41FA5}">
                          <a16:colId xmlns:a16="http://schemas.microsoft.com/office/drawing/2014/main" val="505276015"/>
                        </a:ext>
                      </a:extLst>
                    </a:gridCol>
                    <a:gridCol w="595038">
                      <a:extLst>
                        <a:ext uri="{9D8B030D-6E8A-4147-A177-3AD203B41FA5}">
                          <a16:colId xmlns:a16="http://schemas.microsoft.com/office/drawing/2014/main" val="692787548"/>
                        </a:ext>
                      </a:extLst>
                    </a:gridCol>
                    <a:gridCol w="595038">
                      <a:extLst>
                        <a:ext uri="{9D8B030D-6E8A-4147-A177-3AD203B41FA5}">
                          <a16:colId xmlns:a16="http://schemas.microsoft.com/office/drawing/2014/main" val="3315370934"/>
                        </a:ext>
                      </a:extLst>
                    </a:gridCol>
                    <a:gridCol w="594398">
                      <a:extLst>
                        <a:ext uri="{9D8B030D-6E8A-4147-A177-3AD203B41FA5}">
                          <a16:colId xmlns:a16="http://schemas.microsoft.com/office/drawing/2014/main" val="3365006007"/>
                        </a:ext>
                      </a:extLst>
                    </a:gridCol>
                    <a:gridCol w="565543">
                      <a:extLst>
                        <a:ext uri="{9D8B030D-6E8A-4147-A177-3AD203B41FA5}">
                          <a16:colId xmlns:a16="http://schemas.microsoft.com/office/drawing/2014/main" val="365184986"/>
                        </a:ext>
                      </a:extLst>
                    </a:gridCol>
                    <a:gridCol w="565543">
                      <a:extLst>
                        <a:ext uri="{9D8B030D-6E8A-4147-A177-3AD203B41FA5}">
                          <a16:colId xmlns:a16="http://schemas.microsoft.com/office/drawing/2014/main" val="902605602"/>
                        </a:ext>
                      </a:extLst>
                    </a:gridCol>
                    <a:gridCol w="565543">
                      <a:extLst>
                        <a:ext uri="{9D8B030D-6E8A-4147-A177-3AD203B41FA5}">
                          <a16:colId xmlns:a16="http://schemas.microsoft.com/office/drawing/2014/main" val="1256705369"/>
                        </a:ext>
                      </a:extLst>
                    </a:gridCol>
                    <a:gridCol w="565543">
                      <a:extLst>
                        <a:ext uri="{9D8B030D-6E8A-4147-A177-3AD203B41FA5}">
                          <a16:colId xmlns:a16="http://schemas.microsoft.com/office/drawing/2014/main" val="433233513"/>
                        </a:ext>
                      </a:extLst>
                    </a:gridCol>
                  </a:tblGrid>
                  <a:tr h="167640">
                    <a:tc gridSpan="9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100" kern="100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模擬投資利潤表</a:t>
                          </a: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8296478"/>
                      </a:ext>
                    </a:extLst>
                  </a:tr>
                  <a:tr h="182880">
                    <a:tc row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Trials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PSO-RLSE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ABCO-RLSE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PSO-RLSE*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ABCO-RLSE*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5473740"/>
                      </a:ext>
                    </a:extLst>
                  </a:tr>
                  <a:tr h="1828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利潤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買</a:t>
                          </a: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/</a:t>
                          </a: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賣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利潤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買</a:t>
                          </a: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/</a:t>
                          </a: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賣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利潤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買</a:t>
                          </a: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/</a:t>
                          </a: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賣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利潤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買</a:t>
                          </a: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/</a:t>
                          </a:r>
                          <a:r>
                            <a:rPr lang="zh-TW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賣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57491585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16667" r="-813830" b="-125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0.008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0.008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0.008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0.008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0813236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914.82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775.98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1521.4</a:t>
                          </a:r>
                          <a:endParaRPr lang="en-US" sz="1200" b="0" i="0" u="none" strike="noStrike" kern="100" cap="none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-749.4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34282860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631.39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398.45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1324.2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663.29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16/18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1304824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648.02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18/18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-354.4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1308.1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2171.3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74938919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1126.6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1053.8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687.38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1003.9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35336595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1460.9</a:t>
                          </a:r>
                          <a:endParaRPr lang="en-US" sz="1200" b="0" i="0" u="none" strike="noStrike" kern="100" cap="none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307.46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805.78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1307.7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19/19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64075795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1192.6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1574.8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16/22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950.19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814.98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15/22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7291060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666.01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689.83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691.85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970.03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16/19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97778901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-89.53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18/16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1859.7</a:t>
                          </a:r>
                          <a:endParaRPr lang="en-US" sz="1200" b="0" i="0" u="none" strike="noStrike" kern="100" cap="none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1272.4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13/19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2601.3</a:t>
                          </a:r>
                          <a:endParaRPr lang="en-US" sz="1200" b="0" i="0" u="none" strike="noStrike" kern="100" cap="none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17/21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76414307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855.01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14/17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1031.4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968.96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1451.8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5652089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1011.1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398.45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691.33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683.17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17/18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3373614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1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平均</a:t>
                          </a:r>
                          <a:endParaRPr lang="en-US" sz="11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811.69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773.55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1022.2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1091.8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748306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1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標準差</a:t>
                          </a:r>
                          <a:endParaRPr lang="en-US" sz="11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247.08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645.05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310.97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910.44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258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矩形 6"/>
          <p:cNvSpPr/>
          <p:nvPr/>
        </p:nvSpPr>
        <p:spPr>
          <a:xfrm>
            <a:off x="0" y="3776827"/>
            <a:ext cx="1954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為只訓練一次迭代的模型</a:t>
            </a:r>
            <a:endParaRPr 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3645255" y="4108174"/>
            <a:ext cx="1954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為只訓練一次迭代的模型</a:t>
            </a:r>
            <a:endParaRPr 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3723862" y="3935896"/>
            <a:ext cx="5221353" cy="198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59636" y="4265255"/>
            <a:ext cx="2310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有訓練過的模型表現佳</a:t>
            </a:r>
            <a:endParaRPr lang="en-US" b="1" kern="1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又以</a:t>
            </a:r>
            <a:r>
              <a:rPr 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ABCO-RLSE</a:t>
            </a:r>
            <a:r>
              <a:rPr lang="zh-TW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表現最佳</a:t>
            </a:r>
            <a:endParaRPr lang="en-US" b="1" kern="1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3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048000" y="767915"/>
            <a:ext cx="3048000" cy="20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討論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751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橢圓 17"/>
          <p:cNvSpPr/>
          <p:nvPr/>
        </p:nvSpPr>
        <p:spPr>
          <a:xfrm>
            <a:off x="5481060" y="1209702"/>
            <a:ext cx="447808" cy="447736"/>
          </a:xfrm>
          <a:prstGeom prst="ellipse">
            <a:avLst/>
          </a:prstGeom>
          <a:ln>
            <a:solidFill>
              <a:srgbClr val="57A7B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橢圓 16"/>
          <p:cNvSpPr/>
          <p:nvPr/>
        </p:nvSpPr>
        <p:spPr>
          <a:xfrm>
            <a:off x="3444278" y="1209702"/>
            <a:ext cx="447808" cy="447736"/>
          </a:xfrm>
          <a:prstGeom prst="ellipse">
            <a:avLst/>
          </a:prstGeom>
          <a:ln>
            <a:solidFill>
              <a:srgbClr val="57A7B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橢圓 14"/>
          <p:cNvSpPr/>
          <p:nvPr/>
        </p:nvSpPr>
        <p:spPr>
          <a:xfrm>
            <a:off x="1407496" y="3313505"/>
            <a:ext cx="447808" cy="447736"/>
          </a:xfrm>
          <a:prstGeom prst="ellipse">
            <a:avLst/>
          </a:prstGeom>
          <a:ln>
            <a:solidFill>
              <a:srgbClr val="57A7B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橢圓 1"/>
          <p:cNvSpPr/>
          <p:nvPr/>
        </p:nvSpPr>
        <p:spPr>
          <a:xfrm>
            <a:off x="1407496" y="1209702"/>
            <a:ext cx="447808" cy="447736"/>
          </a:xfrm>
          <a:prstGeom prst="ellipse">
            <a:avLst/>
          </a:prstGeom>
          <a:ln>
            <a:solidFill>
              <a:srgbClr val="57A7B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135509" y="213665"/>
            <a:ext cx="67638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討論</a:t>
            </a:r>
            <a:endParaRPr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67131" y="1331062"/>
            <a:ext cx="191751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演算法比較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b="1" dirty="0" smtClean="0">
              <a:latin typeface="+mn-ea"/>
              <a:ea typeface="+mn-ea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ABCO-RLSE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PSO-RLSE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效能表現優秀，當中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ABCO-RLSE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又比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PSO-RLSE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容易找到更好的解。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17708" y="1331062"/>
            <a:ext cx="1917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門檻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參數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b="1" dirty="0" smtClean="0">
              <a:latin typeface="+mj-ea"/>
              <a:ea typeface="+mj-ea"/>
            </a:endParaRPr>
          </a:p>
          <a:p>
            <a:pPr hangingPunct="0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根據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不同的資料以及模型，最佳的門檻參數會有所不同。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68285" y="1331062"/>
            <a:ext cx="19175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投資利潤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b="1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模型的誤差指標不代表虛擬投資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時獲得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的利潤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多寡，兩者無正向或是負向關係。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67131" y="3433173"/>
            <a:ext cx="19175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投資風險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b="1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透過標準差可以發現，有充分學習的模型，穩定能力較高，可以降低投資時的風險。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72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5" grpId="0" animBg="1"/>
      <p:bldP spid="10" grpId="0"/>
      <p:bldP spid="11" grpId="0"/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048000" y="1191982"/>
            <a:ext cx="3048000" cy="20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結論與未來發展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414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橢圓 17"/>
          <p:cNvSpPr/>
          <p:nvPr/>
        </p:nvSpPr>
        <p:spPr>
          <a:xfrm>
            <a:off x="5481060" y="1209702"/>
            <a:ext cx="447808" cy="447736"/>
          </a:xfrm>
          <a:prstGeom prst="ellipse">
            <a:avLst/>
          </a:prstGeom>
          <a:ln>
            <a:solidFill>
              <a:srgbClr val="57A7B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橢圓 16"/>
          <p:cNvSpPr/>
          <p:nvPr/>
        </p:nvSpPr>
        <p:spPr>
          <a:xfrm>
            <a:off x="3444278" y="1209702"/>
            <a:ext cx="447808" cy="447736"/>
          </a:xfrm>
          <a:prstGeom prst="ellipse">
            <a:avLst/>
          </a:prstGeom>
          <a:ln>
            <a:solidFill>
              <a:srgbClr val="57A7B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橢圓 15"/>
          <p:cNvSpPr/>
          <p:nvPr/>
        </p:nvSpPr>
        <p:spPr>
          <a:xfrm>
            <a:off x="3444278" y="3313505"/>
            <a:ext cx="447808" cy="447736"/>
          </a:xfrm>
          <a:prstGeom prst="ellipse">
            <a:avLst/>
          </a:prstGeom>
          <a:ln>
            <a:solidFill>
              <a:srgbClr val="57A7B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橢圓 14"/>
          <p:cNvSpPr/>
          <p:nvPr/>
        </p:nvSpPr>
        <p:spPr>
          <a:xfrm>
            <a:off x="1407496" y="3313505"/>
            <a:ext cx="447808" cy="447736"/>
          </a:xfrm>
          <a:prstGeom prst="ellipse">
            <a:avLst/>
          </a:prstGeom>
          <a:ln>
            <a:solidFill>
              <a:srgbClr val="57A7B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橢圓 1"/>
          <p:cNvSpPr/>
          <p:nvPr/>
        </p:nvSpPr>
        <p:spPr>
          <a:xfrm>
            <a:off x="1407496" y="1209702"/>
            <a:ext cx="447808" cy="447736"/>
          </a:xfrm>
          <a:prstGeom prst="ellipse">
            <a:avLst/>
          </a:prstGeom>
          <a:ln>
            <a:solidFill>
              <a:srgbClr val="57A7B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135509" y="213665"/>
            <a:ext cx="67638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6.1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67131" y="1331062"/>
            <a:ext cx="19175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多目標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預測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b="1" dirty="0" smtClean="0">
              <a:latin typeface="+mn-ea"/>
              <a:ea typeface="+mn-ea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論文提出的模型</a:t>
            </a:r>
            <a:r>
              <a:rPr 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CFNS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有多目標預測的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能力，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各個目標的效果不亞於其他論文所提出的方法，甚至更好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17708" y="1331062"/>
            <a:ext cx="19175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多目標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特徵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挑選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b="1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根據不同的資料去萃取原始資料中有用的資料，並且控制進入模型的資料大小。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68285" y="1331062"/>
            <a:ext cx="191751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結構化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學習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b="1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將輸入的資料自動地根據資料做調整，在面臨不同的資料可以自己生成不同的結構。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67131" y="3433173"/>
            <a:ext cx="1917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演算法混合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b="1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研究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中的兩種演算法配合</a:t>
            </a:r>
            <a:r>
              <a:rPr 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RLSE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的混合方法，有著一定的水準。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17708" y="3433173"/>
            <a:ext cx="1917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模擬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投資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b="1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提供投資者不錯的參考指標，有效降低投資風險。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6" grpId="0" animBg="1"/>
      <p:bldP spid="15" grpId="0" animBg="1"/>
      <p:bldP spid="10" grpId="0"/>
      <p:bldP spid="11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780" y="995082"/>
            <a:ext cx="1461247" cy="146124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23" y="994373"/>
            <a:ext cx="1461956" cy="146195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779" y="3030070"/>
            <a:ext cx="1461247" cy="146980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3515108" y="252775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匯率波動</a:t>
            </a:r>
            <a:endParaRPr lang="en-US" sz="1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500834" y="252902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股票漲跌</a:t>
            </a:r>
            <a:endParaRPr lang="en-US" sz="1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515108" y="457700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能源消耗</a:t>
            </a:r>
            <a:endParaRPr 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150" y="2923661"/>
            <a:ext cx="1461956" cy="1658823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6500834" y="457700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疾病預測</a:t>
            </a:r>
            <a:endParaRPr lang="en-US" sz="2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Shape 124"/>
          <p:cNvSpPr txBox="1">
            <a:spLocks noGrp="1"/>
          </p:cNvSpPr>
          <p:nvPr>
            <p:ph type="title"/>
          </p:nvPr>
        </p:nvSpPr>
        <p:spPr>
          <a:xfrm>
            <a:off x="2782605" y="107576"/>
            <a:ext cx="3048000" cy="4715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緒論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853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135509" y="213665"/>
            <a:ext cx="67638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6.2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未來研究方向</a:t>
            </a:r>
            <a:endParaRPr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19" name="橢圓 18"/>
          <p:cNvSpPr/>
          <p:nvPr/>
        </p:nvSpPr>
        <p:spPr>
          <a:xfrm>
            <a:off x="1407496" y="1209702"/>
            <a:ext cx="447808" cy="44773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/>
          <p:cNvSpPr/>
          <p:nvPr/>
        </p:nvSpPr>
        <p:spPr>
          <a:xfrm>
            <a:off x="1467131" y="1331062"/>
            <a:ext cx="1917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不同演算法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可以透過不同演算法的優點突破目前的限制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3879026" y="1209702"/>
            <a:ext cx="447808" cy="44773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3938661" y="1331062"/>
            <a:ext cx="1917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門檻參數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可以將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門檻參數置入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機器學習演算法中，與模型參數同時學習。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250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30465" y="221583"/>
            <a:ext cx="6763800" cy="503100"/>
          </a:xfrm>
        </p:spPr>
        <p:txBody>
          <a:bodyPr/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參考文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獻</a:t>
            </a:r>
            <a:endParaRPr 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4406348" y="886266"/>
            <a:ext cx="4572000" cy="38087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/>
            <a:r>
              <a:rPr lang="en-US" sz="105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12]	I.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Guyon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 and A.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Elisseeff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"An introduction to variable and feature selection," 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Journal of machine learning research, 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vol. 3, no. Mar, pp. 1157-1182, 2003.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[13]	D. O. Hebb, "The organization of behavior: A neuropsychological theory,"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ed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: New York: Wiley, 1949.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[14]	N.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Hoque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D. Bhattacharyya, and J. K.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Kalita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"MIFS-ND: a mutual information-based feature selection method," 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Expert Systems with Applications, 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vol. 41, no. 14, pp. 6371-6385, 2014.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[15]	H.-H. Hsu, C.-W. Hsieh, and M.-D. Lu, "Hybrid feature selection by combining filters and wrappers," 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Expert Systems with Applications, 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vol. 38, no. 7, pp. 8144-8150, 2011.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[16]	J.-S. R. Jang, C.-T. Sun, and E.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Mizutani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"Neuro-fuzzy and soft computing; a computational approach to learning and machine intelligence," 1997.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[17]	D.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Karaboga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"An idea based on honey bee swarm for numerical optimization," Technical report-tr06,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Erciyes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 university, engineering faculty, computer engineering department2005.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[18]	M. G. Kendall and A. B. Hill, "The analysis of economic time-series-part i: Prices," 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Journal of the Royal Statistical Society. Series A (General), 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vol. 116, no. 1, pp. 11-34, 1953. </a:t>
            </a:r>
            <a:endParaRPr lang="en-US" sz="1050" kern="1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/>
            <a:r>
              <a:rPr lang="en-US" sz="105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19]	J. Kennedy and R.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Eberhart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"PSO optimization," in Proc. IEEE Int. Conf. Neural Networks, 1995, vol. 4, pp. 1941-1948: IEEE Service Center, Piscataway, NJ.</a:t>
            </a:r>
            <a:endParaRPr lang="en-US" sz="1050" kern="1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805475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/>
            <a:r>
              <a:rPr lang="en-US" sz="105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[1] 	E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.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Abbasi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 and A.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Abouec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"Stock price forecast by using neuro-fuzzy inference system," in 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Proceedings of World Academy of Science, Engineering and Technology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2008, vol. 36, pp. 320-323: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Citeseer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[2]	P. L.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Avrim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 L. Blum, "Selection of relevant features and examples in machine learning," 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Artificial Intelligence, 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vol. 97, no. 1-2, 1997.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[3]	J. Buckley, "Fuzzy complex numbers," 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Fuzzy Sets and Systems, 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vol. 33, no. 3, pp. 333-345, 1989.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[4]	J. Buckley and Y. Qu, "Fuzzy complex analysis I: differentiation," 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Fuzzy Sets and Systems, 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vol. 41, no. 3, pp. 269-284, 1991.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[5]	J. J. Buckley, "Fuzzy complex analysis II: integration," 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Fuzzy Sets and Systems, 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vol. 49, no. 2, pp. 171-179, 1992.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[6]	C.-H. Cheng and J.-H. Yang, "Fuzzy time-series model based on rough set rule induction for forecasting stock price," </a:t>
            </a:r>
            <a:r>
              <a:rPr lang="en-US" sz="1050" i="1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Neurocomputing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vol. 302, pp. 33-45, 2018.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[7]	S. L. Chiu, "Fuzzy model identification based on cluster estimation," 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Journal of Intelligent &amp; fuzzy systems, 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vol. 2, no. 3, pp. 267-278, 1994.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[8]	R.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Clausius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"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Über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eine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veränderte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 Form des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zweiten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Hauptsatzes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 der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mechanischen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Wärmetheorie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," </a:t>
            </a:r>
            <a:r>
              <a:rPr lang="en-US" sz="1050" i="1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Annalen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 der </a:t>
            </a:r>
            <a:r>
              <a:rPr lang="en-US" sz="1050" i="1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Physik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vol. 169, no. 12, pp. 481-506, 1854.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[9]	C. Cortes and V.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Vapnik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"Support-vector networks," 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Machine learning, 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vol. 20, no. 3, pp. 273-297, 1995.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[10]	L. Davis, "Handbook of genetic algorithms," 1991.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[11]	E. F.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Fama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"Random walks in stock market prices," 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Financial analysts journal, 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vol. 51, no. 1, pp. 75-80, 1995.</a:t>
            </a:r>
          </a:p>
        </p:txBody>
      </p:sp>
    </p:spTree>
    <p:extLst>
      <p:ext uri="{BB962C8B-B14F-4D97-AF65-F5344CB8AC3E}">
        <p14:creationId xmlns:p14="http://schemas.microsoft.com/office/powerpoint/2010/main" val="186076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30465" y="221583"/>
            <a:ext cx="6763800" cy="503100"/>
          </a:xfrm>
        </p:spPr>
        <p:txBody>
          <a:bodyPr/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參考文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獻</a:t>
            </a:r>
            <a:endParaRPr 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106018" y="710839"/>
            <a:ext cx="4572000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 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[20]	K.-j. Kim and I. Han, "Genetic algorithms approach to feature discretization in artificial neural networks for the prediction of stock price index," 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Expert systems with Applications, 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vol. 19, no. 2, pp. 125-132, 2000.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[21]	T. Kimoto, K.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Asakawa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M. Yoda, and M.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Takeoka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"Stock market prediction system with modular neural networks," in 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Neural Networks, 1990., 1990 IJCNN International Joint Conference on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1990, pp. 1-6: IEEE.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[22]	R. S.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Koijen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H.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Lustig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and S. Van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Nieuwerburgh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"The cross-section and time series of stock and bond returns," 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Journal of Monetary Economics, 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vol. 88, pp. 50-69, 2017.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[23]	C. Li and T.-W. Chiang, "Complex neuro-fuzzy self-learning approach to function approximation," in 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Asian Conference on Intelligent Information and Database Systems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2010, pp. 289-299: Springer.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[24]	C. Li and T.-W. Chiang, "Complex fuzzy computing to time series prediction—A multi-swarm PSO learning approach," in 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Asian Conference on Intelligent Information and Database Systems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2011, pp. 242-251: Springer.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[25]	C. Li, C. W. Lin, and H. Huang, "Neural Fuzzy Forecasting of the China Yuan to US Dollar Exchange Rate—A Swarm Intelligence Approach," in 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International Conference in Swarm Intelligence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2011, pp. 616-625: Springer.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[26]	C. Li and J.-W. Hu, "A new ARIMA-based neuro-fuzzy approach and swarm intelligence for time series forecasting," 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Engineering Applications of Artificial Intelligence, 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vol. 25, no. 2, pp. 295-308, 2012</a:t>
            </a:r>
            <a:r>
              <a:rPr lang="en-US" sz="105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  <a:endParaRPr lang="en-US" sz="1050" kern="1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12365" y="724683"/>
            <a:ext cx="4572000" cy="38087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 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[27]	C. Li and T.-W. Chiang, "Complex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neurofuzzy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 ARIMA forecasting—a new approach using complex fuzzy sets," 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IEEE Transactions on Fuzzy Systems, 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vol. 21, no. 3, pp. 567-584, 2013.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[28]	C. Li, "</a:t>
            </a:r>
            <a:r>
              <a:rPr lang="zh-TW" alt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國立中央大學資訊管理所李俊賢教授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zh-TW" alt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研究生訓練課程內容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,"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ed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2016-2018.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[29]	W. S. McCulloch and W. Pitts, "A logical calculus of the ideas immanent in nervous activity," 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The bulletin of mathematical biophysics, 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vol. 5, no. 4, pp. 115-133, 1943.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[30]	Z. Pan and L. Liu, "Forecasting stock return volatility: A comparison between the roles of short-term and long-term leverage effects," </a:t>
            </a:r>
            <a:r>
              <a:rPr lang="en-US" sz="1050" i="1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Physica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 A: Statistical Mechanics and its Applications, 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vol. 492, pp. 168-180, 2018.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[31]	P. B. Patel and T.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Marwala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"Neural networks, fuzzy inference systems and adaptive-neuro fuzzy inference systems for financial decision making," in 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International Conference on Neural Information Processing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2006, pp. 430-439: Springer</a:t>
            </a:r>
            <a:r>
              <a:rPr lang="en-US" sz="105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[32]	D.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Ramot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R. Milo, M. Friedman, and A.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Kandel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"Complex fuzzy sets," IEEE Transactions on Fuzzy Systems, vol. 10, no. 2, pp. 171-186, 2002. </a:t>
            </a:r>
            <a:endParaRPr lang="en-US" sz="1050" kern="1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/>
            <a:r>
              <a:rPr lang="en-US" sz="105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33]	N. Rochester, J. Holland, L.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Haibt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and W.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Duda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"Tests on a cell assembly theory of the action of the brain, using a large digital computer," IRE Transactions on information Theory, vol. 2, no. 3, pp. 80-93, 1956.</a:t>
            </a:r>
          </a:p>
        </p:txBody>
      </p:sp>
    </p:spTree>
    <p:extLst>
      <p:ext uri="{BB962C8B-B14F-4D97-AF65-F5344CB8AC3E}">
        <p14:creationId xmlns:p14="http://schemas.microsoft.com/office/powerpoint/2010/main" val="292386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30465" y="221583"/>
            <a:ext cx="6763800" cy="503100"/>
          </a:xfrm>
        </p:spPr>
        <p:txBody>
          <a:bodyPr/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參考文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獻</a:t>
            </a:r>
            <a:endParaRPr 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192157" y="786886"/>
            <a:ext cx="4572000" cy="39857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/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 </a:t>
            </a:r>
          </a:p>
          <a:p>
            <a:pPr marL="457200" indent="-457200"/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[34]	N. Russel, "Artificial </a:t>
            </a:r>
            <a:r>
              <a:rPr lang="en-US" sz="110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Intelligenz</a:t>
            </a:r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-A Modern Approach, 2nd," </a:t>
            </a:r>
            <a:r>
              <a:rPr lang="en-US" sz="110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ed</a:t>
            </a:r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: Ed.</a:t>
            </a:r>
          </a:p>
          <a:p>
            <a:pPr marL="457200" indent="-457200"/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[35]	C. E. Shannon, "A mathematical theory of communication," </a:t>
            </a:r>
            <a:r>
              <a:rPr lang="en-US" sz="110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ACM SIGMOBILE Mobile Computing and Communications Review, </a:t>
            </a:r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vol. 5, no. 1, pp. 3-55, 2001.</a:t>
            </a:r>
          </a:p>
          <a:p>
            <a:pPr marL="457200" indent="-457200"/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[36]	T. Takagi and M. </a:t>
            </a:r>
            <a:r>
              <a:rPr lang="en-US" sz="110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Sugeno</a:t>
            </a:r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"Fuzzy identification of systems and its applications to modeling and control," in </a:t>
            </a:r>
            <a:r>
              <a:rPr lang="en-US" sz="110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Readings in Fuzzy Sets for Intelligent Systems</a:t>
            </a:r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: Elsevier, 1993, pp. 387-403.</a:t>
            </a:r>
          </a:p>
          <a:p>
            <a:pPr marL="457200" indent="-457200"/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[37]	J. Vieira, F. M. Dias, and A. </a:t>
            </a:r>
            <a:r>
              <a:rPr lang="en-US" sz="110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Mota</a:t>
            </a:r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"Neuro-fuzzy systems: a survey," in </a:t>
            </a:r>
            <a:r>
              <a:rPr lang="en-US" sz="110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5th WSEAS NNA international conference on neural networks and applications, Udine, Italia</a:t>
            </a:r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2004.</a:t>
            </a:r>
          </a:p>
          <a:p>
            <a:pPr marL="457200" indent="-457200"/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[38]	L.-Y. Wei, "A hybrid ANFIS model based on empirical mode decomposition for stock time series forecasting," </a:t>
            </a:r>
            <a:r>
              <a:rPr lang="en-US" sz="110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Applied Soft Computing, </a:t>
            </a:r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vol. 42, pp. 368-376, 2016.</a:t>
            </a:r>
          </a:p>
          <a:p>
            <a:pPr marL="457200" indent="-457200"/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[39]	P. </a:t>
            </a:r>
            <a:r>
              <a:rPr lang="en-US" sz="110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Werbos</a:t>
            </a:r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"Beyond regression: new fools for prediction and analysis in the behavioral sciences," </a:t>
            </a:r>
            <a:r>
              <a:rPr lang="en-US" sz="110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PhD thesis, Harvard University, </a:t>
            </a:r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1974.</a:t>
            </a:r>
          </a:p>
          <a:p>
            <a:pPr marL="457200" indent="-457200"/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[40]	J. Yao, C. L. Tan, and H.-L. </a:t>
            </a:r>
            <a:r>
              <a:rPr lang="en-US" sz="110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Poh</a:t>
            </a:r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"Neural networks for technical analysis: a study on KLCI," International journal of theoretical and applied finance, vol. 2, no. 02, pp. 221-241, 1999.</a:t>
            </a:r>
          </a:p>
          <a:p>
            <a:pPr marL="457200" indent="-457200"/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[41]	S. Yao, M. </a:t>
            </a:r>
            <a:r>
              <a:rPr lang="en-US" sz="110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Pasquier</a:t>
            </a:r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and C. </a:t>
            </a:r>
            <a:r>
              <a:rPr lang="en-US" sz="110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Quek</a:t>
            </a:r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"A foreign exchange portfolio management mechanism based on fuzzy neural networks," in Evolutionary Computation, 2007. CEC 2007. IEEE Congress on, 2007, pp. 2576-2583: IEEE</a:t>
            </a:r>
            <a:r>
              <a:rPr lang="en-US" sz="110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  <a:endParaRPr lang="en-US" sz="1100" kern="1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71391" y="786886"/>
            <a:ext cx="4333461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 </a:t>
            </a:r>
          </a:p>
          <a:p>
            <a:pPr marL="457200" indent="-457200"/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[42]	L. Yu and H. Liu, "Efficient feature selection via analysis of relevance and redundancy," </a:t>
            </a:r>
            <a:r>
              <a:rPr lang="en-US" sz="110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Journal of machine learning research, </a:t>
            </a:r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vol. 5, no. Oct, pp. 1205-1224, 2004.</a:t>
            </a:r>
          </a:p>
          <a:p>
            <a:pPr marL="457200" indent="-457200"/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[43]	L. A. </a:t>
            </a:r>
            <a:r>
              <a:rPr lang="en-US" sz="110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Zadeh</a:t>
            </a:r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"Fuzzy sets," </a:t>
            </a:r>
            <a:r>
              <a:rPr lang="en-US" sz="110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Information and control, </a:t>
            </a:r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vol. 8, no. 3, pp. 338-353, 1965</a:t>
            </a:r>
            <a:r>
              <a:rPr lang="en-US" sz="110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</a:p>
          <a:p>
            <a:pPr marL="457200" indent="-457200"/>
            <a:r>
              <a:rPr lang="en-US" sz="110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[44]</a:t>
            </a:r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 	</a:t>
            </a:r>
            <a:r>
              <a:rPr lang="en-US" sz="110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. </a:t>
            </a:r>
            <a:r>
              <a:rPr lang="en-US" sz="110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Zhi</a:t>
            </a:r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-Bin and L. </a:t>
            </a:r>
            <a:r>
              <a:rPr lang="en-US" sz="110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Rong</a:t>
            </a:r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-Jun, "Credit risk evaluation with fuzzy neural networks on listed corporations of China," in </a:t>
            </a:r>
            <a:r>
              <a:rPr lang="en-US" sz="110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VLSI Design and Video Technology, 2005. Proceedings of 2005 IEEE International Workshop on</a:t>
            </a:r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2005, pp. 397-402: </a:t>
            </a:r>
            <a:r>
              <a:rPr lang="en-US" sz="110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IEEE</a:t>
            </a:r>
            <a:r>
              <a:rPr lang="en-US" altLang="zh-TW" sz="110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</a:p>
          <a:p>
            <a:pPr algn="just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0963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Shape 423"/>
          <p:cNvSpPr txBox="1">
            <a:spLocks noGrp="1"/>
          </p:cNvSpPr>
          <p:nvPr>
            <p:ph type="ctrTitle" idx="4294967295"/>
          </p:nvPr>
        </p:nvSpPr>
        <p:spPr>
          <a:xfrm>
            <a:off x="808631" y="2204315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00B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sz="9600" dirty="0">
              <a:solidFill>
                <a:srgbClr val="00B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822713" y="724648"/>
            <a:ext cx="5798662" cy="1094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 hangingPunct="0">
              <a:lnSpc>
                <a:spcPct val="155000"/>
              </a:lnSpc>
            </a:pP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為了與其他文獻比較模型的好壞，我們將透過誤差指標對模型評估以及計算模擬投資後的利潤。成本函數</a:t>
            </a:r>
            <a:r>
              <a:rPr 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(Cost function)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與評估指標皆使用均方根誤差</a:t>
            </a:r>
            <a:r>
              <a:rPr 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(Root mean square errors, RMSE)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，公式如下。</a:t>
            </a:r>
            <a:endParaRPr lang="en-US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155030" y="1982865"/>
                <a:ext cx="11340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030" y="1982865"/>
                <a:ext cx="1134028" cy="307777"/>
              </a:xfrm>
              <a:prstGeom prst="rect">
                <a:avLst/>
              </a:prstGeom>
              <a:blipFill>
                <a:blip r:embed="rId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692819" y="2354756"/>
                <a:ext cx="2058449" cy="728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RMSE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⃑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819" y="2354756"/>
                <a:ext cx="2058449" cy="72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822712" y="3147724"/>
                <a:ext cx="5798662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=1,2,…,</m:t>
                    </m:r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為資料總筆數；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為模型第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筆資料的誤差向量</a:t>
                </a:r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為第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筆目標向量；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為第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筆模型輸出向量；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∙</m:t>
                            </m:r>
                          </m:e>
                        </m:d>
                      </m:e>
                      <m:sup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為埃爾米特共軛</a:t>
                </a:r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(Hermitian transpose)</a:t>
                </a:r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，意即轉置矩陣後，並對矩陣元素做共軛運算。</a:t>
                </a:r>
                <a:endParaRPr 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712" y="3147724"/>
                <a:ext cx="5798662" cy="738664"/>
              </a:xfrm>
              <a:prstGeom prst="rect">
                <a:avLst/>
              </a:prstGeom>
              <a:blipFill>
                <a:blip r:embed="rId4"/>
                <a:stretch>
                  <a:fillRect l="-315" t="-820" r="-105" b="-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2624765" y="138593"/>
            <a:ext cx="55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補充說明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成本函數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(RMSE)</a:t>
            </a:r>
            <a:endParaRPr lang="en-US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9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424340" y="1635688"/>
            <a:ext cx="4660025" cy="1228478"/>
          </a:xfrm>
          <a:prstGeom prst="rect">
            <a:avLst/>
          </a:prstGeom>
          <a:solidFill>
            <a:srgbClr val="FCF98B"/>
          </a:solidFill>
          <a:ln>
            <a:solidFill>
              <a:srgbClr val="FCF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358080" y="1681371"/>
                <a:ext cx="4879719" cy="5984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+1)=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𝑃𝑏𝑒𝑠𝑡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))+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𝐺𝑏𝑒𝑠𝑡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080" y="1681371"/>
                <a:ext cx="4879719" cy="598497"/>
              </a:xfrm>
              <a:prstGeom prst="rect">
                <a:avLst/>
              </a:prstGeom>
              <a:blipFill>
                <a:blip r:embed="rId3"/>
                <a:stretch>
                  <a:fillRect t="-32653" r="-9125" b="-1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424340" y="2429800"/>
                <a:ext cx="2428742" cy="3339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340" y="2429800"/>
                <a:ext cx="2428742" cy="333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4959295" y="2942208"/>
                <a:ext cx="4125070" cy="15010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第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回合時，第</a:t>
                </a:r>
                <a:r>
                  <a:rPr lang="en-US" altLang="zh-TW" dirty="0" err="1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顆粒子的位置向量</a:t>
                </a:r>
                <a:endPara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第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回合時，第</a:t>
                </a:r>
                <a:r>
                  <a:rPr lang="en-US" altLang="zh-TW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顆粒子的位置向量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𝑃𝑏𝑒𝑠𝑡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第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回合時，第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顆粒子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的最好位置向量</a:t>
                </a:r>
                <a:endParaRPr lang="en-US" i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𝐺𝑏𝑒𝑠𝑡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第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回合時，第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顆粒子的位置向量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PSO 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的參數</a:t>
                </a:r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介於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0~1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的隨機數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295" y="2942208"/>
                <a:ext cx="4125070" cy="1501052"/>
              </a:xfrm>
              <a:prstGeom prst="rect">
                <a:avLst/>
              </a:prstGeom>
              <a:blipFill>
                <a:blip r:embed="rId5"/>
                <a:stretch>
                  <a:fillRect b="-2823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橢圓 1"/>
          <p:cNvSpPr/>
          <p:nvPr/>
        </p:nvSpPr>
        <p:spPr>
          <a:xfrm>
            <a:off x="1448341" y="3882037"/>
            <a:ext cx="199361" cy="20733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文字方塊 2"/>
          <p:cNvSpPr txBox="1"/>
          <p:nvPr/>
        </p:nvSpPr>
        <p:spPr>
          <a:xfrm>
            <a:off x="1132524" y="408605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目前位置</a:t>
            </a:r>
            <a:endParaRPr lang="en-US" sz="105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609118" y="195245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新位置</a:t>
            </a:r>
            <a:endParaRPr 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162771" y="2401130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透過自我最佳位置</a:t>
            </a:r>
            <a:endParaRPr lang="en-US" altLang="zh-TW" sz="105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0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調整方向</a:t>
            </a:r>
            <a:endParaRPr lang="en-US" sz="105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358549" y="3044786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透過全群最佳位置</a:t>
            </a:r>
            <a:endParaRPr lang="en-US" altLang="zh-TW" sz="105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0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調整方向</a:t>
            </a:r>
            <a:endParaRPr lang="en-US" sz="105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向右箭號 12"/>
          <p:cNvSpPr/>
          <p:nvPr/>
        </p:nvSpPr>
        <p:spPr>
          <a:xfrm rot="18597029">
            <a:off x="1231453" y="3088487"/>
            <a:ext cx="1924292" cy="826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橢圓 13"/>
          <p:cNvSpPr/>
          <p:nvPr/>
        </p:nvSpPr>
        <p:spPr>
          <a:xfrm>
            <a:off x="2794249" y="2200333"/>
            <a:ext cx="199361" cy="207335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向右箭號 14"/>
          <p:cNvSpPr/>
          <p:nvPr/>
        </p:nvSpPr>
        <p:spPr>
          <a:xfrm rot="20610049">
            <a:off x="1621832" y="3671862"/>
            <a:ext cx="1707849" cy="65431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6" name="向右箭號 15"/>
          <p:cNvSpPr/>
          <p:nvPr/>
        </p:nvSpPr>
        <p:spPr>
          <a:xfrm rot="16200000" flipV="1">
            <a:off x="3056470" y="3125439"/>
            <a:ext cx="512597" cy="9155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9" name="直線單箭頭接點 18"/>
          <p:cNvCxnSpPr/>
          <p:nvPr/>
        </p:nvCxnSpPr>
        <p:spPr>
          <a:xfrm flipH="1" flipV="1">
            <a:off x="1550261" y="2365693"/>
            <a:ext cx="7975" cy="1501725"/>
          </a:xfrm>
          <a:prstGeom prst="straightConnector1">
            <a:avLst/>
          </a:prstGeom>
          <a:ln>
            <a:solidFill>
              <a:srgbClr val="92D05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1470685" y="2182943"/>
            <a:ext cx="154673" cy="15742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" name="向右箭號 20"/>
          <p:cNvSpPr/>
          <p:nvPr/>
        </p:nvSpPr>
        <p:spPr>
          <a:xfrm rot="14072174" flipV="1">
            <a:off x="2829758" y="2612577"/>
            <a:ext cx="599866" cy="9016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3" name="直線單箭頭接點 22"/>
          <p:cNvCxnSpPr/>
          <p:nvPr/>
        </p:nvCxnSpPr>
        <p:spPr>
          <a:xfrm flipH="1" flipV="1">
            <a:off x="722352" y="2794474"/>
            <a:ext cx="780055" cy="1087563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604397" y="2655547"/>
            <a:ext cx="154673" cy="15742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8" name="文字方塊 27"/>
          <p:cNvSpPr txBox="1"/>
          <p:nvPr/>
        </p:nvSpPr>
        <p:spPr>
          <a:xfrm>
            <a:off x="1031336" y="1840790"/>
            <a:ext cx="110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全群最佳位置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Gbest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86363" y="2276665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自我最佳位置</a:t>
            </a:r>
            <a:endParaRPr lang="en-US" altLang="zh-TW" sz="105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sz="10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sz="105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Pbest</a:t>
            </a:r>
            <a:r>
              <a:rPr lang="en-US" sz="10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1" name="文字方塊 30"/>
          <p:cNvSpPr txBox="1"/>
          <p:nvPr/>
        </p:nvSpPr>
        <p:spPr>
          <a:xfrm rot="20612919">
            <a:off x="2174317" y="366884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慣性方向</a:t>
            </a:r>
            <a:endParaRPr 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384662" y="4356410"/>
                <a:ext cx="853182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第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sz="12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顆粒子</a:t>
                </a:r>
                <a:endParaRPr lang="en-US" sz="12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62" y="4356410"/>
                <a:ext cx="853182" cy="276999"/>
              </a:xfrm>
              <a:prstGeom prst="rect">
                <a:avLst/>
              </a:prstGeom>
              <a:blipFill>
                <a:blip r:embed="rId6"/>
                <a:stretch>
                  <a:fillRect b="-148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1448341" y="226119"/>
            <a:ext cx="55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補充說明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-PSO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公式</a:t>
            </a:r>
            <a:endParaRPr lang="en-US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26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4" grpId="0" animBg="1"/>
      <p:bldP spid="16" grpId="0" animBg="1"/>
      <p:bldP spid="20" grpId="0" animBg="1"/>
      <p:bldP spid="21" grpId="0" animBg="1"/>
      <p:bldP spid="27" grpId="0" animBg="1"/>
      <p:bldP spid="28" grpId="0"/>
      <p:bldP spid="2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604053" y="179737"/>
            <a:ext cx="536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補充說明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PSO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特性</a:t>
            </a:r>
            <a:endParaRPr lang="en-US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2543596" y="841513"/>
            <a:ext cx="6295604" cy="861391"/>
          </a:xfrm>
          <a:prstGeom prst="roundRect">
            <a:avLst/>
          </a:prstGeom>
          <a:solidFill>
            <a:srgbClr val="3D8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第一，自動調整步伐，會透過權重與群體智慧調整位置</a:t>
            </a:r>
            <a:endParaRPr 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2543596" y="2153478"/>
            <a:ext cx="6295604" cy="861391"/>
          </a:xfrm>
          <a:prstGeom prst="roundRect">
            <a:avLst/>
          </a:prstGeom>
          <a:solidFill>
            <a:srgbClr val="3D8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>
                <a:latin typeface="標楷體" panose="03000509000000000000" pitchFamily="65" charset="-120"/>
                <a:ea typeface="標楷體" panose="03000509000000000000" pitchFamily="65" charset="-120"/>
              </a:rPr>
              <a:t>第二，隨機性，更新速度時有隨機變數的成分，有助於粒子活動性；</a:t>
            </a:r>
            <a:endParaRPr lang="en-US" sz="16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2543596" y="3465443"/>
            <a:ext cx="6295604" cy="861391"/>
          </a:xfrm>
          <a:prstGeom prst="roundRect">
            <a:avLst/>
          </a:prstGeom>
          <a:solidFill>
            <a:srgbClr val="3D8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>
                <a:latin typeface="標楷體" panose="03000509000000000000" pitchFamily="65" charset="-120"/>
                <a:ea typeface="標楷體" panose="03000509000000000000" pitchFamily="65" charset="-120"/>
              </a:rPr>
              <a:t>第三，篤定性，每次在更新位置及速度時，會參照著群體最佳解以及自身最佳解方向移動</a:t>
            </a:r>
            <a:endParaRPr lang="en-US" sz="16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366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604053" y="179737"/>
            <a:ext cx="536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補充說明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-ABCO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特性</a:t>
            </a:r>
            <a:endParaRPr lang="en-US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2543596" y="841513"/>
            <a:ext cx="6295604" cy="861391"/>
          </a:xfrm>
          <a:prstGeom prst="roundRect">
            <a:avLst/>
          </a:prstGeom>
          <a:solidFill>
            <a:srgbClr val="3D8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第一，隨機性，觀察蜂在選擇食物來源時，會使用到輪盤法，因此被選中的食物來源除了本身位置好，也帶有一定的隨機性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2543596" y="2153478"/>
            <a:ext cx="6295604" cy="861391"/>
          </a:xfrm>
          <a:prstGeom prst="roundRect">
            <a:avLst/>
          </a:prstGeom>
          <a:solidFill>
            <a:srgbClr val="3D8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第二，局部搜尋，透過觀察蜂可以在食物源附近進型小部分搜尋避免錯過最佳解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2543596" y="3465443"/>
            <a:ext cx="6295604" cy="861391"/>
          </a:xfrm>
          <a:prstGeom prst="roundRect">
            <a:avLst/>
          </a:prstGeom>
          <a:solidFill>
            <a:srgbClr val="3D8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第三，跳脫機制，透過是否有更新進行判斷食物源效用，若食物源一定回合內沒更新，則會派出偵查蜂取代該食物源位置，降低被困在局部最佳解</a:t>
            </a:r>
            <a:r>
              <a:rPr 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(Local minimum)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的機率。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94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448341" y="226119"/>
            <a:ext cx="55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補充說明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-ABCO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公式</a:t>
            </a:r>
            <a:endParaRPr lang="en-US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6434" y="103169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 1. </a:t>
            </a:r>
            <a:r>
              <a:rPr lang="zh-TW" altLang="en-US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隨機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形成工蜂位置，並更新工蜂位置，公式如下</a:t>
            </a:r>
            <a:r>
              <a:rPr lang="zh-TW" altLang="en-US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403853" y="1339471"/>
                <a:ext cx="2679772" cy="359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𝑟𝑎𝑛𝑑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[−1,1](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853" y="1339471"/>
                <a:ext cx="2679772" cy="359457"/>
              </a:xfrm>
              <a:prstGeom prst="rect">
                <a:avLst/>
              </a:prstGeom>
              <a:blipFill>
                <a:blip r:embed="rId2"/>
                <a:stretch>
                  <a:fillRect t="-120339" r="-17273" b="-196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643268" y="1647248"/>
                <a:ext cx="5539409" cy="624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hangingPunct="0"/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為第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隻工蜂在移動後的第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個維度</a:t>
                </a:r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為第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隻工蜂移動前的第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個維度</a:t>
                </a:r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為其他隨機蜜蜂的第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個維度的值。</a:t>
                </a:r>
                <a:endParaRPr lang="en-US" kern="1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268" y="1647248"/>
                <a:ext cx="5539409" cy="624979"/>
              </a:xfrm>
              <a:prstGeom prst="rect">
                <a:avLst/>
              </a:prstGeom>
              <a:blipFill>
                <a:blip r:embed="rId3"/>
                <a:stretch>
                  <a:fillRect l="-330" r="-441" b="-6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126434" y="2580004"/>
            <a:ext cx="60562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 2. </a:t>
            </a:r>
            <a:r>
              <a:rPr lang="zh-TW" altLang="en-US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輪盤法</a:t>
            </a:r>
            <a:r>
              <a:rPr lang="en-US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(Roulette method)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選一個工蜂的位置，輪盤機率公式如下。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157057" y="2874348"/>
                <a:ext cx="1358897" cy="557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𝑓𝑖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𝑆𝑁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𝑓𝑖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057" y="2874348"/>
                <a:ext cx="1358897" cy="557910"/>
              </a:xfrm>
              <a:prstGeom prst="rect">
                <a:avLst/>
              </a:prstGeom>
              <a:blipFill>
                <a:blip r:embed="rId4"/>
                <a:stretch>
                  <a:fillRect t="-10989" b="-90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643268" y="3512760"/>
                <a:ext cx="60562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hangingPunct="0"/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為第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隻工蜂被選中的機率</a:t>
                </a:r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𝑓𝑖</m:t>
                    </m:r>
                    <m:sSub>
                      <m:sSubPr>
                        <m:ctrlP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為適應值，本實驗將成本函數的倒數視為適應值</a:t>
                </a:r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𝑆𝑁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為工蜂的總數目</a:t>
                </a:r>
                <a:endParaRPr lang="en-US" kern="1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268" y="3512760"/>
                <a:ext cx="6056242" cy="523220"/>
              </a:xfrm>
              <a:prstGeom prst="rect">
                <a:avLst/>
              </a:prstGeom>
              <a:blipFill>
                <a:blip r:embed="rId5"/>
                <a:stretch>
                  <a:fillRect l="-302" t="-2326" r="-302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66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902775" y="1115028"/>
            <a:ext cx="5718600" cy="3125100"/>
          </a:xfrm>
        </p:spPr>
        <p:txBody>
          <a:bodyPr/>
          <a:lstStyle/>
          <a:p>
            <a:pPr marL="101600" indent="0">
              <a:spcBef>
                <a:spcPts val="60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 et al. [25]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學者使用群體智慧與自我組織的類神經模糊系統</a:t>
            </a:r>
            <a:r>
              <a:rPr 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(Neuro-fuzzy systems, NFSs)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預測人民幣與美金的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匯率。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2008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年，</a:t>
            </a:r>
            <a:r>
              <a:rPr lang="en-US" sz="2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Abbasi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ANFIS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配合四個獨立變數，交易量、本益比和每股盈餘預測股票收盤價</a:t>
            </a:r>
            <a:r>
              <a:rPr 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[1</a:t>
            </a:r>
            <a:r>
              <a:rPr 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，預測股票的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漲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跌。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2017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年，</a:t>
            </a:r>
            <a:r>
              <a:rPr lang="en-US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Koijen</a:t>
            </a:r>
            <a:r>
              <a:rPr 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et al. [22]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透過股票和債券預測彼此的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數據。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Pan </a:t>
            </a:r>
            <a:r>
              <a:rPr 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et al. [30]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透過預測股票的波動性，比較短期和長期的槓桿效應。</a:t>
            </a:r>
            <a:endParaRPr 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Shape 124"/>
          <p:cNvSpPr txBox="1">
            <a:spLocks noGrp="1"/>
          </p:cNvSpPr>
          <p:nvPr>
            <p:ph type="title"/>
          </p:nvPr>
        </p:nvSpPr>
        <p:spPr>
          <a:xfrm>
            <a:off x="2782605" y="107576"/>
            <a:ext cx="3048000" cy="4715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緒論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796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448341" y="226119"/>
            <a:ext cx="55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補充說明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-ABCO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公式</a:t>
            </a:r>
            <a:endParaRPr lang="en-US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6434" y="1031694"/>
            <a:ext cx="65730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 3. </a:t>
            </a:r>
            <a:r>
              <a:rPr lang="zh-TW" altLang="en-US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所有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的觀察蜂在剛剛被選中的食物源位置附近搜尋，公式如下</a:t>
            </a:r>
            <a:r>
              <a:rPr lang="zh-TW" altLang="en-US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643268" y="1647248"/>
                <a:ext cx="6056242" cy="6255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hangingPunct="0"/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隻工蜂在移動後的第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個維度</a:t>
                </a:r>
                <a:r>
                  <a:rPr 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隻工蜂移動前的第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個維度</a:t>
                </a:r>
                <a:r>
                  <a:rPr 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為被選中蜜蜂的第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個維度的值。</a:t>
                </a:r>
                <a:endParaRPr 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268" y="1647248"/>
                <a:ext cx="6056242" cy="625556"/>
              </a:xfrm>
              <a:prstGeom prst="rect">
                <a:avLst/>
              </a:prstGeom>
              <a:blipFill>
                <a:blip r:embed="rId2"/>
                <a:stretch>
                  <a:fillRect l="-302" r="-302" b="-6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126434" y="2580004"/>
            <a:ext cx="65730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 4. </a:t>
            </a:r>
            <a:r>
              <a:rPr lang="zh-TW" altLang="en-US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判斷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每隻工蜂是否已經達到限制回合都未更新，若為真則派出偵查蜂取代，偵查蜂位置產生公式如下</a:t>
            </a:r>
            <a:r>
              <a:rPr lang="zh-TW" altLang="en-US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643268" y="3534742"/>
                <a:ext cx="6056242" cy="5730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hangingPunct="0"/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隻工蜂的第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個維度</a:t>
                </a:r>
                <a:r>
                  <a:rPr 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為所有工蜂第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個維度的最大值</a:t>
                </a:r>
                <a:r>
                  <a:rPr 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為所有工蜂第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個維度的最小值。</a:t>
                </a:r>
                <a:endParaRPr lang="en-US" kern="1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268" y="3534742"/>
                <a:ext cx="6056242" cy="573042"/>
              </a:xfrm>
              <a:prstGeom prst="rect">
                <a:avLst/>
              </a:prstGeom>
              <a:blipFill>
                <a:blip r:embed="rId3"/>
                <a:stretch>
                  <a:fillRect l="-302" b="-9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589286" y="1339471"/>
                <a:ext cx="3130537" cy="359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𝑟𝑎𝑛𝑑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[−1,1](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𝑠𝑒𝑙𝑒𝑐𝑡𝑒𝑑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286" y="1339471"/>
                <a:ext cx="3130537" cy="359457"/>
              </a:xfrm>
              <a:prstGeom prst="rect">
                <a:avLst/>
              </a:prstGeom>
              <a:blipFill>
                <a:blip r:embed="rId4"/>
                <a:stretch>
                  <a:fillRect t="-120339" r="-14815" b="-196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690864" y="3090619"/>
                <a:ext cx="3093283" cy="359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𝑟𝑎𝑛𝑑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[0,1](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864" y="3090619"/>
                <a:ext cx="3093283" cy="359457"/>
              </a:xfrm>
              <a:prstGeom prst="rect">
                <a:avLst/>
              </a:prstGeom>
              <a:blipFill>
                <a:blip r:embed="rId5"/>
                <a:stretch>
                  <a:fillRect t="-120339" r="-14961" b="-196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1126434" y="4191033"/>
            <a:ext cx="3874779" cy="426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5000"/>
              </a:lnSpc>
            </a:pPr>
            <a:r>
              <a:rPr lang="en-US" altLang="zh-TW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 5. </a:t>
            </a:r>
            <a:r>
              <a:rPr lang="zh-TW" altLang="en-US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重複</a:t>
            </a:r>
            <a:r>
              <a:rPr 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 2~ step 4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，直到反覆運算結束。</a:t>
            </a:r>
            <a:endParaRPr lang="en-US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93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8" grpId="1"/>
      <p:bldP spid="10" grpId="0"/>
      <p:bldP spid="10" grpId="1"/>
      <p:bldP spid="2" grpId="0"/>
      <p:bldP spid="11" grpId="0"/>
      <p:bldP spid="11" grpId="1"/>
      <p:bldP spid="1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19650" y="846938"/>
            <a:ext cx="77914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 hangingPunct="0"/>
            <a:r>
              <a:rPr lang="zh-TW" altLang="en-US" kern="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遞迴式最小平方演算法</a:t>
            </a:r>
            <a:r>
              <a:rPr lang="en-US" kern="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(Recursive least square estimation, RLSE) [16]</a:t>
            </a:r>
            <a:r>
              <a:rPr lang="zh-TW" altLang="en-US" kern="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更新</a:t>
            </a:r>
            <a:r>
              <a:rPr lang="en-US" kern="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T–S</a:t>
            </a:r>
            <a:r>
              <a:rPr lang="zh-TW" altLang="en-US" kern="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神經元參數，</a:t>
            </a:r>
            <a:r>
              <a:rPr lang="en-US" kern="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RLSE</a:t>
            </a:r>
            <a:r>
              <a:rPr lang="zh-TW" altLang="en-US" kern="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方法在更新參數時是利用每筆資料，不斷的更新比起一次接收所有資料的</a:t>
            </a:r>
            <a:r>
              <a:rPr lang="en-US" kern="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LSE</a:t>
            </a:r>
            <a:r>
              <a:rPr lang="zh-TW" altLang="en-US" kern="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方法更加有效，一般來說</a:t>
            </a:r>
            <a:r>
              <a:rPr lang="en-US" kern="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LSE</a:t>
            </a:r>
            <a:r>
              <a:rPr lang="zh-TW" altLang="en-US" kern="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問題可以被視為一個線性的問題，如下。</a:t>
            </a:r>
            <a:endParaRPr lang="en-US" kern="1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762038" y="1624372"/>
                <a:ext cx="34888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038" y="1624372"/>
                <a:ext cx="3488840" cy="307777"/>
              </a:xfrm>
              <a:prstGeom prst="rect">
                <a:avLst/>
              </a:prstGeom>
              <a:blipFill>
                <a:blip r:embed="rId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03250" y="1973236"/>
                <a:ext cx="780785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hangingPunct="0"/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其中，</a:t>
                </a:r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y</a:t>
                </a:r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是目標</a:t>
                </a:r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;u</a:t>
                </a:r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是模型的輸出</a:t>
                </a:r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;{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=1,2,…,</m:t>
                    </m:r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}</a:t>
                </a:r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是</a:t>
                </a:r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u</a:t>
                </a:r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已知的方程式</a:t>
                </a:r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;{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=1,2,…,m}</a:t>
                </a:r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是我們估計的未知參數，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則是整個模型的誤差</a:t>
                </a:r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LSE</a:t>
                </a:r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的問題也可以被寫成矩陣的方式表達，如下。</a:t>
                </a:r>
                <a:endParaRPr lang="en-US" kern="1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50" y="1973236"/>
                <a:ext cx="7807850" cy="523220"/>
              </a:xfrm>
              <a:prstGeom prst="rect">
                <a:avLst/>
              </a:prstGeom>
              <a:blipFill>
                <a:blip r:embed="rId3"/>
                <a:stretch>
                  <a:fillRect l="-234" t="-2326" r="-234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031115" y="2468976"/>
                <a:ext cx="109446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115" y="2468976"/>
                <a:ext cx="109446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089737" y="2780536"/>
                <a:ext cx="2977225" cy="9446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737" y="2780536"/>
                <a:ext cx="2977225" cy="9446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712887" y="3700058"/>
                <a:ext cx="1730923" cy="311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887" y="3700058"/>
                <a:ext cx="1730923" cy="3115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655171" y="4009234"/>
                <a:ext cx="1720407" cy="311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171" y="4009234"/>
                <a:ext cx="1720407" cy="311560"/>
              </a:xfrm>
              <a:prstGeom prst="rect">
                <a:avLst/>
              </a:prstGeom>
              <a:blipFill>
                <a:blip r:embed="rId7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524943" y="4320794"/>
                <a:ext cx="1980862" cy="311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943" y="4320794"/>
                <a:ext cx="1980862" cy="3115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1448341" y="226119"/>
            <a:ext cx="55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補充說明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-RLSE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公式</a:t>
            </a:r>
            <a:endParaRPr lang="en-US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7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62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960174" y="2689622"/>
                <a:ext cx="7236351" cy="432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hangingPunct="0">
                  <a:lnSpc>
                    <a:spcPct val="155000"/>
                  </a:lnSpc>
                </a:pPr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是遞迴次數，</a:t>
                </a:r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=0,1,…,(</m:t>
                    </m:r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1)</m:t>
                    </m:r>
                  </m:oMath>
                </a14:m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}</a:t>
                </a:r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為資料總筆數，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ctrlPr>
                              <a:rPr lang="en-US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b="1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𝐂</m:t>
                    </m:r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1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𝐘</m:t>
                    </m:r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的第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zh-TW" altLang="en-US" kern="1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行</a:t>
                </a:r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endParaRPr lang="en-US" kern="1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74" y="2689622"/>
                <a:ext cx="7236351" cy="432554"/>
              </a:xfrm>
              <a:prstGeom prst="rect">
                <a:avLst/>
              </a:prstGeom>
              <a:blipFill>
                <a:blip r:embed="rId2"/>
                <a:stretch>
                  <a:fillRect l="-253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520393" y="1467487"/>
                <a:ext cx="3350211" cy="335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393" y="1467487"/>
                <a:ext cx="3350211" cy="335476"/>
              </a:xfrm>
              <a:prstGeom prst="rect">
                <a:avLst/>
              </a:prstGeom>
              <a:blipFill>
                <a:blip r:embed="rId3"/>
                <a:stretch>
                  <a:fillRect t="-136364" r="-13818" b="-2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908416" y="2021892"/>
                <a:ext cx="2574166" cy="565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416" y="2021892"/>
                <a:ext cx="2574166" cy="565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469310" y="3166122"/>
                <a:ext cx="42180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=[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Pre>
                                            <m:sPre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PrePr>
                                            <m:sub>
                                              <m: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𝑏𝑏</m:t>
                                              </m:r>
                                            </m:e>
                                          </m:sPr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e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Pre>
                                            <m:sPre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PrePr>
                                            <m:sub>
                                              <m: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𝑏𝑏</m:t>
                                              </m:r>
                                            </m:e>
                                          </m:sPr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Pre>
                                            <m:sPre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PrePr>
                                            <m:sub>
                                              <m: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sup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𝑏𝑏</m:t>
                                              </m:r>
                                            </m:e>
                                          </m:sPr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310" y="3166122"/>
                <a:ext cx="4218078" cy="307777"/>
              </a:xfrm>
              <a:prstGeom prst="rect">
                <a:avLst/>
              </a:prstGeom>
              <a:blipFill>
                <a:blip r:embed="rId5"/>
                <a:stretch>
                  <a:fillRect t="-103922" r="-7225" b="-168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312151" y="3572501"/>
                <a:ext cx="4532395" cy="3569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𝑏𝑏</m:t>
                          </m:r>
                        </m:e>
                      </m:sPre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⃑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⃑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151" y="3572501"/>
                <a:ext cx="4532395" cy="356957"/>
              </a:xfrm>
              <a:prstGeom prst="rect">
                <a:avLst/>
              </a:prstGeom>
              <a:blipFill>
                <a:blip r:embed="rId6"/>
                <a:stretch>
                  <a:fillRect t="-120339" r="-8602" b="-196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1448341" y="226119"/>
            <a:ext cx="55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補充說明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-RLSE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公式</a:t>
            </a:r>
            <a:endParaRPr lang="en-US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54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爆炸 1 7"/>
          <p:cNvSpPr/>
          <p:nvPr/>
        </p:nvSpPr>
        <p:spPr>
          <a:xfrm>
            <a:off x="3237579" y="1318503"/>
            <a:ext cx="1999854" cy="1298713"/>
          </a:xfrm>
          <a:prstGeom prst="irregularSeal1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448341" y="226119"/>
            <a:ext cx="55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補充說明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-RMSE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與投資效能</a:t>
            </a:r>
            <a:endParaRPr lang="en-US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11428"/>
              </p:ext>
            </p:extLst>
          </p:nvPr>
        </p:nvGraphicFramePr>
        <p:xfrm>
          <a:off x="32760" y="1754712"/>
          <a:ext cx="3253779" cy="1112520"/>
        </p:xfrm>
        <a:graphic>
          <a:graphicData uri="http://schemas.openxmlformats.org/drawingml/2006/table">
            <a:tbl>
              <a:tblPr firstRow="1" bandRow="1">
                <a:tableStyleId>{9E80026B-0178-4589-8806-25C4246FCCC2}</a:tableStyleId>
              </a:tblPr>
              <a:tblGrid>
                <a:gridCol w="1084593">
                  <a:extLst>
                    <a:ext uri="{9D8B030D-6E8A-4147-A177-3AD203B41FA5}">
                      <a16:colId xmlns:a16="http://schemas.microsoft.com/office/drawing/2014/main" val="1735656120"/>
                    </a:ext>
                  </a:extLst>
                </a:gridCol>
                <a:gridCol w="1084593">
                  <a:extLst>
                    <a:ext uri="{9D8B030D-6E8A-4147-A177-3AD203B41FA5}">
                      <a16:colId xmlns:a16="http://schemas.microsoft.com/office/drawing/2014/main" val="2406201411"/>
                    </a:ext>
                  </a:extLst>
                </a:gridCol>
                <a:gridCol w="1084593">
                  <a:extLst>
                    <a:ext uri="{9D8B030D-6E8A-4147-A177-3AD203B41FA5}">
                      <a16:colId xmlns:a16="http://schemas.microsoft.com/office/drawing/2014/main" val="2730721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預測收盤價</a:t>
                      </a:r>
                      <a:endParaRPr 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操作</a:t>
                      </a:r>
                      <a:endParaRPr 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113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預測一</a:t>
                      </a:r>
                      <a:endParaRPr 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+100</a:t>
                      </a:r>
                      <a:endParaRPr 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買</a:t>
                      </a:r>
                      <a:endParaRPr 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71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預測二</a:t>
                      </a:r>
                      <a:endParaRPr 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-10</a:t>
                      </a:r>
                      <a:endParaRPr 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賣</a:t>
                      </a:r>
                      <a:endParaRPr 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40947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137237"/>
              </p:ext>
            </p:extLst>
          </p:nvPr>
        </p:nvGraphicFramePr>
        <p:xfrm>
          <a:off x="5351428" y="1752848"/>
          <a:ext cx="3720672" cy="1109049"/>
        </p:xfrm>
        <a:graphic>
          <a:graphicData uri="http://schemas.openxmlformats.org/drawingml/2006/table">
            <a:tbl>
              <a:tblPr firstRow="1" bandRow="1">
                <a:tableStyleId>{9E80026B-0178-4589-8806-25C4246FCCC2}</a:tableStyleId>
              </a:tblPr>
              <a:tblGrid>
                <a:gridCol w="1240224">
                  <a:extLst>
                    <a:ext uri="{9D8B030D-6E8A-4147-A177-3AD203B41FA5}">
                      <a16:colId xmlns:a16="http://schemas.microsoft.com/office/drawing/2014/main" val="1735656120"/>
                    </a:ext>
                  </a:extLst>
                </a:gridCol>
                <a:gridCol w="1240224">
                  <a:extLst>
                    <a:ext uri="{9D8B030D-6E8A-4147-A177-3AD203B41FA5}">
                      <a16:colId xmlns:a16="http://schemas.microsoft.com/office/drawing/2014/main" val="2406201411"/>
                    </a:ext>
                  </a:extLst>
                </a:gridCol>
                <a:gridCol w="1240224">
                  <a:extLst>
                    <a:ext uri="{9D8B030D-6E8A-4147-A177-3AD203B41FA5}">
                      <a16:colId xmlns:a16="http://schemas.microsoft.com/office/drawing/2014/main" val="2730721086"/>
                    </a:ext>
                  </a:extLst>
                </a:gridCol>
              </a:tblGrid>
              <a:tr h="369683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模型誤差</a:t>
                      </a:r>
                      <a:endParaRPr 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利潤</a:t>
                      </a:r>
                      <a:endParaRPr 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113859"/>
                  </a:ext>
                </a:extLst>
              </a:tr>
              <a:tr h="369683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預測一</a:t>
                      </a:r>
                      <a:endParaRPr 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大</a:t>
                      </a:r>
                      <a:endParaRPr 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賺錢</a:t>
                      </a:r>
                      <a:endParaRPr 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715500"/>
                  </a:ext>
                </a:extLst>
              </a:tr>
              <a:tr h="369683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預測二</a:t>
                      </a:r>
                      <a:endParaRPr 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小</a:t>
                      </a:r>
                      <a:endParaRPr 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賠錢</a:t>
                      </a:r>
                      <a:endParaRPr 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409471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3516796" y="175284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實際收盤價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:+10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423" y="2463239"/>
            <a:ext cx="258497" cy="25849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126" y="2048875"/>
            <a:ext cx="258497" cy="25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0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68" y="752467"/>
            <a:ext cx="3999119" cy="3397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323" y="752467"/>
            <a:ext cx="4903304" cy="3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字方塊 5"/>
          <p:cNvSpPr txBox="1"/>
          <p:nvPr/>
        </p:nvSpPr>
        <p:spPr>
          <a:xfrm>
            <a:off x="1448341" y="226119"/>
            <a:ext cx="55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補充說明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實驗一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(TAIEX)</a:t>
            </a:r>
            <a:endParaRPr lang="en-US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641342" y="4307368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PSO-RLSE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017190" y="4277389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ABCO-RLSE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4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68" y="752467"/>
            <a:ext cx="3999119" cy="3397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323" y="752467"/>
            <a:ext cx="4903304" cy="3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字方塊 5"/>
          <p:cNvSpPr txBox="1"/>
          <p:nvPr/>
        </p:nvSpPr>
        <p:spPr>
          <a:xfrm>
            <a:off x="1448341" y="226119"/>
            <a:ext cx="55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補充說明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實驗二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(TAIEX)</a:t>
            </a:r>
            <a:endParaRPr lang="en-US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641342" y="4307368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PSO-RLSE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017190" y="4277389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ABCO-RLSE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2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48341" y="226119"/>
            <a:ext cx="55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補充說明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實驗二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(HSI)</a:t>
            </a:r>
            <a:endParaRPr lang="en-US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641342" y="4307368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PSO-RLSE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017190" y="4277389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ABCO-RLSE</a:t>
            </a:r>
            <a:endParaRPr lang="en-US" dirty="0"/>
          </a:p>
        </p:txBody>
      </p:sp>
      <p:pic>
        <p:nvPicPr>
          <p:cNvPr id="9" name="圖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179" y="1018187"/>
            <a:ext cx="4472609" cy="3104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圖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558" y="1011560"/>
            <a:ext cx="4592714" cy="31146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933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48341" y="226119"/>
            <a:ext cx="55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補充說明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實驗三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(TAIEX)</a:t>
            </a:r>
            <a:endParaRPr lang="en-US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641342" y="4307368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PSO-RLSE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017190" y="4277389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ABCO-RLSE</a:t>
            </a:r>
            <a:endParaRPr lang="en-US" dirty="0"/>
          </a:p>
        </p:txBody>
      </p:sp>
      <p:pic>
        <p:nvPicPr>
          <p:cNvPr id="9" name="圖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68" y="752467"/>
            <a:ext cx="3999119" cy="3397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圖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323" y="752467"/>
            <a:ext cx="4903304" cy="3390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201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48341" y="226119"/>
            <a:ext cx="55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補充說明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實驗三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(DJI)</a:t>
            </a:r>
            <a:endParaRPr lang="en-US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641342" y="4307368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PSO-RLSE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017190" y="4277389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ABCO-RLSE</a:t>
            </a:r>
            <a:endParaRPr lang="en-US" dirty="0"/>
          </a:p>
        </p:txBody>
      </p:sp>
      <p:pic>
        <p:nvPicPr>
          <p:cNvPr id="11" name="圖片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09" y="1087908"/>
            <a:ext cx="3955774" cy="3040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圖片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987" y="1087908"/>
            <a:ext cx="4235817" cy="3018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844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48341" y="226119"/>
            <a:ext cx="55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補充說明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實驗一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誤差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641342" y="4307368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PSO-RLSE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017190" y="4277389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ABCO-RLSE</a:t>
            </a:r>
            <a:endParaRPr lang="en-US" dirty="0"/>
          </a:p>
        </p:txBody>
      </p:sp>
      <p:pic>
        <p:nvPicPr>
          <p:cNvPr id="11" name="圖片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69" y="1146879"/>
            <a:ext cx="4057097" cy="2941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圖片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966" y="1146879"/>
            <a:ext cx="4147930" cy="29414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432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Shape 124"/>
          <p:cNvSpPr txBox="1">
            <a:spLocks/>
          </p:cNvSpPr>
          <p:nvPr/>
        </p:nvSpPr>
        <p:spPr>
          <a:xfrm>
            <a:off x="2782605" y="107576"/>
            <a:ext cx="3048000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緒論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49387" y="1152967"/>
            <a:ext cx="50381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Kendall et al. [18]1953</a:t>
            </a:r>
            <a:r>
              <a:rPr lang="zh-TW" altLang="en-US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年提出的隨機漫步理論</a:t>
            </a:r>
            <a:r>
              <a:rPr lang="en-US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(random walk theory)</a:t>
            </a:r>
            <a:r>
              <a:rPr lang="zh-TW" altLang="en-US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，意即</a:t>
            </a:r>
            <a:r>
              <a:rPr lang="zh-TW" altLang="en-US" sz="1600" kern="1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股價的變動是獨立的，其間並無規律性或週期性</a:t>
            </a:r>
            <a:r>
              <a:rPr lang="zh-TW" altLang="en-US" sz="16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存在</a:t>
            </a:r>
            <a:r>
              <a:rPr lang="zh-TW" altLang="en-US" sz="1600" kern="1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kern="1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600" kern="1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6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另一</a:t>
            </a:r>
            <a:r>
              <a:rPr lang="zh-TW" altLang="en-US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延伸為有效市場假說</a:t>
            </a:r>
            <a:r>
              <a:rPr lang="en-US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(efficient market hypothesis, EMH)[11]</a:t>
            </a:r>
            <a:r>
              <a:rPr lang="zh-TW" altLang="en-US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，是學者</a:t>
            </a:r>
            <a:r>
              <a:rPr lang="en-US" sz="1600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Fama</a:t>
            </a:r>
            <a:r>
              <a:rPr lang="zh-TW" altLang="en-US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1970</a:t>
            </a:r>
            <a:r>
              <a:rPr lang="zh-TW" altLang="en-US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年所提出，認為買方和賣方的價錢是雙方願意的，且假設</a:t>
            </a:r>
            <a:r>
              <a:rPr lang="zh-TW" altLang="en-US" sz="1600" kern="1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所有市場之參與者均可無償取得資訊，因此投資人所收集的資訊並不能使其獲得超額利潤。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91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48341" y="226119"/>
            <a:ext cx="55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補充說明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實驗二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誤差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641342" y="4307368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PSO-RLSE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017190" y="4277389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ABCO-RLSE</a:t>
            </a:r>
            <a:endParaRPr lang="en-US" dirty="0"/>
          </a:p>
        </p:txBody>
      </p:sp>
      <p:pic>
        <p:nvPicPr>
          <p:cNvPr id="9" name="圖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35" y="1252274"/>
            <a:ext cx="3790399" cy="2935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圖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04" y="1252274"/>
            <a:ext cx="4327671" cy="30550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787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48341" y="226119"/>
            <a:ext cx="55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補充說明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實驗三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誤差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641342" y="4307368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PSO-RLSE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017190" y="4277389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ABCO-RLSE</a:t>
            </a:r>
            <a:endParaRPr lang="en-US" dirty="0"/>
          </a:p>
        </p:txBody>
      </p:sp>
      <p:pic>
        <p:nvPicPr>
          <p:cNvPr id="9" name="圖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51" y="1284124"/>
            <a:ext cx="4066014" cy="2993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圖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915" y="1284124"/>
            <a:ext cx="4330424" cy="28487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41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48341" y="226119"/>
            <a:ext cx="55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補充說明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實驗一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學習曲線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641342" y="4307368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PSO-RLSE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017190" y="4277389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ABCO-RLSE</a:t>
            </a:r>
            <a:endParaRPr lang="en-US" dirty="0"/>
          </a:p>
        </p:txBody>
      </p:sp>
      <p:pic>
        <p:nvPicPr>
          <p:cNvPr id="9" name="圖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949" y="1298533"/>
            <a:ext cx="4278051" cy="2834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圖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71" y="1298533"/>
            <a:ext cx="4125333" cy="2834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492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48341" y="226119"/>
            <a:ext cx="55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補充說明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實驗二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學習曲線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641342" y="4307368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PSO-RLSE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017190" y="4277389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ABCO-RLSE</a:t>
            </a:r>
            <a:endParaRPr lang="en-US" dirty="0"/>
          </a:p>
        </p:txBody>
      </p:sp>
      <p:pic>
        <p:nvPicPr>
          <p:cNvPr id="9" name="圖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253" y="1120511"/>
            <a:ext cx="4185285" cy="3012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圖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9" y="1120511"/>
            <a:ext cx="3955774" cy="3012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5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48341" y="226119"/>
            <a:ext cx="55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補充說明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實驗三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學習曲線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641342" y="4307368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PSO-RLSE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017190" y="4277389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ABCO-RLSE</a:t>
            </a:r>
            <a:endParaRPr lang="en-US" dirty="0"/>
          </a:p>
        </p:txBody>
      </p:sp>
      <p:pic>
        <p:nvPicPr>
          <p:cNvPr id="9" name="圖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7" y="1093583"/>
            <a:ext cx="4523926" cy="3183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圖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063" y="1093583"/>
            <a:ext cx="4393876" cy="3153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89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209929"/>
              </p:ext>
            </p:extLst>
          </p:nvPr>
        </p:nvGraphicFramePr>
        <p:xfrm>
          <a:off x="2714075" y="1012440"/>
          <a:ext cx="6096000" cy="3510280"/>
        </p:xfrm>
        <a:graphic>
          <a:graphicData uri="http://schemas.openxmlformats.org/drawingml/2006/table">
            <a:tbl>
              <a:tblPr firstRow="1" bandRow="1">
                <a:tableStyleId>{9E80026B-0178-4589-8806-25C4246FCCC2}</a:tableStyleId>
              </a:tblPr>
              <a:tblGrid>
                <a:gridCol w="764231">
                  <a:extLst>
                    <a:ext uri="{9D8B030D-6E8A-4147-A177-3AD203B41FA5}">
                      <a16:colId xmlns:a16="http://schemas.microsoft.com/office/drawing/2014/main" val="4223036600"/>
                    </a:ext>
                  </a:extLst>
                </a:gridCol>
                <a:gridCol w="5331769">
                  <a:extLst>
                    <a:ext uri="{9D8B030D-6E8A-4147-A177-3AD203B41FA5}">
                      <a16:colId xmlns:a16="http://schemas.microsoft.com/office/drawing/2014/main" val="3763144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Kimoto et al. [21]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利用倒傳遞類神經網路 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(Back propagation neural network, BP NN)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，搭配兩種指標來預測日經指數的漲跌和買賣時機。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0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Yao et al. [40]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採用多項技術指標以倒傳遞類神經網路來預測股票市場。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4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Kim et al. [20]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將類神經網路中加入基因演算法 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(Genetic algorithm, GA)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，不但改進了類神經網路的學習速度，且降低了特徵空間的複雜度，實驗結果相對於倒傳遞類神經網路顯得更加優秀，並發現非線性類神經網路預測能力較好。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80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Wei [38]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提出了基於經驗模態分解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(Empirical Mode Decomposition, EMD)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的混合式適應性類神經模糊推論系統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(Adaptive network-based fuzzy inference system, ANFIS)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，並配合投資策略計算利潤，在虛擬投資中，有著不錯的獲利效果。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14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Li et al. [27]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使用複數類神經模糊系統對雙目標同時預測。</a:t>
                      </a:r>
                      <a:endParaRPr lang="en-US" sz="14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04698"/>
                  </a:ext>
                </a:extLst>
              </a:tr>
            </a:tbl>
          </a:graphicData>
        </a:graphic>
      </p:graphicFrame>
      <p:sp>
        <p:nvSpPr>
          <p:cNvPr id="6" name="Shape 124"/>
          <p:cNvSpPr txBox="1">
            <a:spLocks/>
          </p:cNvSpPr>
          <p:nvPr/>
        </p:nvSpPr>
        <p:spPr>
          <a:xfrm>
            <a:off x="2782605" y="107576"/>
            <a:ext cx="3048000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緒論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963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048000" y="767915"/>
            <a:ext cx="3048000" cy="20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文獻探討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989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4959</Words>
  <Application>Microsoft Office PowerPoint</Application>
  <PresentationFormat>如螢幕大小 (16:9)</PresentationFormat>
  <Paragraphs>1459</Paragraphs>
  <Slides>74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74</vt:i4>
      </vt:variant>
    </vt:vector>
  </HeadingPairs>
  <TitlesOfParts>
    <vt:vector size="84" baseType="lpstr">
      <vt:lpstr>Georgia</vt:lpstr>
      <vt:lpstr>Muli</vt:lpstr>
      <vt:lpstr>新細明體</vt:lpstr>
      <vt:lpstr>Cambria Math</vt:lpstr>
      <vt:lpstr>MS Gothic</vt:lpstr>
      <vt:lpstr>Arial</vt:lpstr>
      <vt:lpstr>Times New Roman</vt:lpstr>
      <vt:lpstr>標楷體</vt:lpstr>
      <vt:lpstr>MS Mincho</vt:lpstr>
      <vt:lpstr>Banquo template</vt:lpstr>
      <vt:lpstr>類神經網路於 投資策略的應用</vt:lpstr>
      <vt:lpstr>PowerPoint 簡報</vt:lpstr>
      <vt:lpstr>1.緒論</vt:lpstr>
      <vt:lpstr>PowerPoint 簡報</vt:lpstr>
      <vt:lpstr>1.緒論</vt:lpstr>
      <vt:lpstr>1.緒論</vt:lpstr>
      <vt:lpstr>PowerPoint 簡報</vt:lpstr>
      <vt:lpstr>PowerPoint 簡報</vt:lpstr>
      <vt:lpstr>2.文獻探討</vt:lpstr>
      <vt:lpstr>PowerPoint 簡報</vt:lpstr>
      <vt:lpstr>PowerPoint 簡報</vt:lpstr>
      <vt:lpstr>PowerPoint 簡報</vt:lpstr>
      <vt:lpstr>類神經模糊系統</vt:lpstr>
      <vt:lpstr>模糊理論</vt:lpstr>
      <vt:lpstr>複數模糊集合</vt:lpstr>
      <vt:lpstr>PowerPoint 簡報</vt:lpstr>
      <vt:lpstr>PowerPoint 簡報</vt:lpstr>
      <vt:lpstr>PowerPoint 簡報</vt:lpstr>
      <vt:lpstr>3.系統設計與架構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粒子群演算法 Particle swarm optimization</vt:lpstr>
      <vt:lpstr>人工蜂群演算法 Artificial bee colony optimization</vt:lpstr>
      <vt:lpstr>遞迴最小平方演算法 Recursive least square estimation</vt:lpstr>
      <vt:lpstr>PSO-RLSE 混合型演算法</vt:lpstr>
      <vt:lpstr>PowerPoint 簡報</vt:lpstr>
      <vt:lpstr>PowerPoint 簡報</vt:lpstr>
      <vt:lpstr>4.實驗</vt:lpstr>
      <vt:lpstr>PowerPoint 簡報</vt:lpstr>
      <vt:lpstr>PowerPoint 簡報</vt:lpstr>
      <vt:lpstr>對外比較 (RMSE)</vt:lpstr>
      <vt:lpstr>PowerPoint 簡報</vt:lpstr>
      <vt:lpstr>PowerPoint 簡報</vt:lpstr>
      <vt:lpstr>PowerPoint 簡報</vt:lpstr>
      <vt:lpstr>PowerPoint 簡報</vt:lpstr>
      <vt:lpstr>5.討論</vt:lpstr>
      <vt:lpstr>5. 討論</vt:lpstr>
      <vt:lpstr>6.結論與未來發展</vt:lpstr>
      <vt:lpstr>6.1 結論</vt:lpstr>
      <vt:lpstr>6.2 未來研究方向</vt:lpstr>
      <vt:lpstr>參考文獻</vt:lpstr>
      <vt:lpstr>參考文獻</vt:lpstr>
      <vt:lpstr>參考文獻</vt:lpstr>
      <vt:lpstr>Thanks!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模擬投資策略下之演算法比較-以時間序列預測為例</dc:title>
  <cp:lastModifiedBy>Roderick Lin</cp:lastModifiedBy>
  <cp:revision>103</cp:revision>
  <cp:lastPrinted>2018-06-19T11:39:28Z</cp:lastPrinted>
  <dcterms:modified xsi:type="dcterms:W3CDTF">2018-06-19T18:06:01Z</dcterms:modified>
</cp:coreProperties>
</file>