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3" r:id="rId6"/>
    <p:sldId id="265" r:id="rId7"/>
    <p:sldId id="266" r:id="rId8"/>
    <p:sldId id="268" r:id="rId9"/>
    <p:sldId id="269" r:id="rId10"/>
    <p:sldId id="260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24A6-0F66-4F44-B4A6-42365FD9760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873D-05DA-46CA-8D33-B7506811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Artificial Bee Colony Optimization and Investment Strategy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Speaker: 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348154" y="6139980"/>
            <a:ext cx="572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Reference: An Idea Based On Honey Bee Swarm For Numerical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9" y="1273727"/>
            <a:ext cx="9619776" cy="44703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9109" y="432262"/>
            <a:ext cx="3472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Result (RMSE)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53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0" y="1201703"/>
            <a:ext cx="10790476" cy="46666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9109" y="432262"/>
            <a:ext cx="831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Simulation of Investment Strategy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06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0" y="2093517"/>
            <a:ext cx="10819048" cy="15238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9109" y="432262"/>
            <a:ext cx="831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Simulation of Investment Strategy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7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2775" y="317813"/>
            <a:ext cx="3161370" cy="94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Population</a:t>
            </a:r>
          </a:p>
        </p:txBody>
      </p:sp>
      <p:sp>
        <p:nvSpPr>
          <p:cNvPr id="5" name="矩形 4"/>
          <p:cNvSpPr/>
          <p:nvPr/>
        </p:nvSpPr>
        <p:spPr>
          <a:xfrm>
            <a:off x="3370455" y="1668039"/>
            <a:ext cx="4966010" cy="61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FF0000"/>
                </a:solidFill>
              </a:rPr>
              <a:t>employed bees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their food sources</a:t>
            </a:r>
          </a:p>
        </p:txBody>
      </p:sp>
      <p:sp>
        <p:nvSpPr>
          <p:cNvPr id="6" name="矩形 5"/>
          <p:cNvSpPr/>
          <p:nvPr/>
        </p:nvSpPr>
        <p:spPr>
          <a:xfrm>
            <a:off x="3370455" y="2576864"/>
            <a:ext cx="4966010" cy="66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7030A0"/>
                </a:solidFill>
              </a:rPr>
              <a:t>onlooker bees</a:t>
            </a:r>
            <a:r>
              <a:rPr lang="en-US" dirty="0"/>
              <a:t> on the food sources depending on their nectar amounts</a:t>
            </a:r>
          </a:p>
        </p:txBody>
      </p:sp>
      <p:sp>
        <p:nvSpPr>
          <p:cNvPr id="8" name="矩形 7"/>
          <p:cNvSpPr/>
          <p:nvPr/>
        </p:nvSpPr>
        <p:spPr>
          <a:xfrm>
            <a:off x="3370456" y="4465126"/>
            <a:ext cx="4966009" cy="51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Memorize the best food source found so far</a:t>
            </a:r>
          </a:p>
        </p:txBody>
      </p:sp>
      <p:sp>
        <p:nvSpPr>
          <p:cNvPr id="9" name="矩形 8"/>
          <p:cNvSpPr/>
          <p:nvPr/>
        </p:nvSpPr>
        <p:spPr>
          <a:xfrm>
            <a:off x="3370455" y="3533074"/>
            <a:ext cx="4966010" cy="64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</a:t>
            </a:r>
            <a:r>
              <a:rPr lang="en-US" b="1" dirty="0">
                <a:solidFill>
                  <a:schemeClr val="tx1"/>
                </a:solidFill>
              </a:rPr>
              <a:t>scouts</a:t>
            </a:r>
            <a:r>
              <a:rPr lang="en-US" dirty="0"/>
              <a:t> to the search area for discovering new food sources</a:t>
            </a:r>
          </a:p>
        </p:txBody>
      </p:sp>
      <p:sp>
        <p:nvSpPr>
          <p:cNvPr id="10" name="菱形 9"/>
          <p:cNvSpPr/>
          <p:nvPr/>
        </p:nvSpPr>
        <p:spPr>
          <a:xfrm>
            <a:off x="4448406" y="5347923"/>
            <a:ext cx="2810107" cy="7536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Stop?</a:t>
            </a:r>
            <a:endParaRPr lang="en-US" dirty="0"/>
          </a:p>
        </p:txBody>
      </p: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5853460" y="1265666"/>
            <a:ext cx="0" cy="402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6" idx="0"/>
          </p:cNvCxnSpPr>
          <p:nvPr/>
        </p:nvCxnSpPr>
        <p:spPr>
          <a:xfrm>
            <a:off x="5853460" y="2286007"/>
            <a:ext cx="0" cy="29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9" idx="0"/>
          </p:cNvCxnSpPr>
          <p:nvPr/>
        </p:nvCxnSpPr>
        <p:spPr>
          <a:xfrm>
            <a:off x="5853460" y="3242217"/>
            <a:ext cx="0" cy="29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3"/>
            <a:endCxn id="32" idx="1"/>
          </p:cNvCxnSpPr>
          <p:nvPr/>
        </p:nvCxnSpPr>
        <p:spPr>
          <a:xfrm>
            <a:off x="7258513" y="5724739"/>
            <a:ext cx="1974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8" idx="0"/>
          </p:cNvCxnSpPr>
          <p:nvPr/>
        </p:nvCxnSpPr>
        <p:spPr>
          <a:xfrm>
            <a:off x="5853460" y="4174269"/>
            <a:ext cx="1" cy="29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 flipH="1">
            <a:off x="5853460" y="4983658"/>
            <a:ext cx="1" cy="364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233210" y="5448975"/>
            <a:ext cx="1948672" cy="55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6" name="肘形接點 35"/>
          <p:cNvCxnSpPr>
            <a:stCxn id="10" idx="1"/>
            <a:endCxn id="5" idx="1"/>
          </p:cNvCxnSpPr>
          <p:nvPr/>
        </p:nvCxnSpPr>
        <p:spPr>
          <a:xfrm rot="10800000">
            <a:off x="3370456" y="1977023"/>
            <a:ext cx="1077951" cy="3747716"/>
          </a:xfrm>
          <a:prstGeom prst="bentConnector3">
            <a:avLst>
              <a:gd name="adj1" fmla="val 185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233271" y="56913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960109" y="56913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41" y="251310"/>
            <a:ext cx="1980558" cy="10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Population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315849" y="1714089"/>
            <a:ext cx="3111142" cy="66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FF0000"/>
                </a:solidFill>
              </a:rPr>
              <a:t>employed bees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their food sources</a:t>
            </a:r>
          </a:p>
        </p:txBody>
      </p: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871420" y="1278175"/>
            <a:ext cx="0" cy="43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629661" y="1714089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661" y="1714089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629661" y="3232648"/>
                <a:ext cx="4921954" cy="25057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another random 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661" y="3232648"/>
                <a:ext cx="4921954" cy="2505751"/>
              </a:xfrm>
              <a:prstGeom prst="rect">
                <a:avLst/>
              </a:prstGeom>
              <a:blipFill>
                <a:blip r:embed="rId3"/>
                <a:stretch>
                  <a:fillRect l="-989" b="-26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9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41" y="251310"/>
            <a:ext cx="1980558" cy="10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Population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315849" y="1714089"/>
            <a:ext cx="3111142" cy="66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FF0000"/>
                </a:solidFill>
              </a:rPr>
              <a:t>employed bees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their food sources</a:t>
            </a:r>
          </a:p>
        </p:txBody>
      </p:sp>
      <p:sp>
        <p:nvSpPr>
          <p:cNvPr id="6" name="矩形 5"/>
          <p:cNvSpPr/>
          <p:nvPr/>
        </p:nvSpPr>
        <p:spPr>
          <a:xfrm>
            <a:off x="1315849" y="2698672"/>
            <a:ext cx="3111142" cy="72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7030A0"/>
                </a:solidFill>
              </a:rPr>
              <a:t>onlooker bees</a:t>
            </a:r>
            <a:r>
              <a:rPr lang="en-US" dirty="0"/>
              <a:t> on the food sources depending on their nectar amounts</a:t>
            </a:r>
          </a:p>
        </p:txBody>
      </p: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871420" y="1278175"/>
            <a:ext cx="0" cy="43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6" idx="0"/>
          </p:cNvCxnSpPr>
          <p:nvPr/>
        </p:nvCxnSpPr>
        <p:spPr>
          <a:xfrm>
            <a:off x="2871420" y="2383570"/>
            <a:ext cx="0" cy="315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629661" y="1714089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661" y="1714089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629661" y="3232648"/>
                <a:ext cx="4921954" cy="25057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selected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661" y="3232648"/>
                <a:ext cx="4921954" cy="2505751"/>
              </a:xfrm>
              <a:prstGeom prst="rect">
                <a:avLst/>
              </a:prstGeom>
              <a:blipFill>
                <a:blip r:embed="rId3"/>
                <a:stretch>
                  <a:fillRect l="-989" b="-26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41" y="251310"/>
            <a:ext cx="1980558" cy="10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Population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315849" y="1714089"/>
            <a:ext cx="3111142" cy="66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FF0000"/>
                </a:solidFill>
              </a:rPr>
              <a:t>employed bees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their food sources</a:t>
            </a:r>
          </a:p>
        </p:txBody>
      </p:sp>
      <p:sp>
        <p:nvSpPr>
          <p:cNvPr id="6" name="矩形 5"/>
          <p:cNvSpPr/>
          <p:nvPr/>
        </p:nvSpPr>
        <p:spPr>
          <a:xfrm>
            <a:off x="1315849" y="2698672"/>
            <a:ext cx="3111142" cy="72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7030A0"/>
                </a:solidFill>
              </a:rPr>
              <a:t>onlooker bees</a:t>
            </a:r>
            <a:r>
              <a:rPr lang="en-US" dirty="0"/>
              <a:t> on the food sources depending on their nectar amounts</a:t>
            </a:r>
          </a:p>
        </p:txBody>
      </p: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871420" y="1278175"/>
            <a:ext cx="0" cy="43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6" idx="0"/>
          </p:cNvCxnSpPr>
          <p:nvPr/>
        </p:nvCxnSpPr>
        <p:spPr>
          <a:xfrm>
            <a:off x="2871420" y="2383570"/>
            <a:ext cx="0" cy="315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p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roulette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bee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𝑓𝑖𝑡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benefit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employed bee</a:t>
                </a:r>
              </a:p>
              <a:p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swarm size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blipFill>
                <a:blip r:embed="rId3"/>
                <a:stretch>
                  <a:fillRect l="-989" t="-1935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41" y="251310"/>
            <a:ext cx="1980558" cy="10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 Population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315849" y="1714089"/>
            <a:ext cx="3111142" cy="66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FF0000"/>
                </a:solidFill>
              </a:rPr>
              <a:t>employed bees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their food sources</a:t>
            </a:r>
          </a:p>
        </p:txBody>
      </p:sp>
      <p:sp>
        <p:nvSpPr>
          <p:cNvPr id="6" name="矩形 5"/>
          <p:cNvSpPr/>
          <p:nvPr/>
        </p:nvSpPr>
        <p:spPr>
          <a:xfrm>
            <a:off x="1315849" y="2698672"/>
            <a:ext cx="3111142" cy="72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the </a:t>
            </a:r>
            <a:r>
              <a:rPr lang="en-US" b="1" dirty="0">
                <a:solidFill>
                  <a:srgbClr val="7030A0"/>
                </a:solidFill>
              </a:rPr>
              <a:t>onlooker bees</a:t>
            </a:r>
            <a:r>
              <a:rPr lang="en-US" dirty="0"/>
              <a:t> on the food sources depending on their nectar amounts</a:t>
            </a:r>
          </a:p>
        </p:txBody>
      </p:sp>
      <p:sp>
        <p:nvSpPr>
          <p:cNvPr id="9" name="矩形 8"/>
          <p:cNvSpPr/>
          <p:nvPr/>
        </p:nvSpPr>
        <p:spPr>
          <a:xfrm>
            <a:off x="1315849" y="3734591"/>
            <a:ext cx="3111142" cy="6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</a:t>
            </a:r>
            <a:r>
              <a:rPr lang="en-US" b="1" dirty="0">
                <a:solidFill>
                  <a:schemeClr val="tx1"/>
                </a:solidFill>
              </a:rPr>
              <a:t>scouts</a:t>
            </a:r>
            <a:r>
              <a:rPr lang="en-US" dirty="0"/>
              <a:t> to the search area for discovering new food sources</a:t>
            </a:r>
          </a:p>
        </p:txBody>
      </p: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871420" y="1278175"/>
            <a:ext cx="0" cy="43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6" idx="0"/>
          </p:cNvCxnSpPr>
          <p:nvPr/>
        </p:nvCxnSpPr>
        <p:spPr>
          <a:xfrm>
            <a:off x="2871420" y="2383570"/>
            <a:ext cx="0" cy="315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9" idx="0"/>
          </p:cNvCxnSpPr>
          <p:nvPr/>
        </p:nvCxnSpPr>
        <p:spPr>
          <a:xfrm>
            <a:off x="2871420" y="3419488"/>
            <a:ext cx="0" cy="315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687849" y="1714089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[0,1](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49" y="1714089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687849" y="3232648"/>
                <a:ext cx="4921954" cy="16605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initial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</a:p>
              <a:p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minimum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49" y="3232648"/>
                <a:ext cx="4921954" cy="1660583"/>
              </a:xfrm>
              <a:prstGeom prst="rect">
                <a:avLst/>
              </a:prstGeom>
              <a:blipFill>
                <a:blip r:embed="rId3"/>
                <a:stretch>
                  <a:fillRect l="-865"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687849" y="54218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 </a:t>
            </a:r>
            <a:r>
              <a:rPr lang="en-US" dirty="0" smtClean="0"/>
              <a:t>my study, I use </a:t>
            </a:r>
            <a:r>
              <a:rPr lang="en-US" dirty="0" smtClean="0"/>
              <a:t>the 20% overall iteration as the limit of each employed </a:t>
            </a:r>
            <a:r>
              <a:rPr lang="en-US" dirty="0" smtClean="0"/>
              <a:t>bee.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29905" y="251310"/>
            <a:ext cx="4979704" cy="6265867"/>
            <a:chOff x="3233271" y="317813"/>
            <a:chExt cx="7948611" cy="5783742"/>
          </a:xfrm>
        </p:grpSpPr>
        <p:sp>
          <p:nvSpPr>
            <p:cNvPr id="4" name="矩形 3"/>
            <p:cNvSpPr/>
            <p:nvPr/>
          </p:nvSpPr>
          <p:spPr>
            <a:xfrm>
              <a:off x="4272775" y="317813"/>
              <a:ext cx="3161370" cy="947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Initialize Population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370455" y="1668039"/>
              <a:ext cx="4966010" cy="617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Place the </a:t>
              </a:r>
              <a:r>
                <a:rPr lang="en-US" b="1" dirty="0">
                  <a:solidFill>
                    <a:srgbClr val="FF0000"/>
                  </a:solidFill>
                </a:rPr>
                <a:t>employed bees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on their food sources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370455" y="2576864"/>
              <a:ext cx="4966010" cy="66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Place the </a:t>
              </a:r>
              <a:r>
                <a:rPr lang="en-US" b="1" dirty="0">
                  <a:solidFill>
                    <a:srgbClr val="7030A0"/>
                  </a:solidFill>
                </a:rPr>
                <a:t>onlooker bees</a:t>
              </a:r>
              <a:r>
                <a:rPr lang="en-US" dirty="0"/>
                <a:t> on the food sources depending on their nectar amounts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370456" y="4465126"/>
              <a:ext cx="4966009" cy="51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Memorize the best food source found so far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370455" y="3533074"/>
              <a:ext cx="4966010" cy="641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the </a:t>
              </a:r>
              <a:r>
                <a:rPr lang="en-US" b="1" dirty="0">
                  <a:solidFill>
                    <a:schemeClr val="tx1"/>
                  </a:solidFill>
                </a:rPr>
                <a:t>scouts</a:t>
              </a:r>
              <a:r>
                <a:rPr lang="en-US" dirty="0"/>
                <a:t> to the search area for discovering new food sources</a:t>
              </a:r>
            </a:p>
          </p:txBody>
        </p:sp>
        <p:sp>
          <p:nvSpPr>
            <p:cNvPr id="10" name="菱形 9"/>
            <p:cNvSpPr/>
            <p:nvPr/>
          </p:nvSpPr>
          <p:spPr>
            <a:xfrm>
              <a:off x="4448406" y="5347923"/>
              <a:ext cx="2810107" cy="75363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Stop?</a:t>
              </a:r>
              <a:endParaRPr lang="en-US" dirty="0"/>
            </a:p>
          </p:txBody>
        </p:sp>
        <p:cxnSp>
          <p:nvCxnSpPr>
            <p:cNvPr id="12" name="直線單箭頭接點 11"/>
            <p:cNvCxnSpPr>
              <a:stCxn id="4" idx="2"/>
              <a:endCxn id="5" idx="0"/>
            </p:cNvCxnSpPr>
            <p:nvPr/>
          </p:nvCxnSpPr>
          <p:spPr>
            <a:xfrm>
              <a:off x="5853460" y="1265666"/>
              <a:ext cx="0" cy="4023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6" idx="0"/>
            </p:cNvCxnSpPr>
            <p:nvPr/>
          </p:nvCxnSpPr>
          <p:spPr>
            <a:xfrm>
              <a:off x="5853460" y="2286007"/>
              <a:ext cx="0" cy="290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6" idx="2"/>
              <a:endCxn id="9" idx="0"/>
            </p:cNvCxnSpPr>
            <p:nvPr/>
          </p:nvCxnSpPr>
          <p:spPr>
            <a:xfrm>
              <a:off x="5853460" y="3242217"/>
              <a:ext cx="0" cy="290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0" idx="3"/>
              <a:endCxn id="32" idx="1"/>
            </p:cNvCxnSpPr>
            <p:nvPr/>
          </p:nvCxnSpPr>
          <p:spPr>
            <a:xfrm>
              <a:off x="7258513" y="5724739"/>
              <a:ext cx="19746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2"/>
              <a:endCxn id="8" idx="0"/>
            </p:cNvCxnSpPr>
            <p:nvPr/>
          </p:nvCxnSpPr>
          <p:spPr>
            <a:xfrm>
              <a:off x="5853460" y="4174269"/>
              <a:ext cx="1" cy="290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8" idx="2"/>
              <a:endCxn id="10" idx="0"/>
            </p:cNvCxnSpPr>
            <p:nvPr/>
          </p:nvCxnSpPr>
          <p:spPr>
            <a:xfrm flipH="1">
              <a:off x="5853460" y="4983658"/>
              <a:ext cx="1" cy="3642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9233210" y="5448975"/>
              <a:ext cx="1948672" cy="55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36" name="肘形接點 35"/>
            <p:cNvCxnSpPr>
              <a:stCxn id="10" idx="1"/>
              <a:endCxn id="5" idx="1"/>
            </p:cNvCxnSpPr>
            <p:nvPr/>
          </p:nvCxnSpPr>
          <p:spPr>
            <a:xfrm rot="10800000">
              <a:off x="3370456" y="1977023"/>
              <a:ext cx="1077951" cy="3747716"/>
            </a:xfrm>
            <a:prstGeom prst="bentConnector3">
              <a:avLst>
                <a:gd name="adj1" fmla="val 1853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3233271" y="56913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960109" y="569133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9" y="1830674"/>
            <a:ext cx="4142857" cy="88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9109" y="432262"/>
            <a:ext cx="4884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Investment Strategy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71054" y="3424976"/>
                <a:ext cx="7683731" cy="671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rofits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𝑐𝑙𝑜𝑠𝑒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𝑜𝑝𝑒𝑛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𝑜𝑝𝑒𝑛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𝑐𝑙𝑜𝑠𝑒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4" y="3424976"/>
                <a:ext cx="7683731" cy="671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49109" y="4498771"/>
                <a:ext cx="6096000" cy="11449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pc="-5" dirty="0" smtClean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pc="-5">
                        <a:latin typeface="Cambria Math" panose="02040503050406030204" pitchFamily="18" charset="0"/>
                        <a:ea typeface="MS Mincho"/>
                      </a:rPr>
                      <m:t>Profits</m:t>
                    </m:r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is the profit value</a:t>
                </a:r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MS Mincho"/>
                      </a:rPr>
                      <m:t>𝑝</m:t>
                    </m:r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is the number of days which strategy is buy;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𝑞</m:t>
                    </m:r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is the number of days which strategy is sell;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𝑐𝑙𝑜𝑠𝑒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is the actual closing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</a:t>
                </a:r>
                <a:r>
                  <a:rPr lang="en-US" spc="-5" dirty="0" smtClean="0">
                    <a:latin typeface="Times New Roman" panose="02020603050405020304" pitchFamily="18" charset="0"/>
                    <a:ea typeface="DengXian"/>
                  </a:rPr>
                  <a:t>day;</a:t>
                </a:r>
                <a:r>
                  <a:rPr lang="en-US" spc="-5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𝑜</m:t>
                    </m:r>
                    <m:r>
                      <a:rPr lang="en-US" b="0" i="1" spc="-5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𝑝𝑒𝑛𝑖𝑛𝑔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i="1" spc="-5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</a:t>
                </a:r>
                <a:r>
                  <a:rPr lang="en-US" spc="-5" dirty="0" smtClean="0">
                    <a:latin typeface="Times New Roman" panose="02020603050405020304" pitchFamily="18" charset="0"/>
                    <a:ea typeface="DengXian"/>
                  </a:rPr>
                  <a:t>is the actual </a:t>
                </a:r>
                <a:r>
                  <a:rPr lang="en-US" spc="-5" dirty="0" smtClean="0">
                    <a:latin typeface="Times New Roman" panose="02020603050405020304" pitchFamily="18" charset="0"/>
                    <a:ea typeface="DengXian"/>
                  </a:rPr>
                  <a:t>open</a:t>
                </a:r>
                <a:r>
                  <a:rPr lang="en-US" spc="-5" dirty="0" smtClean="0">
                    <a:latin typeface="Times New Roman" panose="02020603050405020304" pitchFamily="18" charset="0"/>
                    <a:ea typeface="DengXian"/>
                  </a:rPr>
                  <a:t>ing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pc="-5" dirty="0">
                    <a:latin typeface="Times New Roman" panose="02020603050405020304" pitchFamily="18" charset="0"/>
                    <a:ea typeface="DengXian"/>
                  </a:rPr>
                  <a:t> </a:t>
                </a:r>
                <a:r>
                  <a:rPr lang="en-US" spc="-5" dirty="0" smtClean="0">
                    <a:latin typeface="Times New Roman" panose="02020603050405020304" pitchFamily="18" charset="0"/>
                    <a:ea typeface="DengXian"/>
                  </a:rPr>
                  <a:t>day.</a:t>
                </a:r>
                <a:endParaRPr lang="en-US" spc="-5" dirty="0">
                  <a:latin typeface="Times New Roman" panose="02020603050405020304" pitchFamily="18" charset="0"/>
                  <a:ea typeface="MS Mincho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09" y="4498771"/>
                <a:ext cx="6096000" cy="1144929"/>
              </a:xfrm>
              <a:prstGeom prst="rect">
                <a:avLst/>
              </a:prstGeom>
              <a:blipFill>
                <a:blip r:embed="rId4"/>
                <a:stretch>
                  <a:fillRect l="-800" t="-4255" r="-900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9" y="1375161"/>
            <a:ext cx="10838095" cy="432380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9109" y="432262"/>
            <a:ext cx="3472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Result (RMSE)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623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290</Words>
  <Application>Microsoft Office PowerPoint</Application>
  <PresentationFormat>寬螢幕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DengXian</vt:lpstr>
      <vt:lpstr>MS Mincho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Artificial Bee Colony Optimization and Investment Strategy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Bee Colony Optimization</dc:title>
  <dc:creator>Roderick Lin</dc:creator>
  <cp:lastModifiedBy>Roderick Lin</cp:lastModifiedBy>
  <cp:revision>7</cp:revision>
  <dcterms:created xsi:type="dcterms:W3CDTF">2018-03-26T07:03:39Z</dcterms:created>
  <dcterms:modified xsi:type="dcterms:W3CDTF">2018-03-26T09:44:20Z</dcterms:modified>
</cp:coreProperties>
</file>