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1"/>
  </p:notesMasterIdLst>
  <p:handoutMasterIdLst>
    <p:handoutMasterId r:id="rId42"/>
  </p:handoutMasterIdLst>
  <p:sldIdLst>
    <p:sldId id="257" r:id="rId2"/>
    <p:sldId id="260" r:id="rId3"/>
    <p:sldId id="266" r:id="rId4"/>
    <p:sldId id="261" r:id="rId5"/>
    <p:sldId id="262" r:id="rId6"/>
    <p:sldId id="263" r:id="rId7"/>
    <p:sldId id="264" r:id="rId8"/>
    <p:sldId id="288" r:id="rId9"/>
    <p:sldId id="289" r:id="rId10"/>
    <p:sldId id="301" r:id="rId11"/>
    <p:sldId id="303" r:id="rId12"/>
    <p:sldId id="304" r:id="rId13"/>
    <p:sldId id="305" r:id="rId14"/>
    <p:sldId id="302" r:id="rId15"/>
    <p:sldId id="267" r:id="rId16"/>
    <p:sldId id="265" r:id="rId17"/>
    <p:sldId id="292" r:id="rId18"/>
    <p:sldId id="306" r:id="rId19"/>
    <p:sldId id="270" r:id="rId20"/>
    <p:sldId id="275" r:id="rId21"/>
    <p:sldId id="274" r:id="rId22"/>
    <p:sldId id="307" r:id="rId23"/>
    <p:sldId id="297" r:id="rId24"/>
    <p:sldId id="308" r:id="rId25"/>
    <p:sldId id="276" r:id="rId26"/>
    <p:sldId id="298" r:id="rId27"/>
    <p:sldId id="309" r:id="rId28"/>
    <p:sldId id="277" r:id="rId29"/>
    <p:sldId id="28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9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4FF"/>
    <a:srgbClr val="C4E59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7921" autoAdjust="0"/>
  </p:normalViewPr>
  <p:slideViewPr>
    <p:cSldViewPr snapToGrid="0">
      <p:cViewPr varScale="1">
        <p:scale>
          <a:sx n="78" d="100"/>
          <a:sy n="78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4E0F9-462C-4FFA-9BB6-27C889BA893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D740C-4B76-4BF5-9169-392ED99C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63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47518-0F4A-4D8D-A8F6-699BCE8742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ACBC1-4762-4024-96E9-E5F5F143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7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主動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現在分詞</a:t>
            </a:r>
            <a:endParaRPr lang="en-US" altLang="zh-TW" dirty="0" smtClean="0"/>
          </a:p>
          <a:p>
            <a:r>
              <a:rPr lang="zh-TW" altLang="en-US" dirty="0" smtClean="0"/>
              <a:t>被動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過去分詞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2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17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8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BD0F-9DD2-4042-AE17-4E3E717DD82F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2A72-89F9-4FD6-B131-77E13D03A2DB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1DBB-AD2B-4A89-8B04-A4F8CD7EF5B7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EC4E-740D-4990-BB99-4F7DF9246AF1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78E4A01-520E-4885-843D-9CCCC39AA930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1332-0747-4982-9153-43D04DE8C1B4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79D8-6E66-4B3D-BA69-F2E50AE020DE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E9D0-CA8B-4069-A294-6922D395770E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036D-FC85-4671-96B7-9804B573A881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7076-56FF-490D-ACCB-73997FCE891D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207C-E432-42A4-9390-DF672DF6A08F}" type="datetime1">
              <a:rPr lang="en-US" smtClean="0"/>
              <a:t>5/3/2018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FEDC031-A0DC-4FA2-87C7-3018286F9298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97.png"/><Relationship Id="rId4" Type="http://schemas.openxmlformats.org/officeDocument/2006/relationships/image" Target="../media/image9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46.png"/><Relationship Id="rId3" Type="http://schemas.openxmlformats.org/officeDocument/2006/relationships/image" Target="../media/image45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4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47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26" Type="http://schemas.openxmlformats.org/officeDocument/2006/relationships/image" Target="../media/image240.png"/><Relationship Id="rId39" Type="http://schemas.openxmlformats.org/officeDocument/2006/relationships/image" Target="../media/image370.png"/><Relationship Id="rId21" Type="http://schemas.openxmlformats.org/officeDocument/2006/relationships/image" Target="../media/image190.png"/><Relationship Id="rId34" Type="http://schemas.openxmlformats.org/officeDocument/2006/relationships/image" Target="../media/image321.png"/><Relationship Id="rId42" Type="http://schemas.openxmlformats.org/officeDocument/2006/relationships/image" Target="../media/image400.png"/><Relationship Id="rId7" Type="http://schemas.openxmlformats.org/officeDocument/2006/relationships/image" Target="../media/image51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270.png"/><Relationship Id="rId4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1.png"/><Relationship Id="rId37" Type="http://schemas.openxmlformats.org/officeDocument/2006/relationships/image" Target="../media/image351.png"/><Relationship Id="rId40" Type="http://schemas.openxmlformats.org/officeDocument/2006/relationships/image" Target="../media/image381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28" Type="http://schemas.openxmlformats.org/officeDocument/2006/relationships/image" Target="../media/image260.png"/><Relationship Id="rId36" Type="http://schemas.openxmlformats.org/officeDocument/2006/relationships/image" Target="../media/image341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31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Relationship Id="rId27" Type="http://schemas.openxmlformats.org/officeDocument/2006/relationships/image" Target="../media/image250.png"/><Relationship Id="rId30" Type="http://schemas.openxmlformats.org/officeDocument/2006/relationships/image" Target="../media/image280.png"/><Relationship Id="rId35" Type="http://schemas.openxmlformats.org/officeDocument/2006/relationships/image" Target="../media/image331.png"/><Relationship Id="rId43" Type="http://schemas.openxmlformats.org/officeDocument/2006/relationships/image" Target="../media/image50.png"/><Relationship Id="rId8" Type="http://schemas.openxmlformats.org/officeDocument/2006/relationships/image" Target="../media/image611.png"/><Relationship Id="rId3" Type="http://schemas.openxmlformats.org/officeDocument/2006/relationships/image" Target="../media/image1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1.png"/><Relationship Id="rId7" Type="http://schemas.openxmlformats.org/officeDocument/2006/relationships/image" Target="../media/image501.png"/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1.png"/><Relationship Id="rId5" Type="http://schemas.openxmlformats.org/officeDocument/2006/relationships/image" Target="../media/image481.png"/><Relationship Id="rId4" Type="http://schemas.openxmlformats.org/officeDocument/2006/relationships/image" Target="../media/image471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26" Type="http://schemas.openxmlformats.org/officeDocument/2006/relationships/image" Target="../media/image240.png"/><Relationship Id="rId39" Type="http://schemas.openxmlformats.org/officeDocument/2006/relationships/image" Target="../media/image370.png"/><Relationship Id="rId21" Type="http://schemas.openxmlformats.org/officeDocument/2006/relationships/image" Target="../media/image190.png"/><Relationship Id="rId34" Type="http://schemas.openxmlformats.org/officeDocument/2006/relationships/image" Target="../media/image321.png"/><Relationship Id="rId42" Type="http://schemas.openxmlformats.org/officeDocument/2006/relationships/image" Target="../media/image400.png"/><Relationship Id="rId7" Type="http://schemas.openxmlformats.org/officeDocument/2006/relationships/image" Target="../media/image51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270.png"/><Relationship Id="rId4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1.png"/><Relationship Id="rId37" Type="http://schemas.openxmlformats.org/officeDocument/2006/relationships/image" Target="../media/image351.png"/><Relationship Id="rId40" Type="http://schemas.openxmlformats.org/officeDocument/2006/relationships/image" Target="../media/image381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28" Type="http://schemas.openxmlformats.org/officeDocument/2006/relationships/image" Target="../media/image260.png"/><Relationship Id="rId36" Type="http://schemas.openxmlformats.org/officeDocument/2006/relationships/image" Target="../media/image341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31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Relationship Id="rId27" Type="http://schemas.openxmlformats.org/officeDocument/2006/relationships/image" Target="../media/image250.png"/><Relationship Id="rId30" Type="http://schemas.openxmlformats.org/officeDocument/2006/relationships/image" Target="../media/image280.png"/><Relationship Id="rId35" Type="http://schemas.openxmlformats.org/officeDocument/2006/relationships/image" Target="../media/image331.png"/><Relationship Id="rId43" Type="http://schemas.openxmlformats.org/officeDocument/2006/relationships/image" Target="../media/image50.png"/><Relationship Id="rId8" Type="http://schemas.openxmlformats.org/officeDocument/2006/relationships/image" Target="../media/image611.png"/><Relationship Id="rId3" Type="http://schemas.openxmlformats.org/officeDocument/2006/relationships/image" Target="../media/image1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79.png"/><Relationship Id="rId3" Type="http://schemas.openxmlformats.org/officeDocument/2006/relationships/image" Target="../media/image76.png"/><Relationship Id="rId7" Type="http://schemas.openxmlformats.org/officeDocument/2006/relationships/image" Target="../media/image350.png"/><Relationship Id="rId12" Type="http://schemas.openxmlformats.org/officeDocument/2006/relationships/image" Target="../media/image78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90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641.png"/><Relationship Id="rId1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530.png"/><Relationship Id="rId18" Type="http://schemas.openxmlformats.org/officeDocument/2006/relationships/image" Target="../media/image580.png"/><Relationship Id="rId3" Type="http://schemas.openxmlformats.org/officeDocument/2006/relationships/image" Target="../media/image58.png"/><Relationship Id="rId21" Type="http://schemas.openxmlformats.org/officeDocument/2006/relationships/image" Target="../media/image610.png"/><Relationship Id="rId7" Type="http://schemas.openxmlformats.org/officeDocument/2006/relationships/image" Target="../media/image621.png"/><Relationship Id="rId12" Type="http://schemas.openxmlformats.org/officeDocument/2006/relationships/image" Target="../media/image520.png"/><Relationship Id="rId17" Type="http://schemas.openxmlformats.org/officeDocument/2006/relationships/image" Target="../media/image570.png"/><Relationship Id="rId2" Type="http://schemas.openxmlformats.org/officeDocument/2006/relationships/image" Target="../media/image57.png"/><Relationship Id="rId16" Type="http://schemas.openxmlformats.org/officeDocument/2006/relationships/image" Target="../media/image560.png"/><Relationship Id="rId20" Type="http://schemas.openxmlformats.org/officeDocument/2006/relationships/image" Target="../media/image7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73.png"/><Relationship Id="rId5" Type="http://schemas.openxmlformats.org/officeDocument/2006/relationships/image" Target="../media/image581.png"/><Relationship Id="rId15" Type="http://schemas.openxmlformats.org/officeDocument/2006/relationships/image" Target="../media/image550.png"/><Relationship Id="rId10" Type="http://schemas.openxmlformats.org/officeDocument/2006/relationships/image" Target="../media/image500.png"/><Relationship Id="rId19" Type="http://schemas.openxmlformats.org/officeDocument/2006/relationships/image" Target="../media/image572.png"/><Relationship Id="rId4" Type="http://schemas.openxmlformats.org/officeDocument/2006/relationships/image" Target="../media/image62.png"/><Relationship Id="rId9" Type="http://schemas.openxmlformats.org/officeDocument/2006/relationships/image" Target="../media/image490.png"/><Relationship Id="rId14" Type="http://schemas.openxmlformats.org/officeDocument/2006/relationships/image" Target="../media/image5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0.png"/><Relationship Id="rId3" Type="http://schemas.openxmlformats.org/officeDocument/2006/relationships/image" Target="../media/image630.png"/><Relationship Id="rId7" Type="http://schemas.openxmlformats.org/officeDocument/2006/relationships/image" Target="../media/image670.png"/><Relationship Id="rId12" Type="http://schemas.openxmlformats.org/officeDocument/2006/relationships/image" Target="../media/image72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1.png"/><Relationship Id="rId11" Type="http://schemas.openxmlformats.org/officeDocument/2006/relationships/image" Target="../media/image711.png"/><Relationship Id="rId5" Type="http://schemas.openxmlformats.org/officeDocument/2006/relationships/image" Target="../media/image650.png"/><Relationship Id="rId10" Type="http://schemas.openxmlformats.org/officeDocument/2006/relationships/image" Target="../media/image700.png"/><Relationship Id="rId4" Type="http://schemas.openxmlformats.org/officeDocument/2006/relationships/image" Target="../media/image640.png"/><Relationship Id="rId9" Type="http://schemas.openxmlformats.org/officeDocument/2006/relationships/image" Target="../media/image69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26" Type="http://schemas.openxmlformats.org/officeDocument/2006/relationships/image" Target="../media/image240.png"/><Relationship Id="rId39" Type="http://schemas.openxmlformats.org/officeDocument/2006/relationships/image" Target="../media/image370.png"/><Relationship Id="rId21" Type="http://schemas.openxmlformats.org/officeDocument/2006/relationships/image" Target="../media/image190.png"/><Relationship Id="rId34" Type="http://schemas.openxmlformats.org/officeDocument/2006/relationships/image" Target="../media/image321.png"/><Relationship Id="rId42" Type="http://schemas.openxmlformats.org/officeDocument/2006/relationships/image" Target="../media/image400.png"/><Relationship Id="rId7" Type="http://schemas.openxmlformats.org/officeDocument/2006/relationships/image" Target="../media/image5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270.png"/><Relationship Id="rId4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1.png"/><Relationship Id="rId37" Type="http://schemas.openxmlformats.org/officeDocument/2006/relationships/image" Target="../media/image351.png"/><Relationship Id="rId40" Type="http://schemas.openxmlformats.org/officeDocument/2006/relationships/image" Target="../media/image381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28" Type="http://schemas.openxmlformats.org/officeDocument/2006/relationships/image" Target="../media/image260.png"/><Relationship Id="rId36" Type="http://schemas.openxmlformats.org/officeDocument/2006/relationships/image" Target="../media/image341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31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Relationship Id="rId27" Type="http://schemas.openxmlformats.org/officeDocument/2006/relationships/image" Target="../media/image250.png"/><Relationship Id="rId30" Type="http://schemas.openxmlformats.org/officeDocument/2006/relationships/image" Target="../media/image280.png"/><Relationship Id="rId35" Type="http://schemas.openxmlformats.org/officeDocument/2006/relationships/image" Target="../media/image331.png"/><Relationship Id="rId43" Type="http://schemas.openxmlformats.org/officeDocument/2006/relationships/image" Target="../media/image50.png"/><Relationship Id="rId8" Type="http://schemas.openxmlformats.org/officeDocument/2006/relationships/image" Target="../media/image611.png"/><Relationship Id="rId3" Type="http://schemas.openxmlformats.org/officeDocument/2006/relationships/image" Target="../media/image1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571.png"/><Relationship Id="rId14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26" Type="http://schemas.openxmlformats.org/officeDocument/2006/relationships/image" Target="../media/image240.png"/><Relationship Id="rId39" Type="http://schemas.openxmlformats.org/officeDocument/2006/relationships/image" Target="../media/image370.png"/><Relationship Id="rId21" Type="http://schemas.openxmlformats.org/officeDocument/2006/relationships/image" Target="../media/image190.png"/><Relationship Id="rId34" Type="http://schemas.openxmlformats.org/officeDocument/2006/relationships/image" Target="../media/image321.png"/><Relationship Id="rId42" Type="http://schemas.openxmlformats.org/officeDocument/2006/relationships/image" Target="../media/image400.png"/><Relationship Id="rId7" Type="http://schemas.openxmlformats.org/officeDocument/2006/relationships/image" Target="../media/image51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270.png"/><Relationship Id="rId4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1.png"/><Relationship Id="rId37" Type="http://schemas.openxmlformats.org/officeDocument/2006/relationships/image" Target="../media/image351.png"/><Relationship Id="rId40" Type="http://schemas.openxmlformats.org/officeDocument/2006/relationships/image" Target="../media/image381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28" Type="http://schemas.openxmlformats.org/officeDocument/2006/relationships/image" Target="../media/image260.png"/><Relationship Id="rId36" Type="http://schemas.openxmlformats.org/officeDocument/2006/relationships/image" Target="../media/image341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31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Relationship Id="rId27" Type="http://schemas.openxmlformats.org/officeDocument/2006/relationships/image" Target="../media/image250.png"/><Relationship Id="rId30" Type="http://schemas.openxmlformats.org/officeDocument/2006/relationships/image" Target="../media/image280.png"/><Relationship Id="rId35" Type="http://schemas.openxmlformats.org/officeDocument/2006/relationships/image" Target="../media/image331.png"/><Relationship Id="rId43" Type="http://schemas.openxmlformats.org/officeDocument/2006/relationships/image" Target="../media/image50.png"/><Relationship Id="rId8" Type="http://schemas.openxmlformats.org/officeDocument/2006/relationships/image" Target="../media/image611.png"/><Relationship Id="rId3" Type="http://schemas.openxmlformats.org/officeDocument/2006/relationships/image" Target="../media/image1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98.png"/><Relationship Id="rId7" Type="http://schemas.openxmlformats.org/officeDocument/2006/relationships/image" Target="../media/image79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70.png"/><Relationship Id="rId10" Type="http://schemas.openxmlformats.org/officeDocument/2006/relationships/image" Target="../media/image820.png"/><Relationship Id="rId4" Type="http://schemas.openxmlformats.org/officeDocument/2006/relationships/image" Target="../media/image99.png"/><Relationship Id="rId9" Type="http://schemas.openxmlformats.org/officeDocument/2006/relationships/image" Target="../media/image8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26" Type="http://schemas.openxmlformats.org/officeDocument/2006/relationships/image" Target="../media/image240.png"/><Relationship Id="rId39" Type="http://schemas.openxmlformats.org/officeDocument/2006/relationships/image" Target="../media/image370.png"/><Relationship Id="rId21" Type="http://schemas.openxmlformats.org/officeDocument/2006/relationships/image" Target="../media/image190.png"/><Relationship Id="rId34" Type="http://schemas.openxmlformats.org/officeDocument/2006/relationships/image" Target="../media/image321.png"/><Relationship Id="rId42" Type="http://schemas.openxmlformats.org/officeDocument/2006/relationships/image" Target="../media/image400.png"/><Relationship Id="rId7" Type="http://schemas.openxmlformats.org/officeDocument/2006/relationships/image" Target="../media/image51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270.png"/><Relationship Id="rId4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1.png"/><Relationship Id="rId37" Type="http://schemas.openxmlformats.org/officeDocument/2006/relationships/image" Target="../media/image351.png"/><Relationship Id="rId40" Type="http://schemas.openxmlformats.org/officeDocument/2006/relationships/image" Target="../media/image381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28" Type="http://schemas.openxmlformats.org/officeDocument/2006/relationships/image" Target="../media/image260.png"/><Relationship Id="rId36" Type="http://schemas.openxmlformats.org/officeDocument/2006/relationships/image" Target="../media/image341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31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Relationship Id="rId27" Type="http://schemas.openxmlformats.org/officeDocument/2006/relationships/image" Target="../media/image250.png"/><Relationship Id="rId30" Type="http://schemas.openxmlformats.org/officeDocument/2006/relationships/image" Target="../media/image280.png"/><Relationship Id="rId35" Type="http://schemas.openxmlformats.org/officeDocument/2006/relationships/image" Target="../media/image331.png"/><Relationship Id="rId43" Type="http://schemas.openxmlformats.org/officeDocument/2006/relationships/image" Target="../media/image50.png"/><Relationship Id="rId8" Type="http://schemas.openxmlformats.org/officeDocument/2006/relationships/image" Target="../media/image611.png"/><Relationship Id="rId3" Type="http://schemas.openxmlformats.org/officeDocument/2006/relationships/image" Target="../media/image1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790.png"/><Relationship Id="rId7" Type="http://schemas.openxmlformats.org/officeDocument/2006/relationships/image" Target="../media/image830.png"/><Relationship Id="rId2" Type="http://schemas.openxmlformats.org/officeDocument/2006/relationships/image" Target="../media/image17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860.png"/><Relationship Id="rId5" Type="http://schemas.openxmlformats.org/officeDocument/2006/relationships/image" Target="../media/image108.png"/><Relationship Id="rId10" Type="http://schemas.openxmlformats.org/officeDocument/2006/relationships/image" Target="../media/image850.png"/><Relationship Id="rId4" Type="http://schemas.openxmlformats.org/officeDocument/2006/relationships/image" Target="../media/image1690.png"/><Relationship Id="rId9" Type="http://schemas.openxmlformats.org/officeDocument/2006/relationships/image" Target="../media/image8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0.png"/><Relationship Id="rId3" Type="http://schemas.openxmlformats.org/officeDocument/2006/relationships/image" Target="../media/image880.png"/><Relationship Id="rId7" Type="http://schemas.openxmlformats.org/officeDocument/2006/relationships/image" Target="../media/image92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1.png"/><Relationship Id="rId5" Type="http://schemas.openxmlformats.org/officeDocument/2006/relationships/image" Target="../media/image900.png"/><Relationship Id="rId4" Type="http://schemas.openxmlformats.org/officeDocument/2006/relationships/image" Target="../media/image890.png"/><Relationship Id="rId9" Type="http://schemas.openxmlformats.org/officeDocument/2006/relationships/image" Target="../media/image9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11" Type="http://schemas.openxmlformats.org/officeDocument/2006/relationships/image" Target="../media/image35.png"/><Relationship Id="rId5" Type="http://schemas.openxmlformats.org/officeDocument/2006/relationships/image" Target="../media/image291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1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6000" dirty="0" smtClean="0"/>
              <a:t>10/30</a:t>
            </a:r>
            <a:r>
              <a:rPr lang="zh-TW" altLang="en-US" sz="6000" dirty="0" smtClean="0"/>
              <a:t> 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6000" cap="none" dirty="0" smtClean="0"/>
              <a:t>Presentation</a:t>
            </a:r>
            <a:endParaRPr lang="en-US" sz="60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4416" y="2504625"/>
            <a:ext cx="10058400" cy="1609344"/>
          </a:xfrm>
        </p:spPr>
        <p:txBody>
          <a:bodyPr/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Structure </a:t>
            </a:r>
            <a:r>
              <a:rPr lang="en-US" altLang="zh-TW" dirty="0"/>
              <a:t>Learning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2976" y="1798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cap="none" dirty="0"/>
              <a:t>Parameter Setting of </a:t>
            </a:r>
            <a:r>
              <a:rPr lang="en-US" altLang="zh-TW" sz="4800" cap="none" dirty="0"/>
              <a:t>Subtractive clustering</a:t>
            </a:r>
            <a:r>
              <a:rPr lang="zh-TW" altLang="en-US" sz="4800" cap="none" dirty="0"/>
              <a:t> </a:t>
            </a:r>
            <a:r>
              <a:rPr lang="en-US" altLang="zh-TW" sz="4800" cap="none" dirty="0"/>
              <a:t>:</a:t>
            </a:r>
            <a:r>
              <a:rPr lang="zh-TW" altLang="en-US" sz="4800" cap="none" dirty="0"/>
              <a:t> </a:t>
            </a:r>
            <a:r>
              <a:rPr lang="en-US" altLang="zh-TW" sz="4800" cap="none" dirty="0" err="1"/>
              <a:t>subclust</a:t>
            </a:r>
            <a:r>
              <a:rPr lang="en-US" altLang="zh-TW" sz="4800" cap="none" dirty="0"/>
              <a:t>()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6334" y="2590799"/>
              <a:ext cx="9435042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14501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="" xmlns:a16="http://schemas.microsoft.com/office/drawing/2014/main" val="2455752194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feature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056471"/>
                  </p:ext>
                </p:extLst>
              </p:nvPr>
            </p:nvGraphicFramePr>
            <p:xfrm>
              <a:off x="1566334" y="2590799"/>
              <a:ext cx="9435042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1450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455752194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feature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06557" r="-2003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9807" t="-106557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3226" r="-200388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807" t="-203226" r="-100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8197" r="-20038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807" t="-308197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8197" r="-20038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07" t="-408197" r="-1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1261" y="151109"/>
            <a:ext cx="10058400" cy="1609344"/>
          </a:xfrm>
        </p:spPr>
        <p:txBody>
          <a:bodyPr/>
          <a:lstStyle/>
          <a:p>
            <a:r>
              <a:rPr lang="en-US" cap="none" dirty="0" smtClean="0"/>
              <a:t>Selection of Premises</a:t>
            </a:r>
            <a:endParaRPr 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403333" y="6050205"/>
                <a:ext cx="230505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3" y="6050205"/>
                <a:ext cx="2305055" cy="72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群組 71"/>
          <p:cNvGrpSpPr/>
          <p:nvPr/>
        </p:nvGrpSpPr>
        <p:grpSpPr>
          <a:xfrm>
            <a:off x="345153" y="1637668"/>
            <a:ext cx="6993663" cy="3982447"/>
            <a:chOff x="192753" y="1485268"/>
            <a:chExt cx="6993663" cy="3982447"/>
          </a:xfrm>
        </p:grpSpPr>
        <p:grpSp>
          <p:nvGrpSpPr>
            <p:cNvPr id="73" name="群組 72"/>
            <p:cNvGrpSpPr/>
            <p:nvPr/>
          </p:nvGrpSpPr>
          <p:grpSpPr>
            <a:xfrm>
              <a:off x="361206" y="1485268"/>
              <a:ext cx="6825210" cy="3494138"/>
              <a:chOff x="136994" y="1444248"/>
              <a:chExt cx="11078800" cy="5358066"/>
            </a:xfrm>
          </p:grpSpPr>
          <p:cxnSp>
            <p:nvCxnSpPr>
              <p:cNvPr id="79" name="直線單箭頭接點 78"/>
              <p:cNvCxnSpPr/>
              <p:nvPr/>
            </p:nvCxnSpPr>
            <p:spPr>
              <a:xfrm flipV="1">
                <a:off x="1811216" y="1812622"/>
                <a:ext cx="35169" cy="38847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>
                <a:off x="1811216" y="5682766"/>
                <a:ext cx="7927730" cy="146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手繪多邊形 80"/>
              <p:cNvSpPr/>
              <p:nvPr/>
            </p:nvSpPr>
            <p:spPr>
              <a:xfrm rot="10800000">
                <a:off x="1846384" y="5697415"/>
                <a:ext cx="2327030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手繪多邊形 81"/>
              <p:cNvSpPr/>
              <p:nvPr/>
            </p:nvSpPr>
            <p:spPr>
              <a:xfrm rot="10800000">
                <a:off x="4369779" y="5712069"/>
                <a:ext cx="2198077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手繪多邊形 82"/>
              <p:cNvSpPr/>
              <p:nvPr/>
            </p:nvSpPr>
            <p:spPr>
              <a:xfrm rot="10800000">
                <a:off x="6617676" y="5712069"/>
                <a:ext cx="277836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手繪多邊形 83"/>
              <p:cNvSpPr/>
              <p:nvPr/>
            </p:nvSpPr>
            <p:spPr>
              <a:xfrm rot="16200000">
                <a:off x="638529" y="2249279"/>
                <a:ext cx="125512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手繪多邊形 84"/>
              <p:cNvSpPr/>
              <p:nvPr/>
            </p:nvSpPr>
            <p:spPr>
              <a:xfrm rot="16200000">
                <a:off x="121041" y="4021895"/>
                <a:ext cx="2290105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直線接點 85"/>
              <p:cNvCxnSpPr/>
              <p:nvPr/>
            </p:nvCxnSpPr>
            <p:spPr>
              <a:xfrm>
                <a:off x="1846384" y="3421966"/>
                <a:ext cx="74734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/>
              <p:cNvCxnSpPr/>
              <p:nvPr/>
            </p:nvCxnSpPr>
            <p:spPr>
              <a:xfrm>
                <a:off x="4255477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>
                <a:off x="6585438" y="1790644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/>
              <p:nvPr/>
            </p:nvCxnSpPr>
            <p:spPr>
              <a:xfrm>
                <a:off x="9313985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6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8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手繪多邊形 91"/>
              <p:cNvSpPr/>
              <p:nvPr/>
            </p:nvSpPr>
            <p:spPr>
              <a:xfrm rot="19793981">
                <a:off x="2045441" y="162171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手繪多邊形 92"/>
              <p:cNvSpPr/>
              <p:nvPr/>
            </p:nvSpPr>
            <p:spPr>
              <a:xfrm rot="21378480">
                <a:off x="1806433" y="16734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手繪多邊形 93"/>
              <p:cNvSpPr/>
              <p:nvPr/>
            </p:nvSpPr>
            <p:spPr>
              <a:xfrm rot="889335">
                <a:off x="1846311" y="1643863"/>
                <a:ext cx="1815251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橢圓 94"/>
              <p:cNvSpPr/>
              <p:nvPr/>
            </p:nvSpPr>
            <p:spPr>
              <a:xfrm rot="20915593">
                <a:off x="2454297" y="1820652"/>
                <a:ext cx="813567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 rot="20470671">
                <a:off x="2232948" y="1941142"/>
                <a:ext cx="1207940" cy="5909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 rot="20470671">
                <a:off x="2012508" y="20703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手繪多邊形 97"/>
              <p:cNvSpPr/>
              <p:nvPr/>
            </p:nvSpPr>
            <p:spPr>
              <a:xfrm rot="21378480">
                <a:off x="4352896" y="18258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手繪多邊形 98"/>
              <p:cNvSpPr/>
              <p:nvPr/>
            </p:nvSpPr>
            <p:spPr>
              <a:xfrm rot="889335">
                <a:off x="4218891" y="1805109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 rot="20915593">
                <a:off x="4995629" y="1973564"/>
                <a:ext cx="8187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 rot="20470671">
                <a:off x="4740875" y="2121707"/>
                <a:ext cx="125114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橢圓 101"/>
              <p:cNvSpPr/>
              <p:nvPr/>
            </p:nvSpPr>
            <p:spPr>
              <a:xfrm rot="20470671">
                <a:off x="4558971" y="22227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手繪多邊形 102"/>
              <p:cNvSpPr/>
              <p:nvPr/>
            </p:nvSpPr>
            <p:spPr>
              <a:xfrm rot="19793981">
                <a:off x="4540859" y="1798856"/>
                <a:ext cx="1969062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5829299" y="181262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3499338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106" name="手繪多邊形 105"/>
              <p:cNvSpPr/>
              <p:nvPr/>
            </p:nvSpPr>
            <p:spPr>
              <a:xfrm rot="21378480">
                <a:off x="6874420" y="1895073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手繪多邊形 106"/>
              <p:cNvSpPr/>
              <p:nvPr/>
            </p:nvSpPr>
            <p:spPr>
              <a:xfrm rot="889335">
                <a:off x="6740415" y="187438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 rot="20915593">
                <a:off x="7529133" y="2041641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橢圓 108"/>
              <p:cNvSpPr/>
              <p:nvPr/>
            </p:nvSpPr>
            <p:spPr>
              <a:xfrm rot="20470671">
                <a:off x="7295940" y="2137728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橢圓 109"/>
              <p:cNvSpPr/>
              <p:nvPr/>
            </p:nvSpPr>
            <p:spPr>
              <a:xfrm rot="20470671">
                <a:off x="7080495" y="2292027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手繪多邊形 110"/>
              <p:cNvSpPr/>
              <p:nvPr/>
            </p:nvSpPr>
            <p:spPr>
              <a:xfrm rot="19793981">
                <a:off x="7026391" y="1875477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8557846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8551985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6</a:t>
                </a:r>
                <a:endParaRPr lang="en-US" sz="2800" b="1" dirty="0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5823439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5</a:t>
                </a:r>
                <a:endParaRPr lang="en-US" sz="2800" b="1" dirty="0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499338" y="34292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  <p:sp>
            <p:nvSpPr>
              <p:cNvPr id="116" name="手繪多邊形 115"/>
              <p:cNvSpPr/>
              <p:nvPr/>
            </p:nvSpPr>
            <p:spPr>
              <a:xfrm rot="21378480">
                <a:off x="1969920" y="374049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手繪多邊形 116"/>
              <p:cNvSpPr/>
              <p:nvPr/>
            </p:nvSpPr>
            <p:spPr>
              <a:xfrm rot="889335">
                <a:off x="1860854" y="371980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橢圓 117"/>
              <p:cNvSpPr/>
              <p:nvPr/>
            </p:nvSpPr>
            <p:spPr>
              <a:xfrm rot="20915593">
                <a:off x="2643357" y="3891459"/>
                <a:ext cx="742259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橢圓 118"/>
              <p:cNvSpPr/>
              <p:nvPr/>
            </p:nvSpPr>
            <p:spPr>
              <a:xfrm rot="20470671">
                <a:off x="2422651" y="4027049"/>
                <a:ext cx="1193154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橢圓 119"/>
              <p:cNvSpPr/>
              <p:nvPr/>
            </p:nvSpPr>
            <p:spPr>
              <a:xfrm rot="20470671">
                <a:off x="2184308" y="4137450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手繪多邊形 120"/>
              <p:cNvSpPr/>
              <p:nvPr/>
            </p:nvSpPr>
            <p:spPr>
              <a:xfrm rot="19793981">
                <a:off x="2141589" y="3724011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手繪多邊形 121"/>
              <p:cNvSpPr/>
              <p:nvPr/>
            </p:nvSpPr>
            <p:spPr>
              <a:xfrm rot="21378480">
                <a:off x="4413856" y="384856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手繪多邊形 122"/>
              <p:cNvSpPr/>
              <p:nvPr/>
            </p:nvSpPr>
            <p:spPr>
              <a:xfrm rot="670322">
                <a:off x="4373944" y="3825485"/>
                <a:ext cx="1958598" cy="1071712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橢圓 123"/>
              <p:cNvSpPr/>
              <p:nvPr/>
            </p:nvSpPr>
            <p:spPr>
              <a:xfrm rot="20915593">
                <a:off x="5107154" y="3997098"/>
                <a:ext cx="742492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橢圓 124"/>
              <p:cNvSpPr/>
              <p:nvPr/>
            </p:nvSpPr>
            <p:spPr>
              <a:xfrm rot="20470671">
                <a:off x="4937406" y="4126178"/>
                <a:ext cx="108622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橢圓 125"/>
              <p:cNvSpPr/>
              <p:nvPr/>
            </p:nvSpPr>
            <p:spPr>
              <a:xfrm rot="20470671">
                <a:off x="4686932" y="4266228"/>
                <a:ext cx="1689967" cy="79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手繪多邊形 126"/>
              <p:cNvSpPr/>
              <p:nvPr/>
            </p:nvSpPr>
            <p:spPr>
              <a:xfrm rot="19793981">
                <a:off x="4568899" y="3823764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手繪多邊形 127"/>
              <p:cNvSpPr/>
              <p:nvPr/>
            </p:nvSpPr>
            <p:spPr>
              <a:xfrm rot="21378480">
                <a:off x="6868879" y="3768207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手繪多邊形 128"/>
              <p:cNvSpPr/>
              <p:nvPr/>
            </p:nvSpPr>
            <p:spPr>
              <a:xfrm rot="889335">
                <a:off x="6734874" y="374751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橢圓 129"/>
              <p:cNvSpPr/>
              <p:nvPr/>
            </p:nvSpPr>
            <p:spPr>
              <a:xfrm rot="20915593">
                <a:off x="7523592" y="3914775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橢圓 130"/>
              <p:cNvSpPr/>
              <p:nvPr/>
            </p:nvSpPr>
            <p:spPr>
              <a:xfrm rot="20470671">
                <a:off x="7290399" y="4010862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橢圓 131"/>
              <p:cNvSpPr/>
              <p:nvPr/>
            </p:nvSpPr>
            <p:spPr>
              <a:xfrm rot="20470671">
                <a:off x="7074954" y="4165161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手繪多邊形 132"/>
              <p:cNvSpPr/>
              <p:nvPr/>
            </p:nvSpPr>
            <p:spPr>
              <a:xfrm rot="19793981">
                <a:off x="7020850" y="3748611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文字方塊 73"/>
            <p:cNvSpPr txBox="1"/>
            <p:nvPr/>
          </p:nvSpPr>
          <p:spPr>
            <a:xfrm>
              <a:off x="1896976" y="509838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3369410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A2</a:t>
              </a:r>
              <a:endParaRPr lang="zh-TW" altLang="en-US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4989475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A3</a:t>
              </a:r>
              <a:endParaRPr lang="zh-TW" altLang="en-US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194709" y="324075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92753" y="212704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B2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/>
              <p:cNvSpPr txBox="1"/>
              <p:nvPr/>
            </p:nvSpPr>
            <p:spPr>
              <a:xfrm>
                <a:off x="7583357" y="5131807"/>
                <a:ext cx="416120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Premise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357" y="5131807"/>
                <a:ext cx="4161204" cy="380810"/>
              </a:xfrm>
              <a:prstGeom prst="rect">
                <a:avLst/>
              </a:prstGeom>
              <a:blipFill>
                <a:blip r:embed="rId6"/>
                <a:stretch>
                  <a:fillRect l="-1318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5" name="表格 1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51468" y="19103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=""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=""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="" xmlns:a16="http://schemas.microsoft.com/office/drawing/2014/main" val="1895850752"/>
                        </a:ext>
                      </a:extLst>
                    </a:gridCol>
                  </a:tblGrid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79119725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717278973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208103681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91203726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156748786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02614460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5" name="表格 1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853672"/>
                  </p:ext>
                </p:extLst>
              </p:nvPr>
            </p:nvGraphicFramePr>
            <p:xfrm>
              <a:off x="7751468" y="19103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80000" t="-8333" r="-95172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98529" t="-8333" r="-1471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446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6" name="投影片編號版面配置區 8"/>
          <p:cNvSpPr txBox="1">
            <a:spLocks/>
          </p:cNvSpPr>
          <p:nvPr/>
        </p:nvSpPr>
        <p:spPr>
          <a:xfrm>
            <a:off x="11463528" y="64251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13522" y="3776496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22" y="3776496"/>
                <a:ext cx="1224694" cy="654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右箭號 5"/>
          <p:cNvSpPr/>
          <p:nvPr/>
        </p:nvSpPr>
        <p:spPr>
          <a:xfrm>
            <a:off x="3814695" y="3013019"/>
            <a:ext cx="1025828" cy="21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24416" y="2884651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6" y="2884651"/>
                <a:ext cx="636072" cy="447238"/>
              </a:xfrm>
              <a:prstGeom prst="rect">
                <a:avLst/>
              </a:prstGeom>
              <a:blipFill>
                <a:blip r:embed="rId3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5858825" y="301301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184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  <a:blipFill>
                <a:blip r:embed="rId5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>
            <a:off x="3714749" y="5347837"/>
            <a:ext cx="1121075" cy="184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5858825" y="5347836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  <a:blipFill>
                <a:blip r:embed="rId6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3809997" y="3695873"/>
            <a:ext cx="1025825" cy="184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>
            <a:off x="5858825" y="36835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  <a:blipFill>
                <a:blip r:embed="rId8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Threshold=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blipFill>
                <a:blip r:embed="rId9"/>
                <a:stretch>
                  <a:fillRect l="-136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3304640" y="2840769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3304639" y="3547376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3304638" y="5193678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184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184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=1,2,…,184}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>
                <a:blip r:embed="rId15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  <a:blipFill>
                <a:blip r:embed="rId16"/>
                <a:stretch>
                  <a:fillRect l="-36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018641" y="3572723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41" y="3572723"/>
                <a:ext cx="636072" cy="447238"/>
              </a:xfrm>
              <a:prstGeom prst="rect">
                <a:avLst/>
              </a:prstGeom>
              <a:blipFill>
                <a:blip r:embed="rId18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028947" y="5244973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947" y="5244973"/>
                <a:ext cx="636072" cy="447238"/>
              </a:xfrm>
              <a:prstGeom prst="rect">
                <a:avLst/>
              </a:prstGeom>
              <a:blipFill>
                <a:blip r:embed="rId19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1081261" y="151109"/>
            <a:ext cx="10058400" cy="1609344"/>
          </a:xfrm>
        </p:spPr>
        <p:txBody>
          <a:bodyPr/>
          <a:lstStyle/>
          <a:p>
            <a:r>
              <a:rPr lang="en-US" cap="none" dirty="0" smtClean="0"/>
              <a:t>Selection of Premises</a:t>
            </a:r>
            <a:endParaRPr lang="en-US" cap="none" dirty="0"/>
          </a:p>
        </p:txBody>
      </p:sp>
      <p:sp>
        <p:nvSpPr>
          <p:cNvPr id="34" name="向右箭號 33"/>
          <p:cNvSpPr/>
          <p:nvPr/>
        </p:nvSpPr>
        <p:spPr>
          <a:xfrm rot="19646743">
            <a:off x="1789656" y="3507930"/>
            <a:ext cx="1587910" cy="118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向右箭號 34"/>
          <p:cNvSpPr/>
          <p:nvPr/>
        </p:nvSpPr>
        <p:spPr>
          <a:xfrm rot="2435448">
            <a:off x="1785833" y="4810928"/>
            <a:ext cx="1587910" cy="118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向右箭號 35"/>
          <p:cNvSpPr/>
          <p:nvPr/>
        </p:nvSpPr>
        <p:spPr>
          <a:xfrm rot="20526592">
            <a:off x="1967840" y="3918420"/>
            <a:ext cx="1291416" cy="108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56216" y="602513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81261" y="151109"/>
            <a:ext cx="10058400" cy="1609344"/>
          </a:xfrm>
        </p:spPr>
        <p:txBody>
          <a:bodyPr/>
          <a:lstStyle/>
          <a:p>
            <a:r>
              <a:rPr lang="en-US" cap="none" dirty="0" smtClean="0"/>
              <a:t>Number of Consequences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35360" y="2206409"/>
                <a:ext cx="1565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 … 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60" y="2206409"/>
                <a:ext cx="1565750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3301110" y="2308866"/>
            <a:ext cx="3061590" cy="17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354733" y="1939534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subclust</a:t>
            </a:r>
            <a:r>
              <a:rPr lang="en-US" altLang="zh-TW" dirty="0"/>
              <a:t>()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477000" y="2206409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</a:t>
            </a:r>
            <a:r>
              <a:rPr lang="en-US" altLang="zh-TW" dirty="0" smtClean="0"/>
              <a:t>Consequence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 rot="20936401">
            <a:off x="2696139" y="3923479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FCM()</a:t>
            </a:r>
            <a:endParaRPr lang="en-US" dirty="0"/>
          </a:p>
        </p:txBody>
      </p:sp>
      <p:sp>
        <p:nvSpPr>
          <p:cNvPr id="14" name="向右箭號 13"/>
          <p:cNvSpPr/>
          <p:nvPr/>
        </p:nvSpPr>
        <p:spPr>
          <a:xfrm rot="20919207">
            <a:off x="2226625" y="4247390"/>
            <a:ext cx="1753243" cy="172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479488" y="4785440"/>
                <a:ext cx="511743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p/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488" y="4785440"/>
                <a:ext cx="511743" cy="392993"/>
              </a:xfrm>
              <a:prstGeom prst="rect">
                <a:avLst/>
              </a:prstGeom>
              <a:blipFill>
                <a:blip r:embed="rId3"/>
                <a:stretch>
                  <a:fillRect t="-4688" r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82321"/>
              </p:ext>
            </p:extLst>
          </p:nvPr>
        </p:nvGraphicFramePr>
        <p:xfrm>
          <a:off x="4354733" y="3096303"/>
          <a:ext cx="6610350" cy="156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5175">
                  <a:extLst>
                    <a:ext uri="{9D8B030D-6E8A-4147-A177-3AD203B41FA5}">
                      <a16:colId xmlns="" xmlns:a16="http://schemas.microsoft.com/office/drawing/2014/main" val="1841767172"/>
                    </a:ext>
                  </a:extLst>
                </a:gridCol>
                <a:gridCol w="3305175">
                  <a:extLst>
                    <a:ext uri="{9D8B030D-6E8A-4147-A177-3AD203B41FA5}">
                      <a16:colId xmlns="" xmlns:a16="http://schemas.microsoft.com/office/drawing/2014/main" val="692076395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Center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Std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7898660"/>
                  </a:ext>
                </a:extLst>
              </a:tr>
              <a:tr h="39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-29.8245+92.3646i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101.34+99.235i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2898921"/>
                  </a:ext>
                </a:extLst>
              </a:tr>
              <a:tr h="39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109.83-13.159i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101.34+99.235i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2610886"/>
                  </a:ext>
                </a:extLst>
              </a:tr>
              <a:tr h="39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-56.4634-69.1889i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101.34+99.235i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0588248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48019"/>
              </p:ext>
            </p:extLst>
          </p:nvPr>
        </p:nvGraphicFramePr>
        <p:xfrm>
          <a:off x="4354733" y="4821595"/>
          <a:ext cx="6610350" cy="156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5175">
                  <a:extLst>
                    <a:ext uri="{9D8B030D-6E8A-4147-A177-3AD203B41FA5}">
                      <a16:colId xmlns="" xmlns:a16="http://schemas.microsoft.com/office/drawing/2014/main" val="1841767172"/>
                    </a:ext>
                  </a:extLst>
                </a:gridCol>
                <a:gridCol w="3305175">
                  <a:extLst>
                    <a:ext uri="{9D8B030D-6E8A-4147-A177-3AD203B41FA5}">
                      <a16:colId xmlns="" xmlns:a16="http://schemas.microsoft.com/office/drawing/2014/main" val="692076395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Center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Std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7898660"/>
                  </a:ext>
                </a:extLst>
              </a:tr>
              <a:tr h="39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-28.9002+94.1934i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98.9420+99.4697i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2898921"/>
                  </a:ext>
                </a:extLst>
              </a:tr>
              <a:tr h="39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-59.4205-67.9143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98.9420+99.4697i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2610886"/>
                  </a:ext>
                </a:extLst>
              </a:tr>
              <a:tr h="39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102.87-16.888i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98.9420+99.4697i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0588248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 rot="516767">
            <a:off x="2781864" y="5119331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FCM()</a:t>
            </a:r>
            <a:endParaRPr lang="en-US" dirty="0"/>
          </a:p>
        </p:txBody>
      </p:sp>
      <p:sp>
        <p:nvSpPr>
          <p:cNvPr id="22" name="向右箭號 21"/>
          <p:cNvSpPr/>
          <p:nvPr/>
        </p:nvSpPr>
        <p:spPr>
          <a:xfrm rot="617134">
            <a:off x="2225147" y="5479075"/>
            <a:ext cx="1753243" cy="172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8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4416" y="2504625"/>
            <a:ext cx="10058400" cy="1609344"/>
          </a:xfrm>
        </p:spPr>
        <p:txBody>
          <a:bodyPr/>
          <a:lstStyle/>
          <a:p>
            <a:r>
              <a:rPr lang="en-US" altLang="zh-TW" dirty="0"/>
              <a:t>3</a:t>
            </a:r>
            <a:r>
              <a:rPr lang="en-US" dirty="0" smtClean="0"/>
              <a:t>. Model </a:t>
            </a:r>
            <a:r>
              <a:rPr lang="en-US" dirty="0"/>
              <a:t>Structure and I/O Relationship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投影片編號版面配置區 79"/>
          <p:cNvSpPr>
            <a:spLocks noGrp="1"/>
          </p:cNvSpPr>
          <p:nvPr>
            <p:ph type="sldNum" sz="quarter" idx="12"/>
          </p:nvPr>
        </p:nvSpPr>
        <p:spPr>
          <a:xfrm>
            <a:off x="11326734" y="627459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96" name="群組 95"/>
          <p:cNvGrpSpPr/>
          <p:nvPr/>
        </p:nvGrpSpPr>
        <p:grpSpPr>
          <a:xfrm>
            <a:off x="829225" y="220270"/>
            <a:ext cx="11055414" cy="6337149"/>
            <a:chOff x="482833" y="-50648"/>
            <a:chExt cx="12172665" cy="7166811"/>
          </a:xfrm>
        </p:grpSpPr>
        <p:sp>
          <p:nvSpPr>
            <p:cNvPr id="98" name="矩形 97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橢圓 107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橢圓 108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直線單箭頭接點 111"/>
            <p:cNvCxnSpPr>
              <a:stCxn id="107" idx="6"/>
              <a:endCxn id="120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stCxn id="108" idx="6"/>
              <a:endCxn id="122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109" idx="6"/>
              <a:endCxn id="125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108" idx="6"/>
              <a:endCxn id="123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108" idx="6"/>
              <a:endCxn id="124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stCxn id="107" idx="6"/>
              <a:endCxn id="119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>
              <a:stCxn id="107" idx="6"/>
              <a:endCxn id="121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橢圓 118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橢圓 119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橢圓 120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橢圓 121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橢圓 122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橢圓 123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橢圓 124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橢圓 125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橢圓 126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4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線單箭頭接點 127"/>
            <p:cNvCxnSpPr>
              <a:stCxn id="109" idx="6"/>
              <a:endCxn id="126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>
              <a:stCxn id="109" idx="6"/>
              <a:endCxn id="127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橢圓 131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19" idx="6"/>
              <a:endCxn id="131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22" idx="6"/>
              <a:endCxn id="131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23" idx="6"/>
              <a:endCxn id="132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25" idx="6"/>
              <a:endCxn id="131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20" idx="6"/>
              <a:endCxn id="132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25" idx="6"/>
              <a:endCxn id="132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26" idx="6"/>
              <a:endCxn id="133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stCxn id="124" idx="6"/>
              <a:endCxn id="133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121" idx="6"/>
              <a:endCxn id="133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線單箭頭接點 147"/>
            <p:cNvCxnSpPr>
              <a:stCxn id="131" idx="6"/>
              <a:endCxn id="144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stCxn id="132" idx="6"/>
              <a:endCxn id="144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3" idx="6"/>
              <a:endCxn id="144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1" idx="6"/>
              <a:endCxn id="145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>
              <a:stCxn id="132" idx="6"/>
              <a:endCxn id="145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152"/>
            <p:cNvCxnSpPr>
              <a:stCxn id="132" idx="6"/>
              <a:endCxn id="146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133" idx="6"/>
              <a:endCxn id="146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133" idx="6"/>
              <a:endCxn id="145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131" idx="6"/>
              <a:endCxn id="146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606147" y="6411758"/>
              <a:ext cx="1320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484080" y="6469832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841929" y="6168212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4881379" y="6187108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64" name="直線單箭頭接點 163"/>
            <p:cNvCxnSpPr>
              <a:stCxn id="144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群組 164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16" name="弧形 21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直線單箭頭接點 216"/>
              <p:cNvCxnSpPr>
                <a:endCxn id="176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群組 165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14" name="弧形 21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直線單箭頭接點 214"/>
              <p:cNvCxnSpPr>
                <a:endCxn id="177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12" name="弧形 211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直線單箭頭接點 212"/>
              <p:cNvCxnSpPr>
                <a:endCxn id="178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單箭頭接點 167"/>
            <p:cNvCxnSpPr>
              <a:stCxn id="144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44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>
              <a:stCxn id="145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45" idx="6"/>
              <a:endCxn id="216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45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46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46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46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橢圓 175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橢圓 176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橢圓 177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矩形 179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橢圓 180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7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線單箭頭接點 181"/>
            <p:cNvCxnSpPr>
              <a:stCxn id="176" idx="6"/>
              <a:endCxn id="181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77" idx="6"/>
              <a:endCxn id="181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>
              <a:stCxn id="178" idx="6"/>
              <a:endCxn id="181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>
              <a:stCxn id="107" idx="7"/>
              <a:endCxn id="188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108" idx="7"/>
              <a:endCxn id="188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stCxn id="109" idx="7"/>
              <a:endCxn id="188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直線單箭頭接點 188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直線單箭頭接點 190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44" idx="0"/>
              <a:endCxn id="190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45" idx="7"/>
              <a:endCxn id="190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46" idx="7"/>
              <a:endCxn id="190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81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 195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8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1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3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 203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6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矩形 204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矩形 206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9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矩形 208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矩形 209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2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" name="文字方塊 210"/>
            <p:cNvSpPr txBox="1"/>
            <p:nvPr/>
          </p:nvSpPr>
          <p:spPr>
            <a:xfrm>
              <a:off x="9128333" y="-50648"/>
              <a:ext cx="3527165" cy="13574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M: Number of Inputs                    K: Number of Premises</a:t>
              </a:r>
            </a:p>
            <a:p>
              <a:r>
                <a:rPr lang="en-US" altLang="zh-TW" dirty="0" smtClean="0"/>
                <a:t>Q: Number of Consequence</a:t>
              </a:r>
            </a:p>
            <a:p>
              <a:r>
                <a:rPr lang="en-US" altLang="zh-TW" dirty="0" smtClean="0"/>
                <a:t>N: Number of Outputs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字方塊 217"/>
              <p:cNvSpPr txBox="1"/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18" name="文字方塊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6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Input Layer</a:t>
            </a:r>
            <a:endParaRPr 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/>
              <p:cNvSpPr/>
              <p:nvPr/>
            </p:nvSpPr>
            <p:spPr>
              <a:xfrm>
                <a:off x="3248025" y="2028825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橢圓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5" y="2028825"/>
                <a:ext cx="762000" cy="7429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/>
              <p:cNvSpPr/>
              <p:nvPr/>
            </p:nvSpPr>
            <p:spPr>
              <a:xfrm>
                <a:off x="3248025" y="2926461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橢圓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5" y="2926461"/>
                <a:ext cx="762000" cy="7429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/>
              <p:cNvSpPr/>
              <p:nvPr/>
            </p:nvSpPr>
            <p:spPr>
              <a:xfrm>
                <a:off x="3248025" y="4721733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橢圓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5" y="4721733"/>
                <a:ext cx="762000" cy="7429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/>
              <p:cNvSpPr/>
              <p:nvPr/>
            </p:nvSpPr>
            <p:spPr>
              <a:xfrm>
                <a:off x="3248025" y="3824097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橢圓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5" y="3824097"/>
                <a:ext cx="762000" cy="7429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426136" y="2028825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36" y="2028825"/>
                <a:ext cx="762000" cy="7429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橢圓 9"/>
              <p:cNvSpPr/>
              <p:nvPr/>
            </p:nvSpPr>
            <p:spPr>
              <a:xfrm>
                <a:off x="6426136" y="2926461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橢圓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36" y="2926461"/>
                <a:ext cx="762000" cy="7429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6426136" y="4721733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36" y="4721733"/>
                <a:ext cx="762000" cy="7429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426136" y="3824097"/>
                <a:ext cx="762000" cy="742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36" y="3824097"/>
                <a:ext cx="762000" cy="74295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5" idx="6"/>
            <a:endCxn id="9" idx="2"/>
          </p:cNvCxnSpPr>
          <p:nvPr/>
        </p:nvCxnSpPr>
        <p:spPr>
          <a:xfrm>
            <a:off x="4010025" y="2400300"/>
            <a:ext cx="2416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6"/>
            <a:endCxn id="10" idx="2"/>
          </p:cNvCxnSpPr>
          <p:nvPr/>
        </p:nvCxnSpPr>
        <p:spPr>
          <a:xfrm>
            <a:off x="4010025" y="3297936"/>
            <a:ext cx="2416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6"/>
            <a:endCxn id="12" idx="2"/>
          </p:cNvCxnSpPr>
          <p:nvPr/>
        </p:nvCxnSpPr>
        <p:spPr>
          <a:xfrm>
            <a:off x="4010025" y="4195572"/>
            <a:ext cx="2416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6"/>
            <a:endCxn id="11" idx="2"/>
          </p:cNvCxnSpPr>
          <p:nvPr/>
        </p:nvCxnSpPr>
        <p:spPr>
          <a:xfrm>
            <a:off x="4010025" y="5093208"/>
            <a:ext cx="2416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投影片編號版面配置區 79"/>
          <p:cNvSpPr>
            <a:spLocks noGrp="1"/>
          </p:cNvSpPr>
          <p:nvPr>
            <p:ph type="sldNum" sz="quarter" idx="12"/>
          </p:nvPr>
        </p:nvSpPr>
        <p:spPr>
          <a:xfrm>
            <a:off x="11326734" y="627459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96" name="群組 95"/>
          <p:cNvGrpSpPr/>
          <p:nvPr/>
        </p:nvGrpSpPr>
        <p:grpSpPr>
          <a:xfrm>
            <a:off x="829225" y="220270"/>
            <a:ext cx="11055414" cy="6337149"/>
            <a:chOff x="482833" y="-50648"/>
            <a:chExt cx="12172665" cy="7166811"/>
          </a:xfrm>
        </p:grpSpPr>
        <p:sp>
          <p:nvSpPr>
            <p:cNvPr id="98" name="矩形 97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橢圓 107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橢圓 108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直線單箭頭接點 111"/>
            <p:cNvCxnSpPr>
              <a:stCxn id="107" idx="6"/>
              <a:endCxn id="120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stCxn id="108" idx="6"/>
              <a:endCxn id="122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109" idx="6"/>
              <a:endCxn id="125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108" idx="6"/>
              <a:endCxn id="123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108" idx="6"/>
              <a:endCxn id="124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stCxn id="107" idx="6"/>
              <a:endCxn id="119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>
              <a:stCxn id="107" idx="6"/>
              <a:endCxn id="121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橢圓 118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橢圓 119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橢圓 120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橢圓 121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橢圓 122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橢圓 123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橢圓 124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橢圓 125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橢圓 126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4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線單箭頭接點 127"/>
            <p:cNvCxnSpPr>
              <a:stCxn id="109" idx="6"/>
              <a:endCxn id="126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>
              <a:stCxn id="109" idx="6"/>
              <a:endCxn id="127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橢圓 131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19" idx="6"/>
              <a:endCxn id="131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22" idx="6"/>
              <a:endCxn id="131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23" idx="6"/>
              <a:endCxn id="132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25" idx="6"/>
              <a:endCxn id="131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20" idx="6"/>
              <a:endCxn id="132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25" idx="6"/>
              <a:endCxn id="132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26" idx="6"/>
              <a:endCxn id="133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stCxn id="124" idx="6"/>
              <a:endCxn id="133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121" idx="6"/>
              <a:endCxn id="133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線單箭頭接點 147"/>
            <p:cNvCxnSpPr>
              <a:stCxn id="131" idx="6"/>
              <a:endCxn id="144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stCxn id="132" idx="6"/>
              <a:endCxn id="144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3" idx="6"/>
              <a:endCxn id="144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1" idx="6"/>
              <a:endCxn id="145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>
              <a:stCxn id="132" idx="6"/>
              <a:endCxn id="145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152"/>
            <p:cNvCxnSpPr>
              <a:stCxn id="132" idx="6"/>
              <a:endCxn id="146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133" idx="6"/>
              <a:endCxn id="146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133" idx="6"/>
              <a:endCxn id="145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131" idx="6"/>
              <a:endCxn id="146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606147" y="6411758"/>
              <a:ext cx="1320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484080" y="6469832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841929" y="6168212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4881379" y="6187108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64" name="直線單箭頭接點 163"/>
            <p:cNvCxnSpPr>
              <a:stCxn id="144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群組 164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16" name="弧形 21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直線單箭頭接點 216"/>
              <p:cNvCxnSpPr>
                <a:endCxn id="176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群組 165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14" name="弧形 21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直線單箭頭接點 214"/>
              <p:cNvCxnSpPr>
                <a:endCxn id="177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12" name="弧形 211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直線單箭頭接點 212"/>
              <p:cNvCxnSpPr>
                <a:endCxn id="178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單箭頭接點 167"/>
            <p:cNvCxnSpPr>
              <a:stCxn id="144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44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>
              <a:stCxn id="145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45" idx="6"/>
              <a:endCxn id="216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45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46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46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46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橢圓 175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橢圓 176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橢圓 177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矩形 179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橢圓 180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7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線單箭頭接點 181"/>
            <p:cNvCxnSpPr>
              <a:stCxn id="176" idx="6"/>
              <a:endCxn id="181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77" idx="6"/>
              <a:endCxn id="181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>
              <a:stCxn id="178" idx="6"/>
              <a:endCxn id="181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>
              <a:stCxn id="107" idx="7"/>
              <a:endCxn id="188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108" idx="7"/>
              <a:endCxn id="188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stCxn id="109" idx="7"/>
              <a:endCxn id="188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直線單箭頭接點 188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直線單箭頭接點 190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44" idx="0"/>
              <a:endCxn id="190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45" idx="7"/>
              <a:endCxn id="190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46" idx="7"/>
              <a:endCxn id="190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81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 195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8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1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3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 203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6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矩形 204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矩形 206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9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矩形 208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矩形 209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2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" name="文字方塊 210"/>
            <p:cNvSpPr txBox="1"/>
            <p:nvPr/>
          </p:nvSpPr>
          <p:spPr>
            <a:xfrm>
              <a:off x="9128333" y="-50648"/>
              <a:ext cx="3527165" cy="13574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M: Number of Inputs                    K: Number of Premises</a:t>
              </a:r>
            </a:p>
            <a:p>
              <a:r>
                <a:rPr lang="en-US" altLang="zh-TW" dirty="0" smtClean="0"/>
                <a:t>Q: Number of Consequence</a:t>
              </a:r>
            </a:p>
            <a:p>
              <a:r>
                <a:rPr lang="en-US" altLang="zh-TW" dirty="0" smtClean="0"/>
                <a:t>N: Number of Outputs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字方塊 217"/>
              <p:cNvSpPr txBox="1"/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18" name="文字方塊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4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標題 1"/>
          <p:cNvSpPr>
            <a:spLocks noGrp="1"/>
          </p:cNvSpPr>
          <p:nvPr>
            <p:ph type="title"/>
          </p:nvPr>
        </p:nvSpPr>
        <p:spPr>
          <a:xfrm>
            <a:off x="942976" y="1798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Premises(IF-Parts)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向右箭號 71"/>
          <p:cNvSpPr/>
          <p:nvPr/>
        </p:nvSpPr>
        <p:spPr>
          <a:xfrm>
            <a:off x="4791081" y="261833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7285902" y="2489966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2489966"/>
                <a:ext cx="636072" cy="447238"/>
              </a:xfrm>
              <a:prstGeom prst="rect">
                <a:avLst/>
              </a:prstGeom>
              <a:blipFill>
                <a:blip r:embed="rId3"/>
                <a:stretch>
                  <a:fillRect t="-2703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向右箭號 73"/>
          <p:cNvSpPr/>
          <p:nvPr/>
        </p:nvSpPr>
        <p:spPr>
          <a:xfrm>
            <a:off x="4805637" y="56847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向右箭號 74"/>
          <p:cNvSpPr/>
          <p:nvPr/>
        </p:nvSpPr>
        <p:spPr>
          <a:xfrm>
            <a:off x="4805637" y="3889614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 75"/>
          <p:cNvSpPr/>
          <p:nvPr/>
        </p:nvSpPr>
        <p:spPr>
          <a:xfrm>
            <a:off x="5566126" y="2446084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7" name="矩形 76"/>
          <p:cNvSpPr/>
          <p:nvPr/>
        </p:nvSpPr>
        <p:spPr>
          <a:xfrm>
            <a:off x="5580681" y="3753401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/>
              <p:cNvSpPr/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5660429" y="6023547"/>
                <a:ext cx="75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=15</a:t>
                </a:r>
                <a:endParaRPr lang="en-US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9" y="6023547"/>
                <a:ext cx="757515" cy="369332"/>
              </a:xfrm>
              <a:prstGeom prst="rect">
                <a:avLst/>
              </a:prstGeom>
              <a:blipFill>
                <a:blip r:embed="rId8"/>
                <a:stretch>
                  <a:fillRect t="-8197" r="-64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字方塊 82"/>
          <p:cNvSpPr txBox="1"/>
          <p:nvPr/>
        </p:nvSpPr>
        <p:spPr>
          <a:xfrm>
            <a:off x="5502182" y="212166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516735" y="521487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5516735" y="3449660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=1,2,…,184}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>
                <a:blip r:embed="rId9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  <a:blipFill>
                <a:blip r:embed="rId10"/>
                <a:stretch>
                  <a:fillRect l="-341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/>
              <p:cNvSpPr/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>
              <a:xfrm>
                <a:off x="7285902" y="3711637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3711637"/>
                <a:ext cx="636072" cy="447238"/>
              </a:xfrm>
              <a:prstGeom prst="rect">
                <a:avLst/>
              </a:prstGeom>
              <a:blipFill>
                <a:blip r:embed="rId12"/>
                <a:stretch>
                  <a:fillRect t="-2740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7285902" y="5530563"/>
                <a:ext cx="66518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5530563"/>
                <a:ext cx="665182" cy="447238"/>
              </a:xfrm>
              <a:prstGeom prst="rect">
                <a:avLst/>
              </a:prstGeom>
              <a:blipFill>
                <a:blip r:embed="rId13"/>
                <a:stretch>
                  <a:fillRect t="-2703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投影片編號版面配置區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381664" y="3482547"/>
                <a:ext cx="1690847" cy="1227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664" y="3482547"/>
                <a:ext cx="1690847" cy="12275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069848" y="2218667"/>
            <a:ext cx="1028647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1.Data Processing</a:t>
            </a:r>
          </a:p>
          <a:p>
            <a:r>
              <a:rPr lang="en-US" altLang="zh-TW" sz="4400" dirty="0" smtClean="0"/>
              <a:t>2.Structure Learning</a:t>
            </a:r>
            <a:endParaRPr lang="en-US" sz="4400" dirty="0" smtClean="0"/>
          </a:p>
          <a:p>
            <a:r>
              <a:rPr lang="en-US" altLang="zh-TW" sz="4400" dirty="0" smtClean="0"/>
              <a:t>3</a:t>
            </a:r>
            <a:r>
              <a:rPr lang="en-US" sz="4400" dirty="0" smtClean="0"/>
              <a:t>.Model Structure and I/O Relationship</a:t>
            </a:r>
          </a:p>
          <a:p>
            <a:r>
              <a:rPr lang="en-US" altLang="zh-TW" sz="4400" dirty="0"/>
              <a:t>4</a:t>
            </a:r>
            <a:r>
              <a:rPr lang="en-US" sz="4400" dirty="0" smtClean="0"/>
              <a:t>.Result</a:t>
            </a:r>
            <a:endParaRPr lang="en-US" sz="4400" dirty="0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1069848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 smtClean="0"/>
              <a:t>Outline</a:t>
            </a:r>
            <a:endParaRPr lang="en-US" cap="none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Sphere</a:t>
            </a:r>
            <a:r>
              <a:rPr lang="en-US" sz="4400" dirty="0" smtClean="0"/>
              <a:t> </a:t>
            </a:r>
            <a:r>
              <a:rPr lang="en-US" sz="4400" cap="none" dirty="0" smtClean="0"/>
              <a:t>Complex Fuzzy Sets(SCFS)</a:t>
            </a:r>
            <a:endParaRPr lang="en-US" sz="4400" cap="none" dirty="0"/>
          </a:p>
        </p:txBody>
      </p:sp>
      <p:cxnSp>
        <p:nvCxnSpPr>
          <p:cNvPr id="4" name="直線單箭頭接點 3"/>
          <p:cNvCxnSpPr>
            <a:endCxn id="12" idx="7"/>
          </p:cNvCxnSpPr>
          <p:nvPr/>
        </p:nvCxnSpPr>
        <p:spPr>
          <a:xfrm flipV="1">
            <a:off x="2834504" y="2152224"/>
            <a:ext cx="1081165" cy="154745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907026" y="3352371"/>
            <a:ext cx="3977162" cy="121288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橢圓 5"/>
          <p:cNvSpPr/>
          <p:nvPr/>
        </p:nvSpPr>
        <p:spPr>
          <a:xfrm>
            <a:off x="1633718" y="1813492"/>
            <a:ext cx="2508295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/>
          <p:cNvSpPr/>
          <p:nvPr/>
        </p:nvSpPr>
        <p:spPr>
          <a:xfrm>
            <a:off x="852750" y="1538636"/>
            <a:ext cx="4051364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/>
          <p:cNvSpPr/>
          <p:nvPr/>
        </p:nvSpPr>
        <p:spPr>
          <a:xfrm>
            <a:off x="1945090" y="5351445"/>
            <a:ext cx="1865762" cy="14996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1061884" y="2514323"/>
            <a:ext cx="3609527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橢圓 9"/>
          <p:cNvSpPr/>
          <p:nvPr/>
        </p:nvSpPr>
        <p:spPr>
          <a:xfrm>
            <a:off x="1397464" y="4744671"/>
            <a:ext cx="2973550" cy="512270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2173331" y="825225"/>
                <a:ext cx="519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31" y="825225"/>
                <a:ext cx="519116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/>
          <p:cNvSpPr/>
          <p:nvPr/>
        </p:nvSpPr>
        <p:spPr>
          <a:xfrm>
            <a:off x="1377585" y="1548232"/>
            <a:ext cx="2973550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406924" y="4519975"/>
                <a:ext cx="519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4" y="4519975"/>
                <a:ext cx="519116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>
            <a:endCxn id="6" idx="2"/>
          </p:cNvCxnSpPr>
          <p:nvPr/>
        </p:nvCxnSpPr>
        <p:spPr>
          <a:xfrm flipH="1" flipV="1">
            <a:off x="1633718" y="2019558"/>
            <a:ext cx="1196587" cy="16932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5545869" y="3585243"/>
                <a:ext cx="519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869" y="3585243"/>
                <a:ext cx="519116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弧形 15"/>
          <p:cNvSpPr/>
          <p:nvPr/>
        </p:nvSpPr>
        <p:spPr>
          <a:xfrm rot="3524990">
            <a:off x="2213801" y="3196166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弧形 16"/>
          <p:cNvSpPr/>
          <p:nvPr/>
        </p:nvSpPr>
        <p:spPr>
          <a:xfrm rot="3080699" flipH="1">
            <a:off x="1566323" y="2210701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242542" y="2519486"/>
            <a:ext cx="328540" cy="395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2859118" y="2717160"/>
            <a:ext cx="669941" cy="940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523509" y="2717160"/>
            <a:ext cx="24480" cy="158670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845725" y="3750078"/>
            <a:ext cx="683334" cy="56915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/>
          <p:cNvSpPr/>
          <p:nvPr/>
        </p:nvSpPr>
        <p:spPr>
          <a:xfrm rot="7560373" flipH="1">
            <a:off x="2518884" y="3517679"/>
            <a:ext cx="556492" cy="484995"/>
          </a:xfrm>
          <a:prstGeom prst="arc">
            <a:avLst/>
          </a:prstGeom>
          <a:ln>
            <a:solidFill>
              <a:srgbClr val="FF99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zh-TW" sz="1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/>
          <p:cNvCxnSpPr/>
          <p:nvPr/>
        </p:nvCxnSpPr>
        <p:spPr>
          <a:xfrm>
            <a:off x="2242500" y="4178408"/>
            <a:ext cx="1297012" cy="145324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3534268" y="3936749"/>
            <a:ext cx="575667" cy="384508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/>
          <p:cNvSpPr/>
          <p:nvPr/>
        </p:nvSpPr>
        <p:spPr>
          <a:xfrm rot="17858025" flipH="1">
            <a:off x="2676895" y="3241955"/>
            <a:ext cx="700829" cy="14550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弧形 26"/>
          <p:cNvSpPr/>
          <p:nvPr/>
        </p:nvSpPr>
        <p:spPr>
          <a:xfrm rot="18347521">
            <a:off x="3021526" y="2880822"/>
            <a:ext cx="600296" cy="2442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4005114" y="3929128"/>
            <a:ext cx="84030" cy="767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3993684" y="3888341"/>
            <a:ext cx="57600" cy="3941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3477643" y="4182915"/>
            <a:ext cx="3019" cy="87576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493150" y="4190790"/>
            <a:ext cx="57808" cy="5550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302713" y="4122649"/>
            <a:ext cx="106317" cy="1784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2346366" y="4142902"/>
            <a:ext cx="62882" cy="4115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400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zh-TW" sz="1600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弧形 36"/>
          <p:cNvSpPr/>
          <p:nvPr/>
        </p:nvSpPr>
        <p:spPr>
          <a:xfrm rot="12927503" flipH="1">
            <a:off x="2581918" y="3480193"/>
            <a:ext cx="441822" cy="446607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9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9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 rot="2363221">
                <a:off x="2906455" y="3863085"/>
                <a:ext cx="7411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altLang="zh-TW" sz="1050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0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3221">
                <a:off x="2906455" y="3863085"/>
                <a:ext cx="741100" cy="25391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  <a:blipFill>
                <a:blip r:embed="rId1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  <a:blipFill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  <a:blipFill>
                <a:blip r:embed="rId1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blipFill>
                <a:blip r:embed="rId1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  <a:blipFill>
                <a:blip r:embed="rId1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左大括弧 47"/>
          <p:cNvSpPr/>
          <p:nvPr/>
        </p:nvSpPr>
        <p:spPr>
          <a:xfrm>
            <a:off x="7813603" y="4053151"/>
            <a:ext cx="330617" cy="113720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6936441" y="4437087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降維</a:t>
            </a:r>
            <a:r>
              <a:rPr lang="zh-TW" altLang="en-US" dirty="0"/>
              <a:t>法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6936440" y="3371916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保</a:t>
            </a:r>
            <a:r>
              <a:rPr lang="zh-TW" altLang="en-US" dirty="0" smtClean="0"/>
              <a:t>維</a:t>
            </a:r>
            <a:r>
              <a:rPr lang="zh-TW" altLang="en-US" dirty="0"/>
              <a:t>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where     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blipFill>
                <a:blip r:embed="rId19"/>
                <a:stretch>
                  <a:fillRect l="-696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501057" y="2507981"/>
                <a:ext cx="2423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l-GR" altLang="zh-TW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57" y="2507981"/>
                <a:ext cx="2423543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/>
          <p:cNvCxnSpPr/>
          <p:nvPr/>
        </p:nvCxnSpPr>
        <p:spPr>
          <a:xfrm flipH="1" flipV="1">
            <a:off x="2819873" y="897480"/>
            <a:ext cx="10432" cy="2817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766312" y="3718133"/>
            <a:ext cx="2063992" cy="1417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2830305" y="3712841"/>
            <a:ext cx="3236057" cy="394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投影片編號版面配置區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右箭號 3"/>
          <p:cNvSpPr/>
          <p:nvPr/>
        </p:nvSpPr>
        <p:spPr>
          <a:xfrm>
            <a:off x="5148259" y="3438857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向右箭號 4"/>
          <p:cNvSpPr/>
          <p:nvPr/>
        </p:nvSpPr>
        <p:spPr>
          <a:xfrm>
            <a:off x="5148259" y="3934928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向右箭號 5"/>
          <p:cNvSpPr/>
          <p:nvPr/>
        </p:nvSpPr>
        <p:spPr>
          <a:xfrm>
            <a:off x="5148259" y="4464460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向右箭號 6"/>
          <p:cNvSpPr/>
          <p:nvPr/>
        </p:nvSpPr>
        <p:spPr>
          <a:xfrm>
            <a:off x="5148259" y="4993992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10617" y="2022577"/>
            <a:ext cx="1914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OUTPUT</a:t>
            </a:r>
            <a:endParaRPr lang="en-US" sz="4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272123" y="2022577"/>
            <a:ext cx="1810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TARGET</a:t>
            </a:r>
            <a:endParaRPr lang="en-US" sz="4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817741" y="1890341"/>
            <a:ext cx="2906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Membership</a:t>
            </a:r>
          </a:p>
          <a:p>
            <a:r>
              <a:rPr lang="en-US" sz="3600" dirty="0" smtClean="0"/>
              <a:t>degrees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  <a:blipFill>
                <a:blip r:embed="rId2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962887" y="3250346"/>
                <a:ext cx="270465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𝑻𝑨𝑰𝑬𝑿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𝑫𝑱𝑰𝑨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250346"/>
                <a:ext cx="2704651" cy="444930"/>
              </a:xfrm>
              <a:prstGeom prst="rect">
                <a:avLst/>
              </a:prstGeom>
              <a:blipFill>
                <a:blip r:embed="rId6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962887" y="3741791"/>
                <a:ext cx="3281732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𝑵𝑨𝑺𝑫𝑨𝑸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𝟓𝟎𝟎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741791"/>
                <a:ext cx="3281732" cy="444930"/>
              </a:xfrm>
              <a:prstGeom prst="rect">
                <a:avLst/>
              </a:prstGeom>
              <a:blipFill>
                <a:blip r:embed="rId8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blipFill>
                <a:blip r:embed="rId9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blipFill>
                <a:blip r:embed="rId10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blipFill>
                <a:blip r:embed="rId11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blipFill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Sphere</a:t>
            </a:r>
            <a:r>
              <a:rPr lang="en-US" sz="4400" dirty="0" smtClean="0"/>
              <a:t> </a:t>
            </a:r>
            <a:r>
              <a:rPr lang="en-US" sz="4400" cap="none" dirty="0" smtClean="0"/>
              <a:t>Complex Fuzzy Sets(SCFS)</a:t>
            </a:r>
            <a:endParaRPr lang="en-US" sz="4400" cap="none" dirty="0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投影片編號版面配置區 79"/>
          <p:cNvSpPr>
            <a:spLocks noGrp="1"/>
          </p:cNvSpPr>
          <p:nvPr>
            <p:ph type="sldNum" sz="quarter" idx="12"/>
          </p:nvPr>
        </p:nvSpPr>
        <p:spPr>
          <a:xfrm>
            <a:off x="11326734" y="627459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96" name="群組 95"/>
          <p:cNvGrpSpPr/>
          <p:nvPr/>
        </p:nvGrpSpPr>
        <p:grpSpPr>
          <a:xfrm>
            <a:off x="829225" y="220270"/>
            <a:ext cx="11055414" cy="6337149"/>
            <a:chOff x="482833" y="-50648"/>
            <a:chExt cx="12172665" cy="7166811"/>
          </a:xfrm>
        </p:grpSpPr>
        <p:sp>
          <p:nvSpPr>
            <p:cNvPr id="98" name="矩形 97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橢圓 107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橢圓 108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直線單箭頭接點 111"/>
            <p:cNvCxnSpPr>
              <a:stCxn id="107" idx="6"/>
              <a:endCxn id="120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stCxn id="108" idx="6"/>
              <a:endCxn id="122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109" idx="6"/>
              <a:endCxn id="125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108" idx="6"/>
              <a:endCxn id="123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108" idx="6"/>
              <a:endCxn id="124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stCxn id="107" idx="6"/>
              <a:endCxn id="119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>
              <a:stCxn id="107" idx="6"/>
              <a:endCxn id="121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橢圓 118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橢圓 119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橢圓 120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橢圓 121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橢圓 122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橢圓 123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橢圓 124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橢圓 125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橢圓 126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4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線單箭頭接點 127"/>
            <p:cNvCxnSpPr>
              <a:stCxn id="109" idx="6"/>
              <a:endCxn id="126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>
              <a:stCxn id="109" idx="6"/>
              <a:endCxn id="127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橢圓 131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19" idx="6"/>
              <a:endCxn id="131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22" idx="6"/>
              <a:endCxn id="131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23" idx="6"/>
              <a:endCxn id="132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25" idx="6"/>
              <a:endCxn id="131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20" idx="6"/>
              <a:endCxn id="132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25" idx="6"/>
              <a:endCxn id="132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26" idx="6"/>
              <a:endCxn id="133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stCxn id="124" idx="6"/>
              <a:endCxn id="133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121" idx="6"/>
              <a:endCxn id="133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線單箭頭接點 147"/>
            <p:cNvCxnSpPr>
              <a:stCxn id="131" idx="6"/>
              <a:endCxn id="144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stCxn id="132" idx="6"/>
              <a:endCxn id="144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3" idx="6"/>
              <a:endCxn id="144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1" idx="6"/>
              <a:endCxn id="145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>
              <a:stCxn id="132" idx="6"/>
              <a:endCxn id="145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152"/>
            <p:cNvCxnSpPr>
              <a:stCxn id="132" idx="6"/>
              <a:endCxn id="146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133" idx="6"/>
              <a:endCxn id="146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133" idx="6"/>
              <a:endCxn id="145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131" idx="6"/>
              <a:endCxn id="146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606147" y="6411758"/>
              <a:ext cx="1320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484080" y="6469832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841929" y="6168212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4881379" y="6187108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64" name="直線單箭頭接點 163"/>
            <p:cNvCxnSpPr>
              <a:stCxn id="144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群組 164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16" name="弧形 21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直線單箭頭接點 216"/>
              <p:cNvCxnSpPr>
                <a:endCxn id="176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群組 165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14" name="弧形 21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直線單箭頭接點 214"/>
              <p:cNvCxnSpPr>
                <a:endCxn id="177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12" name="弧形 211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直線單箭頭接點 212"/>
              <p:cNvCxnSpPr>
                <a:endCxn id="178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單箭頭接點 167"/>
            <p:cNvCxnSpPr>
              <a:stCxn id="144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44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>
              <a:stCxn id="145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45" idx="6"/>
              <a:endCxn id="216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45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46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46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46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橢圓 175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橢圓 176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橢圓 177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矩形 179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橢圓 180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7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線單箭頭接點 181"/>
            <p:cNvCxnSpPr>
              <a:stCxn id="176" idx="6"/>
              <a:endCxn id="181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77" idx="6"/>
              <a:endCxn id="181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>
              <a:stCxn id="178" idx="6"/>
              <a:endCxn id="181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>
              <a:stCxn id="107" idx="7"/>
              <a:endCxn id="188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108" idx="7"/>
              <a:endCxn id="188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stCxn id="109" idx="7"/>
              <a:endCxn id="188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直線單箭頭接點 188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直線單箭頭接點 190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44" idx="0"/>
              <a:endCxn id="190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45" idx="7"/>
              <a:endCxn id="190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46" idx="7"/>
              <a:endCxn id="190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81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 195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8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1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3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 203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6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矩形 204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矩形 206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9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矩形 208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矩形 209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2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" name="文字方塊 210"/>
            <p:cNvSpPr txBox="1"/>
            <p:nvPr/>
          </p:nvSpPr>
          <p:spPr>
            <a:xfrm>
              <a:off x="9128333" y="-50648"/>
              <a:ext cx="3527165" cy="13574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M: Number of Inputs                    K: Number of Premises</a:t>
              </a:r>
            </a:p>
            <a:p>
              <a:r>
                <a:rPr lang="en-US" altLang="zh-TW" dirty="0" smtClean="0"/>
                <a:t>Q: Number of Consequence</a:t>
              </a:r>
            </a:p>
            <a:p>
              <a:r>
                <a:rPr lang="en-US" altLang="zh-TW" dirty="0" smtClean="0"/>
                <a:t>N: Number of Outputs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字方塊 217"/>
              <p:cNvSpPr txBox="1"/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18" name="文字方塊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向右箭號 31"/>
          <p:cNvSpPr/>
          <p:nvPr/>
        </p:nvSpPr>
        <p:spPr>
          <a:xfrm>
            <a:off x="3734625" y="5471307"/>
            <a:ext cx="1324796" cy="174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向右箭號 30"/>
          <p:cNvSpPr/>
          <p:nvPr/>
        </p:nvSpPr>
        <p:spPr>
          <a:xfrm>
            <a:off x="3681369" y="3673642"/>
            <a:ext cx="1324796" cy="174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圓角矩形 26"/>
          <p:cNvSpPr/>
          <p:nvPr/>
        </p:nvSpPr>
        <p:spPr>
          <a:xfrm>
            <a:off x="8372165" y="2377864"/>
            <a:ext cx="3705165" cy="25965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448" y="-322364"/>
            <a:ext cx="10058400" cy="1609344"/>
          </a:xfrm>
        </p:spPr>
        <p:txBody>
          <a:bodyPr/>
          <a:lstStyle/>
          <a:p>
            <a:r>
              <a:rPr lang="en-US" cap="none" dirty="0" smtClean="0"/>
              <a:t>Normalization</a:t>
            </a:r>
            <a:endParaRPr 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664984" y="3769400"/>
                <a:ext cx="3239413" cy="837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984" y="3769400"/>
                <a:ext cx="3239413" cy="8378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438250" y="1844714"/>
                <a:ext cx="1646413" cy="1227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50" y="1844714"/>
                <a:ext cx="1646413" cy="1227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5738" y="3175891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8" y="3175891"/>
                <a:ext cx="1244315" cy="12193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3609975" y="2377864"/>
            <a:ext cx="1324796" cy="174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123362" y="2249495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362" y="2249495"/>
                <a:ext cx="636072" cy="447238"/>
              </a:xfrm>
              <a:prstGeom prst="rect">
                <a:avLst/>
              </a:prstGeom>
              <a:blipFill>
                <a:blip r:embed="rId5"/>
                <a:stretch>
                  <a:fillRect t="-2740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 rot="19890098">
            <a:off x="1331551" y="2898847"/>
            <a:ext cx="2134940" cy="144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3403586" y="2205613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" name="矩形 12"/>
          <p:cNvSpPr/>
          <p:nvPr/>
        </p:nvSpPr>
        <p:spPr>
          <a:xfrm>
            <a:off x="3418141" y="3512930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418140" y="52900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40" y="5290092"/>
                <a:ext cx="756139" cy="512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 flipH="1">
                <a:off x="3130924" y="4327804"/>
                <a:ext cx="13305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30924" y="4327804"/>
                <a:ext cx="133056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497889" y="5783076"/>
                <a:ext cx="75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=15</a:t>
                </a:r>
                <a:endParaRPr 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889" y="5783076"/>
                <a:ext cx="757515" cy="369332"/>
              </a:xfrm>
              <a:prstGeom prst="rect">
                <a:avLst/>
              </a:prstGeom>
              <a:blipFill>
                <a:blip r:embed="rId10"/>
                <a:stretch>
                  <a:fillRect t="-10000" r="-645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339642" y="1881196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354195" y="4974406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354195" y="3209189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123362" y="3471166"/>
                <a:ext cx="63607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362" y="3471166"/>
                <a:ext cx="636072" cy="447238"/>
              </a:xfrm>
              <a:prstGeom prst="rect">
                <a:avLst/>
              </a:prstGeom>
              <a:blipFill>
                <a:blip r:embed="rId11"/>
                <a:stretch>
                  <a:fillRect t="-2703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123362" y="5290092"/>
                <a:ext cx="665182" cy="447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/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362" y="5290092"/>
                <a:ext cx="665182" cy="447238"/>
              </a:xfrm>
              <a:prstGeom prst="rect">
                <a:avLst/>
              </a:prstGeom>
              <a:blipFill>
                <a:blip r:embed="rId12"/>
                <a:stretch>
                  <a:fillRect t="-2740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397341" y="5026473"/>
                <a:ext cx="1654812" cy="1179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41" y="5026473"/>
                <a:ext cx="1654812" cy="1179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438249" y="3100288"/>
                <a:ext cx="1646413" cy="1227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49" y="3100288"/>
                <a:ext cx="1646413" cy="12275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438249" y="4899953"/>
                <a:ext cx="1704633" cy="1227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49" y="4899953"/>
                <a:ext cx="1704633" cy="12275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9007575" y="4467"/>
            <a:ext cx="318442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K: Number of Premises</a:t>
            </a:r>
          </a:p>
          <a:p>
            <a:r>
              <a:rPr lang="en-US" altLang="zh-TW" dirty="0" smtClean="0"/>
              <a:t>N: Number of Outputs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9290388" y="2883819"/>
                <a:ext cx="1868717" cy="830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388" y="2883819"/>
                <a:ext cx="1868717" cy="83022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向右箭號 29"/>
          <p:cNvSpPr/>
          <p:nvPr/>
        </p:nvSpPr>
        <p:spPr>
          <a:xfrm rot="2261019">
            <a:off x="1267794" y="4739825"/>
            <a:ext cx="2306230" cy="148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向右箭號 32"/>
          <p:cNvSpPr/>
          <p:nvPr/>
        </p:nvSpPr>
        <p:spPr>
          <a:xfrm>
            <a:off x="1581457" y="3719127"/>
            <a:ext cx="1744154" cy="15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6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  <p:bldP spid="24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投影片編號版面配置區 79"/>
          <p:cNvSpPr>
            <a:spLocks noGrp="1"/>
          </p:cNvSpPr>
          <p:nvPr>
            <p:ph type="sldNum" sz="quarter" idx="12"/>
          </p:nvPr>
        </p:nvSpPr>
        <p:spPr>
          <a:xfrm>
            <a:off x="11326734" y="627459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96" name="群組 95"/>
          <p:cNvGrpSpPr/>
          <p:nvPr/>
        </p:nvGrpSpPr>
        <p:grpSpPr>
          <a:xfrm>
            <a:off x="829225" y="220270"/>
            <a:ext cx="11055414" cy="6337149"/>
            <a:chOff x="482833" y="-50648"/>
            <a:chExt cx="12172665" cy="7166811"/>
          </a:xfrm>
        </p:grpSpPr>
        <p:sp>
          <p:nvSpPr>
            <p:cNvPr id="98" name="矩形 97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橢圓 107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橢圓 108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直線單箭頭接點 111"/>
            <p:cNvCxnSpPr>
              <a:stCxn id="107" idx="6"/>
              <a:endCxn id="120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stCxn id="108" idx="6"/>
              <a:endCxn id="122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109" idx="6"/>
              <a:endCxn id="125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108" idx="6"/>
              <a:endCxn id="123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108" idx="6"/>
              <a:endCxn id="124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stCxn id="107" idx="6"/>
              <a:endCxn id="119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>
              <a:stCxn id="107" idx="6"/>
              <a:endCxn id="121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橢圓 118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橢圓 119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橢圓 120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橢圓 121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橢圓 122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橢圓 123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橢圓 124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橢圓 125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橢圓 126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4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線單箭頭接點 127"/>
            <p:cNvCxnSpPr>
              <a:stCxn id="109" idx="6"/>
              <a:endCxn id="126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>
              <a:stCxn id="109" idx="6"/>
              <a:endCxn id="127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橢圓 131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19" idx="6"/>
              <a:endCxn id="131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22" idx="6"/>
              <a:endCxn id="131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23" idx="6"/>
              <a:endCxn id="132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25" idx="6"/>
              <a:endCxn id="131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20" idx="6"/>
              <a:endCxn id="132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25" idx="6"/>
              <a:endCxn id="132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26" idx="6"/>
              <a:endCxn id="133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stCxn id="124" idx="6"/>
              <a:endCxn id="133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121" idx="6"/>
              <a:endCxn id="133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線單箭頭接點 147"/>
            <p:cNvCxnSpPr>
              <a:stCxn id="131" idx="6"/>
              <a:endCxn id="144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stCxn id="132" idx="6"/>
              <a:endCxn id="144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3" idx="6"/>
              <a:endCxn id="144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1" idx="6"/>
              <a:endCxn id="145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>
              <a:stCxn id="132" idx="6"/>
              <a:endCxn id="145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152"/>
            <p:cNvCxnSpPr>
              <a:stCxn id="132" idx="6"/>
              <a:endCxn id="146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133" idx="6"/>
              <a:endCxn id="146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133" idx="6"/>
              <a:endCxn id="145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131" idx="6"/>
              <a:endCxn id="146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606147" y="6411758"/>
              <a:ext cx="1320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484080" y="6469832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841929" y="6168212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4881379" y="6187108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64" name="直線單箭頭接點 163"/>
            <p:cNvCxnSpPr>
              <a:stCxn id="144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群組 164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16" name="弧形 21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直線單箭頭接點 216"/>
              <p:cNvCxnSpPr>
                <a:endCxn id="176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群組 165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14" name="弧形 21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直線單箭頭接點 214"/>
              <p:cNvCxnSpPr>
                <a:endCxn id="177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12" name="弧形 211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直線單箭頭接點 212"/>
              <p:cNvCxnSpPr>
                <a:endCxn id="178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單箭頭接點 167"/>
            <p:cNvCxnSpPr>
              <a:stCxn id="144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44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>
              <a:stCxn id="145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45" idx="6"/>
              <a:endCxn id="216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45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46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46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46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橢圓 175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橢圓 176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橢圓 177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矩形 179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橢圓 180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7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線單箭頭接點 181"/>
            <p:cNvCxnSpPr>
              <a:stCxn id="176" idx="6"/>
              <a:endCxn id="181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77" idx="6"/>
              <a:endCxn id="181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>
              <a:stCxn id="178" idx="6"/>
              <a:endCxn id="181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>
              <a:stCxn id="107" idx="7"/>
              <a:endCxn id="188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108" idx="7"/>
              <a:endCxn id="188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stCxn id="109" idx="7"/>
              <a:endCxn id="188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直線單箭頭接點 188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直線單箭頭接點 190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44" idx="0"/>
              <a:endCxn id="190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45" idx="7"/>
              <a:endCxn id="190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46" idx="7"/>
              <a:endCxn id="190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81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 195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8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1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3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 203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6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矩形 204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矩形 206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9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矩形 208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矩形 209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2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" name="文字方塊 210"/>
            <p:cNvSpPr txBox="1"/>
            <p:nvPr/>
          </p:nvSpPr>
          <p:spPr>
            <a:xfrm>
              <a:off x="9128333" y="-50648"/>
              <a:ext cx="3527165" cy="13574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M: Number of Inputs                    K: Number of Premises</a:t>
              </a:r>
            </a:p>
            <a:p>
              <a:r>
                <a:rPr lang="en-US" altLang="zh-TW" dirty="0" smtClean="0"/>
                <a:t>Q: Number of Consequence</a:t>
              </a:r>
            </a:p>
            <a:p>
              <a:r>
                <a:rPr lang="en-US" altLang="zh-TW" dirty="0" smtClean="0"/>
                <a:t>N: Number of Outputs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字方塊 217"/>
              <p:cNvSpPr txBox="1"/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18" name="文字方塊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315825" y="593252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5317329" y="3797418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630986" y="2048611"/>
                <a:ext cx="1440010" cy="1087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86" y="2048611"/>
                <a:ext cx="1440010" cy="10874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弧形 6"/>
          <p:cNvSpPr/>
          <p:nvPr/>
        </p:nvSpPr>
        <p:spPr>
          <a:xfrm rot="2225866">
            <a:off x="4274293" y="2159982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5265141" y="269150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963536" y="2312381"/>
            <a:ext cx="2153601" cy="2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963536" y="2558473"/>
            <a:ext cx="2153601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963536" y="2779380"/>
            <a:ext cx="2153601" cy="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963536" y="2982820"/>
            <a:ext cx="2153601" cy="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963536" y="2318826"/>
            <a:ext cx="2153601" cy="10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963536" y="2565010"/>
            <a:ext cx="2153601" cy="104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63536" y="2793609"/>
            <a:ext cx="2153601" cy="103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963536" y="3001139"/>
            <a:ext cx="2153601" cy="100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40292" y="3246719"/>
                <a:ext cx="1440010" cy="1087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3246719"/>
                <a:ext cx="1440010" cy="1087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40292" y="5137642"/>
                <a:ext cx="1508875" cy="1087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5137642"/>
                <a:ext cx="1508875" cy="1087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7288436" y="2204791"/>
            <a:ext cx="3789485" cy="898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7288436" y="3360510"/>
            <a:ext cx="3789485" cy="830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7294422" y="5490159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  <a:blipFill>
                <a:blip r:embed="rId8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>
            <a:off x="2976724" y="2321255"/>
            <a:ext cx="2140413" cy="32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2971838" y="2587632"/>
            <a:ext cx="2145299" cy="323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971838" y="2793609"/>
            <a:ext cx="2145299" cy="322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2945224" y="2969017"/>
            <a:ext cx="2150210" cy="321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1052506" y="192775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052506" y="310794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1052506" y="513764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999476" y="1548691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layers </a:t>
            </a:r>
          </a:p>
          <a:p>
            <a:r>
              <a:rPr lang="en-US" altLang="zh-TW" dirty="0" smtClean="0"/>
              <a:t>aim objects</a:t>
            </a:r>
            <a:endParaRPr lang="zh-TW" altLang="en-US" dirty="0"/>
          </a:p>
        </p:txBody>
      </p:sp>
      <p:sp>
        <p:nvSpPr>
          <p:cNvPr id="34" name="弧形 33"/>
          <p:cNvSpPr/>
          <p:nvPr/>
        </p:nvSpPr>
        <p:spPr>
          <a:xfrm rot="2225866">
            <a:off x="4290892" y="3208669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  <a:blipFill>
                <a:blip r:embed="rId9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弧形 35"/>
          <p:cNvSpPr/>
          <p:nvPr/>
        </p:nvSpPr>
        <p:spPr>
          <a:xfrm rot="2225866">
            <a:off x="4316545" y="5407148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  <a:blipFill>
                <a:blip r:embed="rId10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Aim Objects</a:t>
            </a:r>
            <a:endParaRPr lang="en-US" sz="4400" cap="none" dirty="0"/>
          </a:p>
        </p:txBody>
      </p:sp>
      <p:sp>
        <p:nvSpPr>
          <p:cNvPr id="40" name="投影片編號版面配置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2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72782" y="1837765"/>
            <a:ext cx="10548425" cy="2373496"/>
          </a:xfrm>
          <a:prstGeom prst="rect">
            <a:avLst/>
          </a:prstGeom>
          <a:solidFill>
            <a:srgbClr val="FCF98B"/>
          </a:solidFill>
          <a:ln>
            <a:solidFill>
              <a:srgbClr val="F4F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207369" y="4313604"/>
            <a:ext cx="5213837" cy="2069610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872782" y="4313603"/>
            <a:ext cx="5237871" cy="2069611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blipFill>
                <a:blip r:embed="rId2"/>
                <a:stretch>
                  <a:fillRect l="-1684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/>
          <p:nvPr/>
        </p:nvCxnSpPr>
        <p:spPr>
          <a:xfrm flipV="1">
            <a:off x="4363278" y="2364680"/>
            <a:ext cx="956145" cy="3091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的</a:t>
                </a:r>
                <a:r>
                  <a:rPr lang="en-US" dirty="0" smtClean="0"/>
                  <a:t>1</a:t>
                </a:r>
                <a:r>
                  <a:rPr lang="zh-TW" altLang="en-US" dirty="0" smtClean="0"/>
                  <a:t>次微分</a:t>
                </a:r>
                <a:endParaRPr 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blipFill>
                <a:blip r:embed="rId4"/>
                <a:stretch>
                  <a:fillRect t="-6349" r="-2295" b="-2381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sPre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  <a:blipFill>
                <a:blip r:embed="rId5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TW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altLang="zh-TW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sPre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  <a:blipFill>
                <a:blip r:embed="rId7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)′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個後鑑部中心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個後鑑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部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靶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寬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 mean </a:t>
                </a:r>
                <a:r>
                  <a:rPr lang="en-US" altLang="zh-TW" dirty="0"/>
                  <a:t>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: std </a:t>
                </a:r>
                <a:r>
                  <a:rPr lang="en-US" altLang="zh-TW" dirty="0"/>
                  <a:t>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blipFill>
                <a:blip r:embed="rId9"/>
                <a:stretch>
                  <a:fillRect b="-355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Aim Objects</a:t>
            </a:r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316643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投影片編號版面配置區 79"/>
          <p:cNvSpPr>
            <a:spLocks noGrp="1"/>
          </p:cNvSpPr>
          <p:nvPr>
            <p:ph type="sldNum" sz="quarter" idx="12"/>
          </p:nvPr>
        </p:nvSpPr>
        <p:spPr>
          <a:xfrm>
            <a:off x="11326734" y="627459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96" name="群組 95"/>
          <p:cNvGrpSpPr/>
          <p:nvPr/>
        </p:nvGrpSpPr>
        <p:grpSpPr>
          <a:xfrm>
            <a:off x="829225" y="220270"/>
            <a:ext cx="11055414" cy="6337149"/>
            <a:chOff x="482833" y="-50648"/>
            <a:chExt cx="12172665" cy="7166811"/>
          </a:xfrm>
        </p:grpSpPr>
        <p:sp>
          <p:nvSpPr>
            <p:cNvPr id="98" name="矩形 97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橢圓 107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橢圓 108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直線單箭頭接點 111"/>
            <p:cNvCxnSpPr>
              <a:stCxn id="107" idx="6"/>
              <a:endCxn id="120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stCxn id="108" idx="6"/>
              <a:endCxn id="122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109" idx="6"/>
              <a:endCxn id="125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108" idx="6"/>
              <a:endCxn id="123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108" idx="6"/>
              <a:endCxn id="124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stCxn id="107" idx="6"/>
              <a:endCxn id="119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>
              <a:stCxn id="107" idx="6"/>
              <a:endCxn id="121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橢圓 118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橢圓 119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橢圓 120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橢圓 121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橢圓 122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橢圓 123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橢圓 124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橢圓 125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橢圓 126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4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線單箭頭接點 127"/>
            <p:cNvCxnSpPr>
              <a:stCxn id="109" idx="6"/>
              <a:endCxn id="126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>
              <a:stCxn id="109" idx="6"/>
              <a:endCxn id="127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橢圓 131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19" idx="6"/>
              <a:endCxn id="131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22" idx="6"/>
              <a:endCxn id="131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23" idx="6"/>
              <a:endCxn id="132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25" idx="6"/>
              <a:endCxn id="131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20" idx="6"/>
              <a:endCxn id="132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25" idx="6"/>
              <a:endCxn id="132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26" idx="6"/>
              <a:endCxn id="133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stCxn id="124" idx="6"/>
              <a:endCxn id="133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121" idx="6"/>
              <a:endCxn id="133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線單箭頭接點 147"/>
            <p:cNvCxnSpPr>
              <a:stCxn id="131" idx="6"/>
              <a:endCxn id="144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stCxn id="132" idx="6"/>
              <a:endCxn id="144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3" idx="6"/>
              <a:endCxn id="144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1" idx="6"/>
              <a:endCxn id="145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>
              <a:stCxn id="132" idx="6"/>
              <a:endCxn id="145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152"/>
            <p:cNvCxnSpPr>
              <a:stCxn id="132" idx="6"/>
              <a:endCxn id="146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133" idx="6"/>
              <a:endCxn id="146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133" idx="6"/>
              <a:endCxn id="145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131" idx="6"/>
              <a:endCxn id="146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606147" y="6411758"/>
              <a:ext cx="1320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484080" y="6469832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841929" y="6168212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4881379" y="6187108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64" name="直線單箭頭接點 163"/>
            <p:cNvCxnSpPr>
              <a:stCxn id="144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群組 164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16" name="弧形 21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直線單箭頭接點 216"/>
              <p:cNvCxnSpPr>
                <a:endCxn id="176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群組 165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14" name="弧形 21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直線單箭頭接點 214"/>
              <p:cNvCxnSpPr>
                <a:endCxn id="177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12" name="弧形 211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直線單箭頭接點 212"/>
              <p:cNvCxnSpPr>
                <a:endCxn id="178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單箭頭接點 167"/>
            <p:cNvCxnSpPr>
              <a:stCxn id="144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44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>
              <a:stCxn id="145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45" idx="6"/>
              <a:endCxn id="216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45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46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46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46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橢圓 175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橢圓 176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橢圓 177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矩形 179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橢圓 180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7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線單箭頭接點 181"/>
            <p:cNvCxnSpPr>
              <a:stCxn id="176" idx="6"/>
              <a:endCxn id="181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77" idx="6"/>
              <a:endCxn id="181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>
              <a:stCxn id="178" idx="6"/>
              <a:endCxn id="181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>
              <a:stCxn id="107" idx="7"/>
              <a:endCxn id="188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108" idx="7"/>
              <a:endCxn id="188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stCxn id="109" idx="7"/>
              <a:endCxn id="188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直線單箭頭接點 188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直線單箭頭接點 190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44" idx="0"/>
              <a:endCxn id="190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45" idx="7"/>
              <a:endCxn id="190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46" idx="7"/>
              <a:endCxn id="190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81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 195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8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1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3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 203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6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矩形 204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矩形 206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9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矩形 208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矩形 209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2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" name="文字方塊 210"/>
            <p:cNvSpPr txBox="1"/>
            <p:nvPr/>
          </p:nvSpPr>
          <p:spPr>
            <a:xfrm>
              <a:off x="9128333" y="-50648"/>
              <a:ext cx="3527165" cy="13574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M: Number of Inputs                    K: Number of Premises</a:t>
              </a:r>
            </a:p>
            <a:p>
              <a:r>
                <a:rPr lang="en-US" altLang="zh-TW" dirty="0" smtClean="0"/>
                <a:t>Q: Number of Consequence</a:t>
              </a:r>
            </a:p>
            <a:p>
              <a:r>
                <a:rPr lang="en-US" altLang="zh-TW" dirty="0" smtClean="0"/>
                <a:t>N: Number of Outputs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字方塊 217"/>
              <p:cNvSpPr txBox="1"/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18" name="文字方塊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70" y="4014374"/>
                <a:ext cx="246862" cy="553998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2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3028" y="2017585"/>
            <a:ext cx="3635938" cy="4138665"/>
          </a:xfrm>
          <a:prstGeom prst="rect">
            <a:avLst/>
          </a:prstGeom>
          <a:solidFill>
            <a:srgbClr val="FDDD83"/>
          </a:solidFill>
          <a:ln>
            <a:solidFill>
              <a:srgbClr val="FDD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8496300" y="3773425"/>
            <a:ext cx="3209924" cy="2382826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361673" y="3773425"/>
            <a:ext cx="3069113" cy="2382825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361675" y="2017585"/>
            <a:ext cx="6344549" cy="16843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blipFill>
                <a:blip r:embed="rId2"/>
                <a:stretch>
                  <a:fillRect t="-566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+1)×1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05946" y="2003945"/>
                <a:ext cx="2740237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003945"/>
                <a:ext cx="2740237" cy="446276"/>
              </a:xfrm>
              <a:prstGeom prst="rect">
                <a:avLst/>
              </a:prstGeom>
              <a:blipFill>
                <a:blip r:embed="rId5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05946" y="2418909"/>
                <a:ext cx="2701958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418909"/>
                <a:ext cx="2701958" cy="559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05946" y="2978549"/>
                <a:ext cx="6069290" cy="43858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 smtClean="0"/>
                  <a:t> the firing strength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</m:oMath>
                </a14:m>
                <a:r>
                  <a:rPr lang="en-US" altLang="zh-TW" dirty="0" smtClean="0"/>
                  <a:t> premise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</m:oMath>
                </a14:m>
                <a:r>
                  <a:rPr lang="en-US" altLang="zh-TW" dirty="0" smtClean="0"/>
                  <a:t> target</a:t>
                </a:r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978549"/>
                <a:ext cx="6069290" cy="438582"/>
              </a:xfrm>
              <a:prstGeom prst="rect">
                <a:avLst/>
              </a:prstGeom>
              <a:blipFill>
                <a:blip r:embed="rId7"/>
                <a:stretch>
                  <a:fillRect b="-164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𝜆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𝐾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→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525553" y="4020920"/>
                <a:ext cx="2232919" cy="1653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553" y="4020920"/>
                <a:ext cx="2232919" cy="16530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139622" y="4419253"/>
                <a:ext cx="1578637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622" y="4419253"/>
                <a:ext cx="1578637" cy="487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24168" y="4039600"/>
                <a:ext cx="3239285" cy="7172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dirty="0"/>
                        <m:t>parameters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of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consequence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68" y="4039600"/>
                <a:ext cx="3239285" cy="717248"/>
              </a:xfrm>
              <a:prstGeom prst="rect">
                <a:avLst/>
              </a:prstGeom>
              <a:blipFill>
                <a:blip r:embed="rId11"/>
                <a:stretch>
                  <a:fillRect b="-339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762052" y="89299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Consequence</a:t>
            </a:r>
            <a:br>
              <a:rPr lang="en-US" sz="4400" dirty="0"/>
            </a:br>
            <a:r>
              <a:rPr lang="en-US" sz="4400" dirty="0"/>
              <a:t>(THEN-parts)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9230" y="2192412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Consequences</a:t>
            </a:r>
          </a:p>
          <a:p>
            <a:pPr algn="ctr"/>
            <a:r>
              <a:rPr lang="en-US" dirty="0" smtClean="0"/>
              <a:t>(THEN-Parts)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711790" y="219241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Premises</a:t>
            </a:r>
          </a:p>
          <a:p>
            <a:pPr algn="ctr"/>
            <a:r>
              <a:rPr lang="en-US" dirty="0"/>
              <a:t>(IF-Parts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73366" y="141770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RLSE</a:t>
            </a:r>
            <a:endParaRPr 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77957" y="1417701"/>
            <a:ext cx="89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PSO</a:t>
            </a:r>
            <a:endParaRPr lang="en-US" sz="2400" dirty="0"/>
          </a:p>
        </p:txBody>
      </p:sp>
      <p:sp>
        <p:nvSpPr>
          <p:cNvPr id="8" name="向右箭號 7"/>
          <p:cNvSpPr/>
          <p:nvPr/>
        </p:nvSpPr>
        <p:spPr>
          <a:xfrm>
            <a:off x="1230518" y="3270747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  <a:blipFill>
                <a:blip r:embed="rId2"/>
                <a:stretch>
                  <a:fillRect t="-5000" r="-111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6838512" y="3365865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blipFill>
                <a:blip r:embed="rId3"/>
                <a:stretch>
                  <a:fillRect t="-7353" r="-1388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blipFill>
                <a:blip r:embed="rId4"/>
                <a:stretch>
                  <a:fillRect t="-6349" r="-746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 rot="10800000">
            <a:off x="9474158" y="3353353"/>
            <a:ext cx="1546768" cy="141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26670" y="348468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847209" y="3494949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7" name="向右箭號 16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  <a:blipFill>
                <a:blip r:embed="rId5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65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blipFill>
                <a:blip r:embed="rId6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=1,2,…,184}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7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396926" y="5343096"/>
                <a:ext cx="1758815" cy="1191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𝑇𝐴𝐼𝐸𝑋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𝐷𝐽𝐴𝐼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𝑁𝐴𝑆𝐷𝐴𝑄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5343096"/>
                <a:ext cx="1758815" cy="11916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36" y="2621003"/>
            <a:ext cx="10058400" cy="1609344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Data </a:t>
            </a:r>
            <a:r>
              <a:rPr lang="en-US" dirty="0"/>
              <a:t>Processing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44416" y="2504625"/>
            <a:ext cx="10058400" cy="1609344"/>
          </a:xfrm>
        </p:spPr>
        <p:txBody>
          <a:bodyPr/>
          <a:lstStyle/>
          <a:p>
            <a:r>
              <a:rPr lang="en-US" dirty="0" smtClean="0"/>
              <a:t>4. Result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Result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71146287"/>
                  </p:ext>
                </p:extLst>
              </p:nvPr>
            </p:nvGraphicFramePr>
            <p:xfrm>
              <a:off x="838200" y="1263586"/>
              <a:ext cx="10394950" cy="519176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=""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=""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6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5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fuzzy sets of each input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895361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900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71146287"/>
                  </p:ext>
                </p:extLst>
              </p:nvPr>
            </p:nvGraphicFramePr>
            <p:xfrm>
              <a:off x="838200" y="1263586"/>
              <a:ext cx="10394950" cy="519176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8197" r="-117" b="-1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6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5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fuzzy sets of each input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95361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900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807547"/>
                  </p:ext>
                </p:extLst>
              </p:nvPr>
            </p:nvGraphicFramePr>
            <p:xfrm>
              <a:off x="1266687" y="153219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=""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=""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15x15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807547"/>
                  </p:ext>
                </p:extLst>
              </p:nvPr>
            </p:nvGraphicFramePr>
            <p:xfrm>
              <a:off x="1266687" y="153219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15x15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Parameters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876440"/>
                  </p:ext>
                </p:extLst>
              </p:nvPr>
            </p:nvGraphicFramePr>
            <p:xfrm>
              <a:off x="716521" y="1462879"/>
              <a:ext cx="10058415" cy="51359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64521">
                      <a:extLst>
                        <a:ext uri="{9D8B030D-6E8A-4147-A177-3AD203B41FA5}">
                          <a16:colId xmlns="" xmlns:a16="http://schemas.microsoft.com/office/drawing/2014/main" val="1033524267"/>
                        </a:ext>
                      </a:extLst>
                    </a:gridCol>
                    <a:gridCol w="786374">
                      <a:extLst>
                        <a:ext uri="{9D8B030D-6E8A-4147-A177-3AD203B41FA5}">
                          <a16:colId xmlns="" xmlns:a16="http://schemas.microsoft.com/office/drawing/2014/main" val="11354011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="" xmlns:a16="http://schemas.microsoft.com/office/drawing/2014/main" val="301031053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="" xmlns:a16="http://schemas.microsoft.com/office/drawing/2014/main" val="402221302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="" xmlns:a16="http://schemas.microsoft.com/office/drawing/2014/main" val="163917344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="" xmlns:a16="http://schemas.microsoft.com/office/drawing/2014/main" val="371871119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="" xmlns:a16="http://schemas.microsoft.com/office/drawing/2014/main" val="361294069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="" xmlns:a16="http://schemas.microsoft.com/office/drawing/2014/main" val="199134863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="" xmlns:a16="http://schemas.microsoft.com/office/drawing/2014/main" val="312372478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="" xmlns:a16="http://schemas.microsoft.com/office/drawing/2014/main" val="304656796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="" xmlns:a16="http://schemas.microsoft.com/office/drawing/2014/main" val="21937002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="" xmlns:a16="http://schemas.microsoft.com/office/drawing/2014/main" val="2239736627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="" xmlns:a16="http://schemas.microsoft.com/office/drawing/2014/main" val="246238545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="" xmlns:a16="http://schemas.microsoft.com/office/drawing/2014/main" val="81675678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="" xmlns:a16="http://schemas.microsoft.com/office/drawing/2014/main" val="710495869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38577661"/>
                      </a:ext>
                    </a:extLst>
                  </a:tr>
                  <a:tr h="3642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7443997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5516222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-32.97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31.33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0.98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-12.73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34.09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-0.76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0.94</a:t>
                          </a:r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10.01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31.90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0.81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-1.42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5825155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6040381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73083004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-35.31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34.39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-2.98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-11.76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37.03</a:t>
                          </a:r>
                        </a:p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0.5641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10.88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35.76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-1.58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272229203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50844444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636321287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-9356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104.28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-8.91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103.36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-0.35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70.79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102.51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-1.56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251613826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94230324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-87.15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98.49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-0.05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-11.09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99.62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0.32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-0.22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67.19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101.09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-1.48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1.19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876440"/>
                  </p:ext>
                </p:extLst>
              </p:nvPr>
            </p:nvGraphicFramePr>
            <p:xfrm>
              <a:off x="716521" y="1462879"/>
              <a:ext cx="10058415" cy="51359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64521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786374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7143" r="-945570" b="-30857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325000" r="-12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325000" r="-11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325000" r="-10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325000" r="-7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325000" r="-6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325000" r="-5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325000" r="-200952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325000" r="-100952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325000" r="-952" b="-9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-32.97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31.33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0.98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-12.73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34.09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-0.76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0.94</a:t>
                          </a:r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10.01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31.90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0.81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-1.42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63158" r="-945570" b="-18421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616667" r="-12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616667" r="-11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616667" r="-10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616667" r="-7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616667" r="-6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616667" r="-5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616667" r="-20095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616667" r="-10095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616667" r="-952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-35.31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34.39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-2.98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-11.76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37.03</a:t>
                          </a:r>
                        </a:p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0.5641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10.88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35.76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-1.58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87356" r="-945570" b="-101149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933333" r="-12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933333" r="-11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933333" r="-10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933333" r="-7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933333" r="-6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933333" r="-5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933333" r="-200952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933333" r="-100952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933333" r="-952" b="-3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-9356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104.28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-8.91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103.36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-0.35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70.79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102.51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-1.56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85143" r="-945570" b="-57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3333" t="-1225000" r="-12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3333" t="-1225000" r="-11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3333" t="-1225000" r="-10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3333" t="-1225000" r="-7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3333" t="-1225000" r="-6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3333" t="-1225000" r="-5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2381" t="-1225000" r="-200952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2381" t="-1225000" r="-100952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2381" t="-1225000" r="-952" b="-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-87.15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98.49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-0.05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-11.09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99.62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0.32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-0.22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67.19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101.09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-1.48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1.19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1609344"/>
          </a:xfrm>
        </p:spPr>
        <p:txBody>
          <a:bodyPr/>
          <a:lstStyle/>
          <a:p>
            <a:r>
              <a:rPr lang="en-US" cap="none" dirty="0"/>
              <a:t>Premises Parameters</a:t>
            </a:r>
            <a:br>
              <a:rPr lang="en-US" cap="none" dirty="0"/>
            </a:br>
            <a:r>
              <a:rPr lang="en-US" cap="none" dirty="0"/>
              <a:t>(after learning)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3866659"/>
                  </p:ext>
                </p:extLst>
              </p:nvPr>
            </p:nvGraphicFramePr>
            <p:xfrm>
              <a:off x="269768" y="1562213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=""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=""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=""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=""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=""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=""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=""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-29.8245+92.3646i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0.7786+0.0008i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109.83-13.159i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0.7308-0.003i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-56.4634-69.1889i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0.8363+0.0019i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3866659"/>
                  </p:ext>
                </p:extLst>
              </p:nvPr>
            </p:nvGraphicFramePr>
            <p:xfrm>
              <a:off x="269768" y="1562213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-29.8245+92.3646i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0.7786+0.0008i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109.83-13.159i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0.7308-0.003i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-56.4634-69.1889i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0.8363+0.0019i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24844"/>
                  </p:ext>
                </p:extLst>
              </p:nvPr>
            </p:nvGraphicFramePr>
            <p:xfrm>
              <a:off x="269768" y="438507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=""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=""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=""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=""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=""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=""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=""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-28.9002+94.1934i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0.7726+0.0007i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-59.4205-67.9143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0.8334+0.0019i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102.87-16.888i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0.7434-0.0030i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24844"/>
                  </p:ext>
                </p:extLst>
              </p:nvPr>
            </p:nvGraphicFramePr>
            <p:xfrm>
              <a:off x="269768" y="438507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-28.9002+94.1934i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0.7726+0.0007i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-59.4205-67.9143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0.8334+0.0019i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102.87-16.888i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0.7434-0.0030i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69768" y="119288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Layer1 of Aim Object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69769" y="401574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Layer2 of Aim Object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58722" y="152400"/>
            <a:ext cx="10058400" cy="1609344"/>
          </a:xfrm>
        </p:spPr>
        <p:txBody>
          <a:bodyPr/>
          <a:lstStyle/>
          <a:p>
            <a:r>
              <a:rPr lang="en-US" cap="none" dirty="0" smtClean="0"/>
              <a:t>Consequences Parameters</a:t>
            </a:r>
            <a:endParaRPr lang="en-US" cap="none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093" y="1504208"/>
            <a:ext cx="2964116" cy="49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cap="none" dirty="0" smtClean="0"/>
              <a:t>Learning Curve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481139"/>
            <a:ext cx="5516632" cy="41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62" y="88450"/>
            <a:ext cx="4478739" cy="335997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716" y="88450"/>
            <a:ext cx="4164412" cy="31241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12" y="3363680"/>
            <a:ext cx="4364438" cy="327422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465" y="3259720"/>
            <a:ext cx="4259663" cy="319562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638425" y="899533"/>
            <a:ext cx="1414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Training phase</a:t>
            </a:r>
            <a:endParaRPr 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37673" y="899533"/>
            <a:ext cx="13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Testing phase</a:t>
            </a:r>
            <a:endParaRPr 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137673" y="4372724"/>
            <a:ext cx="13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Testing phase</a:t>
            </a:r>
            <a:endParaRPr 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205098" y="2395441"/>
            <a:ext cx="13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Testing phase</a:t>
            </a:r>
            <a:endParaRPr 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100323" y="4372724"/>
            <a:ext cx="13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Testing phase</a:t>
            </a:r>
            <a:endParaRPr 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638425" y="4372723"/>
            <a:ext cx="1414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Training phase</a:t>
            </a:r>
            <a:endParaRPr 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597934" y="4372723"/>
            <a:ext cx="1414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Training phase</a:t>
            </a:r>
            <a:endParaRPr 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521677" y="2395441"/>
            <a:ext cx="1414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Training phase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62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cap="none" dirty="0" smtClean="0"/>
              <a:t>Comparison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40627"/>
              </p:ext>
            </p:extLst>
          </p:nvPr>
        </p:nvGraphicFramePr>
        <p:xfrm>
          <a:off x="981075" y="1690688"/>
          <a:ext cx="10029824" cy="431203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143500">
                  <a:extLst>
                    <a:ext uri="{9D8B030D-6E8A-4147-A177-3AD203B41FA5}">
                      <a16:colId xmlns="" xmlns:a16="http://schemas.microsoft.com/office/drawing/2014/main" val="621114066"/>
                    </a:ext>
                  </a:extLst>
                </a:gridCol>
                <a:gridCol w="2443162">
                  <a:extLst>
                    <a:ext uri="{9D8B030D-6E8A-4147-A177-3AD203B41FA5}">
                      <a16:colId xmlns="" xmlns:a16="http://schemas.microsoft.com/office/drawing/2014/main" val="3960590221"/>
                    </a:ext>
                  </a:extLst>
                </a:gridCol>
                <a:gridCol w="2443162">
                  <a:extLst>
                    <a:ext uri="{9D8B030D-6E8A-4147-A177-3AD203B41FA5}">
                      <a16:colId xmlns="" xmlns:a16="http://schemas.microsoft.com/office/drawing/2014/main" val="3033433454"/>
                    </a:ext>
                  </a:extLst>
                </a:gridCol>
              </a:tblGrid>
              <a:tr h="60476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  <a:tab pos="182880" algn="l"/>
                          <a:tab pos="2148840" algn="r"/>
                        </a:tabLst>
                      </a:pPr>
                      <a:r>
                        <a:rPr lang="en-US" sz="2000" spc="-5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TAIEX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DJIA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47385359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 (two models, each with single output)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67.72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117.95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4297210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ANFIS (two models, each with single output)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70.17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111.69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0324743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ANFIS (one model with two outputs)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78.27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142.05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4198853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 (two models, each with single output)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65.15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131.24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3138176"/>
                  </a:ext>
                </a:extLst>
              </a:tr>
              <a:tr h="41547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 (one model with two outputs)</a:t>
                      </a:r>
                      <a:endParaRPr lang="en-US" sz="16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78.54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136.28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5319392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CNFS(5)-ARIMA (one model with two outputs)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64.34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103.42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6647027"/>
                  </a:ext>
                </a:extLst>
              </a:tr>
              <a:tr h="41669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SCNFS(proposed) training phase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100.93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98.41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5909475"/>
                  </a:ext>
                </a:extLst>
              </a:tr>
              <a:tr h="41669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SCNFS(proposed) testing phase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87.25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89.52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731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8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cap="none" dirty="0" smtClean="0"/>
              <a:t>Comparison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590699"/>
              </p:ext>
            </p:extLst>
          </p:nvPr>
        </p:nvGraphicFramePr>
        <p:xfrm>
          <a:off x="3911600" y="1466850"/>
          <a:ext cx="4698999" cy="4676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333">
                  <a:extLst>
                    <a:ext uri="{9D8B030D-6E8A-4147-A177-3AD203B41FA5}">
                      <a16:colId xmlns="" xmlns:a16="http://schemas.microsoft.com/office/drawing/2014/main" val="1752523158"/>
                    </a:ext>
                  </a:extLst>
                </a:gridCol>
                <a:gridCol w="1566333">
                  <a:extLst>
                    <a:ext uri="{9D8B030D-6E8A-4147-A177-3AD203B41FA5}">
                      <a16:colId xmlns="" xmlns:a16="http://schemas.microsoft.com/office/drawing/2014/main" val="2755654605"/>
                    </a:ext>
                  </a:extLst>
                </a:gridCol>
                <a:gridCol w="1566333">
                  <a:extLst>
                    <a:ext uri="{9D8B030D-6E8A-4147-A177-3AD203B41FA5}">
                      <a16:colId xmlns="" xmlns:a16="http://schemas.microsoft.com/office/drawing/2014/main" val="2972397605"/>
                    </a:ext>
                  </a:extLst>
                </a:gridCol>
              </a:tblGrid>
              <a:tr h="41854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(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RMSE)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5965034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triers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Normalized</a:t>
                      </a:r>
                      <a:endParaRPr lang="en-US" sz="1800" b="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0" spc="-5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Unnormalized</a:t>
                      </a:r>
                      <a:endParaRPr lang="en-US" sz="1800" b="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32163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279.40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279.93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723346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279.35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286.02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990020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279.59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280.34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5635243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280.56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3550868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279.61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281.85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824758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282.00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860441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280.50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279.46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6869511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280.10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282.35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554202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280.76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282.11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277415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282.01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280.93</a:t>
                      </a: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559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58968"/>
              </p:ext>
            </p:extLst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="" xmlns:a16="http://schemas.microsoft.com/office/drawing/2014/main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="" xmlns:a16="http://schemas.microsoft.com/office/drawing/2014/main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="" xmlns:a16="http://schemas.microsoft.com/office/drawing/2014/main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Experimentation2_2002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TAIEX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01/01/2002~9/30/2002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10/01/2002~12/31/2002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DJIA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NASDAQ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S&amp;P500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40210387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184</a:t>
            </a:r>
            <a:endParaRPr lang="en-US" dirty="0"/>
          </a:p>
        </p:txBody>
      </p:sp>
      <p:sp>
        <p:nvSpPr>
          <p:cNvPr id="15" name="右大括弧 14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弧 15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018321" y="5186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下箭號 3"/>
          <p:cNvSpPr/>
          <p:nvPr/>
        </p:nvSpPr>
        <p:spPr>
          <a:xfrm>
            <a:off x="2104191" y="2544715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069848" y="2175383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279</a:t>
            </a:r>
          </a:p>
        </p:txBody>
      </p:sp>
      <p:sp>
        <p:nvSpPr>
          <p:cNvPr id="7" name="矩形 6"/>
          <p:cNvSpPr/>
          <p:nvPr/>
        </p:nvSpPr>
        <p:spPr>
          <a:xfrm>
            <a:off x="1045212" y="5292633"/>
            <a:ext cx="25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Feature:30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015461"/>
                  </p:ext>
                </p:extLst>
              </p:nvPr>
            </p:nvGraphicFramePr>
            <p:xfrm>
              <a:off x="5144987" y="2714033"/>
              <a:ext cx="5830105" cy="3602296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=""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=""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=""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=""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="" xmlns:a16="http://schemas.microsoft.com/office/drawing/2014/main" val="1399887028"/>
                        </a:ext>
                      </a:extLst>
                    </a:gridCol>
                  </a:tblGrid>
                  <a:tr h="67197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015461"/>
                  </p:ext>
                </p:extLst>
              </p:nvPr>
            </p:nvGraphicFramePr>
            <p:xfrm>
              <a:off x="5144987" y="2714033"/>
              <a:ext cx="5830105" cy="355283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86493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28829" r="-3994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128829" r="-3015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128829" r="-10104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128829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30909" r="-399479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230909" r="-30157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230909" r="-10104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230909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27928" r="-399479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327928" r="-30157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79" t="-327928" r="-20000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327928" r="-101047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327928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31818" r="-39947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431818" r="-30157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431818" r="-101047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431818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dirty="0" smtClean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  <a:blipFill>
                <a:blip r:embed="rId3"/>
                <a:stretch>
                  <a:fillRect t="-10000" r="-33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09912" y="3734008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278</a:t>
            </a:r>
          </a:p>
        </p:txBody>
      </p:sp>
      <p:sp>
        <p:nvSpPr>
          <p:cNvPr id="11" name="向下箭號 10"/>
          <p:cNvSpPr/>
          <p:nvPr/>
        </p:nvSpPr>
        <p:spPr>
          <a:xfrm>
            <a:off x="2102241" y="4167981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=1,2,…,2</m:t>
                    </m:r>
                  </m:oMath>
                </a14:m>
                <a:r>
                  <a:rPr lang="en-US" altLang="zh-TW" dirty="0" smtClean="0"/>
                  <a:t>48</a:t>
                </a:r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  <a:blipFill>
                <a:blip r:embed="rId4"/>
                <a:stretch>
                  <a:fillRect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  <a:blipFill>
                <a:blip r:embed="rId5"/>
                <a:stretch>
                  <a:fillRect t="-14118" r="-3518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1196667" y="2554708"/>
            <a:ext cx="299748" cy="1415867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左大括弧 4"/>
          <p:cNvSpPr/>
          <p:nvPr/>
        </p:nvSpPr>
        <p:spPr>
          <a:xfrm>
            <a:off x="1191350" y="4509724"/>
            <a:ext cx="299748" cy="966499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6361" y="305566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184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361" y="4606675"/>
            <a:ext cx="95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64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390850"/>
                  </p:ext>
                </p:extLst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=""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=""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=""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=""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390850"/>
                  </p:ext>
                </p:extLst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935" r="-3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935" r="-2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935" r="-1235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000" r="-3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8000" r="-2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108000" r="-1235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8000" r="-3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000" r="-2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208000" r="-1235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71084" r="-3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71084" r="-2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371084" r="-101863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71084" r="-1235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91000" r="-3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1000" r="-2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91000" r="-1235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91000" r="-3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91000" r="-2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491000" r="-1235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12048" r="-3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12048" r="-2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712048" r="-101863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712048" r="-1235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74000" r="-3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74000" r="-2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674000" r="-1235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297317"/>
                  </p:ext>
                </p:extLst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=""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TAIEX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297317"/>
                  </p:ext>
                </p:extLst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89692"/>
                  </p:ext>
                </p:extLst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=""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=""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=""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=""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𝟔𝟎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89692"/>
                  </p:ext>
                </p:extLst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935" r="-3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000" t="-935" r="-2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935" r="-1258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8000" r="-3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8000" r="-2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108000" r="-1258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8000" r="-3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000" r="-2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208000" r="-1258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71084" r="-3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71084" r="-2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71084" r="-1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71084" r="-1258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91000" r="-3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91000" r="-2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91000" r="-1258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91000" r="-3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91000" r="-2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491000" r="-1258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12048" r="-3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712048" r="-2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712048" r="-1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712048" r="-1258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74000" r="-3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74000" r="-2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674000" r="-1258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962069"/>
                  </p:ext>
                </p:extLst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=""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DJAI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962069"/>
                  </p:ext>
                </p:extLst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9432695" y="3299523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15" name="矩形 14"/>
          <p:cNvSpPr/>
          <p:nvPr/>
        </p:nvSpPr>
        <p:spPr>
          <a:xfrm>
            <a:off x="11743459" y="3262641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1191350" y="6334286"/>
            <a:ext cx="4461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dirty="0" smtClean="0"/>
              <a:t>Sequence: TAIEX, DJIA, NASDAQ, S&amp;P500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46146" y="1523118"/>
                <a:ext cx="11208050" cy="50615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Step1: </a:t>
                </a:r>
                <a:r>
                  <a:rPr lang="en-US" dirty="0" smtClean="0"/>
                  <a:t>C</a:t>
                </a:r>
                <a:r>
                  <a:rPr lang="en-US" altLang="zh-TW" dirty="0" smtClean="0"/>
                  <a:t>alculate </a:t>
                </a:r>
                <a:r>
                  <a:rPr lang="en-US" altLang="zh-TW" b="1" dirty="0" smtClean="0"/>
                  <a:t>selection gain </a:t>
                </a:r>
                <a:r>
                  <a:rPr lang="en-US" altLang="zh-TW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TW" dirty="0" smtClean="0"/>
                  <a:t> target, if </a:t>
                </a:r>
                <a:r>
                  <a:rPr lang="en-US" altLang="zh-TW" b="1" dirty="0" smtClean="0"/>
                  <a:t>selection gain </a:t>
                </a:r>
                <a:r>
                  <a:rPr lang="en-US" altLang="zh-TW" dirty="0" smtClean="0"/>
                  <a:t>&gt;0 add the feature into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Step2: </a:t>
                </a:r>
                <a:r>
                  <a:rPr lang="en-US" dirty="0" smtClean="0"/>
                  <a:t>Record </a:t>
                </a:r>
                <a:r>
                  <a:rPr lang="en-US" altLang="zh-TW" dirty="0" smtClean="0"/>
                  <a:t>all feature in SP, denoted as 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Record the overlap count of SP,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denoted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as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Step3: </a:t>
                </a:r>
                <a:r>
                  <a:rPr lang="en-US" dirty="0"/>
                  <a:t>C</a:t>
                </a:r>
                <a:r>
                  <a:rPr lang="en-US" altLang="zh-TW" dirty="0" smtClean="0"/>
                  <a:t>alculate covering rate, denoted as 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altLang="zh-TW" dirty="0" smtClean="0"/>
                  <a:t>is given as follows.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    </a:t>
                </a:r>
                <a:r>
                  <a:rPr lang="zh-TW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>
                    <a:ea typeface="Cambria Math" panose="02040503050406030204" pitchFamily="18" charset="0"/>
                  </a:rPr>
                  <a:t>         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, where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dirty="0" smtClean="0"/>
                  <a:t> is number of targets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Step4: </a:t>
                </a:r>
                <a:r>
                  <a:rPr lang="en-US" dirty="0" smtClean="0"/>
                  <a:t>Compute the sum of selection gains , as follows.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Step5: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to all the target variables, the contribution index, denoted as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dirty="0" smtClean="0"/>
                  <a:t>, is given as follows.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TW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Step6: </a:t>
                </a: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&gt;</a:t>
                </a:r>
                <a:r>
                  <a:rPr lang="en-US" altLang="zh-TW" dirty="0" smtClean="0"/>
                  <a:t> the mean of contribution index, the feature is qualified to be training data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Step7: </a:t>
                </a:r>
                <a:r>
                  <a:rPr lang="en-US" dirty="0" smtClean="0"/>
                  <a:t>Set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lower and upper limits. A</a:t>
                </a:r>
                <a:r>
                  <a:rPr lang="en-US" altLang="zh-TW" dirty="0" smtClean="0"/>
                  <a:t>fter sorting of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select top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feature variables into FP.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46" y="1523118"/>
                <a:ext cx="11208050" cy="5061590"/>
              </a:xfrm>
              <a:blipFill>
                <a:blip r:embed="rId3"/>
                <a:stretch>
                  <a:fillRect l="-598" t="-1687" b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3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橢圓 4"/>
          <p:cNvSpPr/>
          <p:nvPr/>
        </p:nvSpPr>
        <p:spPr>
          <a:xfrm>
            <a:off x="8251698" y="1131951"/>
            <a:ext cx="3864102" cy="3781426"/>
          </a:xfrm>
          <a:prstGeom prst="ellipse">
            <a:avLst/>
          </a:prstGeom>
          <a:solidFill>
            <a:srgbClr val="C4E5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221779" y="3640693"/>
                <a:ext cx="891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779" y="3640693"/>
                <a:ext cx="89152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570992" y="2123471"/>
                <a:ext cx="6959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992" y="2123471"/>
                <a:ext cx="69596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090864" y="2882082"/>
                <a:ext cx="6959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864" y="2882082"/>
                <a:ext cx="6959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725518" y="2599497"/>
                <a:ext cx="891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518" y="2599497"/>
                <a:ext cx="89152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526579" y="1493026"/>
                <a:ext cx="891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579" y="1493026"/>
                <a:ext cx="89152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8677230" y="5403308"/>
            <a:ext cx="343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Feature Pool</a:t>
            </a:r>
            <a:r>
              <a:rPr lang="zh-TW" altLang="en-US" dirty="0" smtClean="0"/>
              <a:t> </a:t>
            </a:r>
            <a:r>
              <a:rPr lang="en-US" altLang="zh-TW" dirty="0" smtClean="0"/>
              <a:t>(target1)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0431481" y="3721595"/>
                <a:ext cx="8712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481" y="3721595"/>
                <a:ext cx="87120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圓角矩形 20"/>
          <p:cNvSpPr/>
          <p:nvPr/>
        </p:nvSpPr>
        <p:spPr>
          <a:xfrm>
            <a:off x="952500" y="619125"/>
            <a:ext cx="2505075" cy="4570697"/>
          </a:xfrm>
          <a:prstGeom prst="roundRect">
            <a:avLst/>
          </a:prstGeom>
          <a:solidFill>
            <a:srgbClr val="97E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600200" y="5374488"/>
            <a:ext cx="107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857057" y="808785"/>
                <a:ext cx="6959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57" y="808785"/>
                <a:ext cx="69596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838324" y="1493026"/>
                <a:ext cx="6959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4" y="1493026"/>
                <a:ext cx="695960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787238" y="4312582"/>
                <a:ext cx="10763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38" y="4312582"/>
                <a:ext cx="1076385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2045378" y="2290434"/>
            <a:ext cx="31931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.</a:t>
            </a:r>
          </a:p>
          <a:p>
            <a:r>
              <a:rPr lang="en-US" sz="3600" dirty="0" smtClean="0"/>
              <a:t>.</a:t>
            </a:r>
          </a:p>
          <a:p>
            <a:r>
              <a:rPr lang="en-US" sz="3600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639577" y="1918927"/>
                <a:ext cx="4615366" cy="527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𝑇𝐴𝐼𝐸𝑋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𝑇𝐴𝐼𝐸𝑋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577" y="1918927"/>
                <a:ext cx="4615366" cy="5277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666930" y="3317527"/>
                <a:ext cx="4596707" cy="537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𝑇𝐴𝐼𝐸𝑋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𝑇𝐴𝐼𝐸𝑋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30" y="3317527"/>
                <a:ext cx="4596707" cy="5372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952365" y="2743582"/>
                <a:ext cx="1953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𝑇𝐴𝐼𝐸𝑋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65" y="2743582"/>
                <a:ext cx="1953163" cy="276999"/>
              </a:xfrm>
              <a:prstGeom prst="rect">
                <a:avLst/>
              </a:prstGeom>
              <a:blipFill>
                <a:blip r:embed="rId14"/>
                <a:stretch>
                  <a:fillRect l="-2492" r="-218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952364" y="3998278"/>
                <a:ext cx="1958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𝑇𝐴𝐼𝐸𝑋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64" y="3998278"/>
                <a:ext cx="1958485" cy="276999"/>
              </a:xfrm>
              <a:prstGeom prst="rect">
                <a:avLst/>
              </a:prstGeom>
              <a:blipFill>
                <a:blip r:embed="rId15"/>
                <a:stretch>
                  <a:fillRect l="-2484" r="-217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952364" y="457354"/>
                <a:ext cx="851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1" i="1">
                              <a:latin typeface="Cambria Math" panose="02040503050406030204" pitchFamily="18" charset="0"/>
                            </a:rPr>
                            <m:t>TAIEX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64" y="457354"/>
                <a:ext cx="851452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839017" y="457354"/>
                <a:ext cx="731226" cy="390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𝑫𝑱𝑰𝑨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017" y="457354"/>
                <a:ext cx="731226" cy="390556"/>
              </a:xfrm>
              <a:prstGeom prst="rect">
                <a:avLst/>
              </a:prstGeom>
              <a:blipFill>
                <a:blip r:embed="rId1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725670" y="457354"/>
                <a:ext cx="1047018" cy="39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𝑵𝑨𝑺𝑫𝑨𝑸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670" y="457354"/>
                <a:ext cx="1047018" cy="390363"/>
              </a:xfrm>
              <a:prstGeom prst="rect">
                <a:avLst/>
              </a:prstGeom>
              <a:blipFill>
                <a:blip r:embed="rId1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699142" y="476396"/>
                <a:ext cx="9780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𝟓𝟎𝟎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142" y="476396"/>
                <a:ext cx="978088" cy="369332"/>
              </a:xfrm>
              <a:prstGeom prst="rect">
                <a:avLst/>
              </a:prstGeom>
              <a:blipFill>
                <a:blip r:embed="rId1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885981" y="48361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7" grpId="0"/>
      <p:bldP spid="29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投影片編號版面配置區 3"/>
          <p:cNvSpPr txBox="1">
            <a:spLocks/>
          </p:cNvSpPr>
          <p:nvPr/>
        </p:nvSpPr>
        <p:spPr>
          <a:xfrm>
            <a:off x="3395853" y="5367909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72017" y="160402"/>
            <a:ext cx="2676008" cy="2668524"/>
            <a:chOff x="336423" y="227076"/>
            <a:chExt cx="3864102" cy="3781426"/>
          </a:xfrm>
        </p:grpSpPr>
        <p:sp>
          <p:nvSpPr>
            <p:cNvPr id="6" name="橢圓 5"/>
            <p:cNvSpPr/>
            <p:nvPr/>
          </p:nvSpPr>
          <p:spPr>
            <a:xfrm>
              <a:off x="336423" y="227076"/>
              <a:ext cx="3864102" cy="3781426"/>
            </a:xfrm>
            <a:prstGeom prst="ellipse">
              <a:avLst/>
            </a:prstGeom>
            <a:solidFill>
              <a:srgbClr val="C4E5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306504" y="2735818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6504" y="2735818"/>
                  <a:ext cx="891526" cy="646331"/>
                </a:xfrm>
                <a:prstGeom prst="rect">
                  <a:avLst/>
                </a:prstGeom>
                <a:blipFill>
                  <a:blip r:embed="rId3"/>
                  <a:stretch>
                    <a:fillRect r="-495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655717" y="1218596"/>
                  <a:ext cx="69596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717" y="1218596"/>
                  <a:ext cx="695960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175589" y="1977207"/>
                  <a:ext cx="69596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589" y="1977207"/>
                  <a:ext cx="695960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810243" y="1694622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65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43" y="1694622"/>
                  <a:ext cx="891526" cy="646331"/>
                </a:xfrm>
                <a:prstGeom prst="rect">
                  <a:avLst/>
                </a:prstGeom>
                <a:blipFill>
                  <a:blip r:embed="rId6"/>
                  <a:stretch>
                    <a:fillRect r="-297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1611304" y="588151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304" y="588151"/>
                  <a:ext cx="891526" cy="646331"/>
                </a:xfrm>
                <a:prstGeom prst="rect">
                  <a:avLst/>
                </a:prstGeom>
                <a:blipFill>
                  <a:blip r:embed="rId7"/>
                  <a:stretch>
                    <a:fillRect r="-198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516206" y="2816720"/>
                  <a:ext cx="87120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206" y="2816720"/>
                  <a:ext cx="871201" cy="646331"/>
                </a:xfrm>
                <a:prstGeom prst="rect">
                  <a:avLst/>
                </a:prstGeom>
                <a:blipFill>
                  <a:blip r:embed="rId8"/>
                  <a:stretch>
                    <a:fillRect r="-404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/>
          <p:cNvGrpSpPr/>
          <p:nvPr/>
        </p:nvGrpSpPr>
        <p:grpSpPr>
          <a:xfrm>
            <a:off x="572017" y="3353061"/>
            <a:ext cx="2676008" cy="2668524"/>
            <a:chOff x="336423" y="227076"/>
            <a:chExt cx="3864102" cy="3781426"/>
          </a:xfrm>
        </p:grpSpPr>
        <p:sp>
          <p:nvSpPr>
            <p:cNvPr id="16" name="橢圓 15"/>
            <p:cNvSpPr/>
            <p:nvPr/>
          </p:nvSpPr>
          <p:spPr>
            <a:xfrm>
              <a:off x="336423" y="227076"/>
              <a:ext cx="3864102" cy="3781426"/>
            </a:xfrm>
            <a:prstGeom prst="ellipse">
              <a:avLst/>
            </a:prstGeom>
            <a:solidFill>
              <a:srgbClr val="C4E5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2460151" y="2814194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151" y="2814194"/>
                  <a:ext cx="891526" cy="646331"/>
                </a:xfrm>
                <a:prstGeom prst="rect">
                  <a:avLst/>
                </a:prstGeom>
                <a:blipFill>
                  <a:blip r:embed="rId9"/>
                  <a:stretch>
                    <a:fillRect r="-4950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2812317" y="1010477"/>
                  <a:ext cx="69595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317" y="1010477"/>
                  <a:ext cx="695959" cy="646331"/>
                </a:xfrm>
                <a:prstGeom prst="rect">
                  <a:avLst/>
                </a:prstGeom>
                <a:blipFill>
                  <a:blip r:embed="rId10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368372" y="2474636"/>
                  <a:ext cx="1287346" cy="9158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8372" y="2474636"/>
                  <a:ext cx="1287346" cy="9158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810243" y="1694622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65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43" y="1694622"/>
                  <a:ext cx="891526" cy="646331"/>
                </a:xfrm>
                <a:prstGeom prst="rect">
                  <a:avLst/>
                </a:prstGeom>
                <a:blipFill>
                  <a:blip r:embed="rId12"/>
                  <a:stretch>
                    <a:fillRect r="-297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1611304" y="588151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304" y="588151"/>
                  <a:ext cx="891526" cy="646331"/>
                </a:xfrm>
                <a:prstGeom prst="rect">
                  <a:avLst/>
                </a:prstGeom>
                <a:blipFill>
                  <a:blip r:embed="rId13"/>
                  <a:stretch>
                    <a:fillRect r="-198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2234819" y="1881620"/>
                  <a:ext cx="1273458" cy="9158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79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819" y="1881620"/>
                  <a:ext cx="1273458" cy="91588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文字方塊 22"/>
          <p:cNvSpPr txBox="1"/>
          <p:nvPr/>
        </p:nvSpPr>
        <p:spPr>
          <a:xfrm>
            <a:off x="572017" y="2887203"/>
            <a:ext cx="343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Feature Pool (target1)</a:t>
            </a:r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376" y="6151232"/>
            <a:ext cx="343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Feature Pool (target2)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947625" y="1263831"/>
                <a:ext cx="45013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62</m:t>
                              </m:r>
                            </m:sub>
                          </m:sSub>
                        </m:e>
                      </m:d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625" y="1263831"/>
                <a:ext cx="4501300" cy="461665"/>
              </a:xfrm>
              <a:prstGeom prst="rect">
                <a:avLst/>
              </a:prstGeom>
              <a:blipFill>
                <a:blip r:embed="rId1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7039139" y="1600544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Covering rate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825606" y="1596681"/>
            <a:ext cx="220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Contribution 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57152" y="1987894"/>
            <a:ext cx="2505075" cy="4570697"/>
          </a:xfrm>
          <a:prstGeom prst="roundRect">
            <a:avLst/>
          </a:prstGeom>
          <a:solidFill>
            <a:srgbClr val="97E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8187921" y="2235000"/>
                <a:ext cx="1043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21" y="2235000"/>
                <a:ext cx="1043535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8187920" y="3002215"/>
                <a:ext cx="1043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20" y="3002215"/>
                <a:ext cx="1043535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8187920" y="3769431"/>
                <a:ext cx="1043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20" y="3769431"/>
                <a:ext cx="1043535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187919" y="4536647"/>
                <a:ext cx="1043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19" y="4536647"/>
                <a:ext cx="1043535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8565255" y="5040536"/>
            <a:ext cx="2888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71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3" grpId="0"/>
      <p:bldP spid="34" grpId="0" animBg="1"/>
      <p:bldP spid="36" grpId="0"/>
      <p:bldP spid="40" grpId="0"/>
      <p:bldP spid="41" grpId="0"/>
      <p:bldP spid="42" grpId="0"/>
      <p:bldP spid="4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773</TotalTime>
  <Words>1284</Words>
  <Application>Microsoft Office PowerPoint</Application>
  <PresentationFormat>寬螢幕</PresentationFormat>
  <Paragraphs>1110</Paragraphs>
  <Slides>39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52" baseType="lpstr">
      <vt:lpstr>MS Mincho</vt:lpstr>
      <vt:lpstr>微軟正黑體</vt:lpstr>
      <vt:lpstr>新細明體</vt:lpstr>
      <vt:lpstr>標楷體</vt:lpstr>
      <vt:lpstr>Baskerville Old Face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木刻字型</vt:lpstr>
      <vt:lpstr>10/30  Presentation</vt:lpstr>
      <vt:lpstr>PowerPoint 簡報</vt:lpstr>
      <vt:lpstr>1. Data Processing</vt:lpstr>
      <vt:lpstr>Data Processing</vt:lpstr>
      <vt:lpstr>Data Processing</vt:lpstr>
      <vt:lpstr>Data Processing</vt:lpstr>
      <vt:lpstr>Multi-Target Feature Selection</vt:lpstr>
      <vt:lpstr>PowerPoint 簡報</vt:lpstr>
      <vt:lpstr>PowerPoint 簡報</vt:lpstr>
      <vt:lpstr>2. Structure Learning</vt:lpstr>
      <vt:lpstr>Parameter Setting of Subtractive clustering : subclust()</vt:lpstr>
      <vt:lpstr>Selection of Premises</vt:lpstr>
      <vt:lpstr>Selection of Premises</vt:lpstr>
      <vt:lpstr>Number of Consequences</vt:lpstr>
      <vt:lpstr>3. Model Structure and I/O Relationship</vt:lpstr>
      <vt:lpstr>PowerPoint 簡報</vt:lpstr>
      <vt:lpstr>Input Layer</vt:lpstr>
      <vt:lpstr>PowerPoint 簡報</vt:lpstr>
      <vt:lpstr>Premises(IF-Parts)</vt:lpstr>
      <vt:lpstr>Sphere Complex Fuzzy Sets(SCFS)</vt:lpstr>
      <vt:lpstr>Sphere Complex Fuzzy Sets(SCFS)</vt:lpstr>
      <vt:lpstr>PowerPoint 簡報</vt:lpstr>
      <vt:lpstr>Normalization</vt:lpstr>
      <vt:lpstr>PowerPoint 簡報</vt:lpstr>
      <vt:lpstr>Aim Objects</vt:lpstr>
      <vt:lpstr>Aim Objects</vt:lpstr>
      <vt:lpstr>PowerPoint 簡報</vt:lpstr>
      <vt:lpstr>Consequence (THEN-parts)</vt:lpstr>
      <vt:lpstr>PowerPoint 簡報</vt:lpstr>
      <vt:lpstr>4. Result</vt:lpstr>
      <vt:lpstr>Result</vt:lpstr>
      <vt:lpstr>Parameters</vt:lpstr>
      <vt:lpstr>Premises Parameters (after learning)</vt:lpstr>
      <vt:lpstr>Aim Object Parameters</vt:lpstr>
      <vt:lpstr>Consequences Parameters</vt:lpstr>
      <vt:lpstr>Learning Curve</vt:lpstr>
      <vt:lpstr>PowerPoint 簡報</vt:lpstr>
      <vt:lpstr>Comparison</vt:lpstr>
      <vt:lpstr>Comparison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9/11  Presentation</dc:title>
  <dc:creator>Roderick Lin</dc:creator>
  <cp:lastModifiedBy>Roderick Lin</cp:lastModifiedBy>
  <cp:revision>61</cp:revision>
  <dcterms:created xsi:type="dcterms:W3CDTF">2017-09-11T05:33:03Z</dcterms:created>
  <dcterms:modified xsi:type="dcterms:W3CDTF">2018-05-03T12:23:02Z</dcterms:modified>
</cp:coreProperties>
</file>