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8"/>
  </p:notesMasterIdLst>
  <p:sldIdLst>
    <p:sldId id="256" r:id="rId2"/>
    <p:sldId id="309" r:id="rId3"/>
    <p:sldId id="347" r:id="rId4"/>
    <p:sldId id="348" r:id="rId5"/>
    <p:sldId id="349" r:id="rId6"/>
    <p:sldId id="264" r:id="rId7"/>
    <p:sldId id="259" r:id="rId8"/>
    <p:sldId id="308" r:id="rId9"/>
    <p:sldId id="266" r:id="rId10"/>
    <p:sldId id="267" r:id="rId11"/>
    <p:sldId id="260" r:id="rId12"/>
    <p:sldId id="310" r:id="rId13"/>
    <p:sldId id="311" r:id="rId14"/>
    <p:sldId id="261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12" r:id="rId28"/>
    <p:sldId id="280" r:id="rId29"/>
    <p:sldId id="281" r:id="rId30"/>
    <p:sldId id="315" r:id="rId31"/>
    <p:sldId id="307" r:id="rId32"/>
    <p:sldId id="320" r:id="rId33"/>
    <p:sldId id="288" r:id="rId34"/>
    <p:sldId id="306" r:id="rId35"/>
    <p:sldId id="290" r:id="rId36"/>
    <p:sldId id="286" r:id="rId37"/>
    <p:sldId id="323" r:id="rId38"/>
    <p:sldId id="291" r:id="rId39"/>
    <p:sldId id="331" r:id="rId40"/>
    <p:sldId id="316" r:id="rId41"/>
    <p:sldId id="326" r:id="rId42"/>
    <p:sldId id="333" r:id="rId43"/>
    <p:sldId id="318" r:id="rId44"/>
    <p:sldId id="321" r:id="rId45"/>
    <p:sldId id="338" r:id="rId46"/>
    <p:sldId id="328" r:id="rId47"/>
    <p:sldId id="283" r:id="rId48"/>
    <p:sldId id="304" r:id="rId49"/>
    <p:sldId id="293" r:id="rId50"/>
    <p:sldId id="317" r:id="rId51"/>
    <p:sldId id="302" r:id="rId52"/>
    <p:sldId id="314" r:id="rId53"/>
    <p:sldId id="303" r:id="rId54"/>
    <p:sldId id="294" r:id="rId55"/>
    <p:sldId id="295" r:id="rId56"/>
    <p:sldId id="343" r:id="rId57"/>
    <p:sldId id="342" r:id="rId58"/>
    <p:sldId id="336" r:id="rId59"/>
    <p:sldId id="298" r:id="rId60"/>
    <p:sldId id="300" r:id="rId61"/>
    <p:sldId id="344" r:id="rId62"/>
    <p:sldId id="345" r:id="rId63"/>
    <p:sldId id="346" r:id="rId64"/>
    <p:sldId id="350" r:id="rId65"/>
    <p:sldId id="299" r:id="rId66"/>
    <p:sldId id="351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E4281E8-C884-4165-A401-60B8C17132D7}">
          <p14:sldIdLst>
            <p14:sldId id="256"/>
            <p14:sldId id="309"/>
            <p14:sldId id="347"/>
            <p14:sldId id="348"/>
            <p14:sldId id="349"/>
            <p14:sldId id="264"/>
            <p14:sldId id="259"/>
            <p14:sldId id="308"/>
            <p14:sldId id="266"/>
            <p14:sldId id="267"/>
            <p14:sldId id="260"/>
            <p14:sldId id="310"/>
            <p14:sldId id="311"/>
            <p14:sldId id="261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12"/>
            <p14:sldId id="280"/>
            <p14:sldId id="281"/>
            <p14:sldId id="315"/>
            <p14:sldId id="307"/>
            <p14:sldId id="320"/>
            <p14:sldId id="288"/>
            <p14:sldId id="306"/>
            <p14:sldId id="290"/>
            <p14:sldId id="286"/>
            <p14:sldId id="323"/>
            <p14:sldId id="291"/>
            <p14:sldId id="331"/>
            <p14:sldId id="316"/>
            <p14:sldId id="326"/>
            <p14:sldId id="333"/>
            <p14:sldId id="318"/>
            <p14:sldId id="321"/>
            <p14:sldId id="338"/>
            <p14:sldId id="328"/>
            <p14:sldId id="283"/>
            <p14:sldId id="304"/>
            <p14:sldId id="293"/>
            <p14:sldId id="317"/>
            <p14:sldId id="302"/>
            <p14:sldId id="314"/>
            <p14:sldId id="303"/>
            <p14:sldId id="294"/>
            <p14:sldId id="295"/>
            <p14:sldId id="343"/>
            <p14:sldId id="342"/>
            <p14:sldId id="336"/>
            <p14:sldId id="298"/>
            <p14:sldId id="300"/>
            <p14:sldId id="344"/>
            <p14:sldId id="345"/>
            <p14:sldId id="346"/>
            <p14:sldId id="350"/>
            <p14:sldId id="299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8778" autoAdjust="0"/>
  </p:normalViewPr>
  <p:slideViewPr>
    <p:cSldViewPr snapToGrid="0">
      <p:cViewPr varScale="1">
        <p:scale>
          <a:sx n="79" d="100"/>
          <a:sy n="79" d="100"/>
        </p:scale>
        <p:origin x="7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AD58-C3B9-4CC2-8B69-4089AA7A751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1337-32E6-4F08-902E-AB51A708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max(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𝑑</a:t>
                </a:r>
                <a:r>
                  <a:rPr lang="en-US" dirty="0" smtClean="0"/>
                  <a:t>(x))=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(x)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Function </a:t>
                </a:r>
                <a:r>
                  <a:rPr lang="en-US" dirty="0" err="1" smtClean="0"/>
                  <a:t>getPdf</a:t>
                </a:r>
                <a:r>
                  <a:rPr lang="en-US" dirty="0" smtClean="0"/>
                  <a:t>(data)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pd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fitdist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data,'kernel</a:t>
                </a:r>
                <a:r>
                  <a:rPr lang="en-US" dirty="0" smtClean="0"/>
                  <a:t>');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domain=</a:t>
                </a:r>
                <a:r>
                  <a:rPr lang="en-US" dirty="0" err="1" smtClean="0"/>
                  <a:t>linspace</a:t>
                </a:r>
                <a:r>
                  <a:rPr lang="en-US" dirty="0" smtClean="0"/>
                  <a:t>(pd.mean-5*pd.std,pd.mean+5*pd.std,500);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output=pdf(</a:t>
                </a:r>
                <a:r>
                  <a:rPr lang="en-US" dirty="0" err="1" smtClean="0"/>
                  <a:t>pd</a:t>
                </a:r>
                <a:r>
                  <a:rPr lang="en-US" dirty="0" smtClean="0"/>
                  <a:t>, domain);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5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Premise parameters</a:t>
            </a:r>
            <a:r>
              <a:rPr lang="zh-TW" altLang="en-US" dirty="0" smtClean="0"/>
              <a:t> </a:t>
            </a:r>
            <a:r>
              <a:rPr lang="en-US" dirty="0" smtClean="0"/>
              <a:t>:</a:t>
            </a:r>
            <a:r>
              <a:rPr lang="zh-TW" altLang="en-US" dirty="0" smtClean="0"/>
              <a:t> </a:t>
            </a:r>
            <a:r>
              <a:rPr lang="en-US" dirty="0" smtClean="0"/>
              <a:t>4(INPUT)*3(</a:t>
            </a:r>
            <a:r>
              <a:rPr lang="zh-TW" altLang="en-US" dirty="0" smtClean="0"/>
              <a:t>每一個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剛好都分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群</a:t>
            </a:r>
            <a:r>
              <a:rPr lang="en-US" dirty="0" smtClean="0"/>
              <a:t>)</a:t>
            </a:r>
            <a:r>
              <a:rPr lang="zh-TW" altLang="en-US" dirty="0" smtClean="0"/>
              <a:t>*</a:t>
            </a:r>
            <a:r>
              <a:rPr lang="en-US" altLang="zh-TW" dirty="0" smtClean="0"/>
              <a:t>4(Center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Std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lambda2)=48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Number of Consequence</a:t>
            </a:r>
            <a:r>
              <a:rPr lang="en-US" baseline="0" dirty="0" smtClean="0"/>
              <a:t> parameters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</a:t>
            </a:r>
            <a:r>
              <a:rPr lang="zh-TW" altLang="en-US" baseline="0" dirty="0" smtClean="0"/>
              <a:t>*</a:t>
            </a:r>
            <a:r>
              <a:rPr lang="en-US" altLang="zh-TW" baseline="0" dirty="0" smtClean="0"/>
              <a:t>(1+4)=25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Radius: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0.0626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0.9724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0.6032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0.9479</a:t>
            </a:r>
          </a:p>
          <a:p>
            <a:pPr rtl="0" eaLnBrk="1" fontAlgn="auto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0.3660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=0.9972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Xarea</a:t>
            </a:r>
            <a:r>
              <a:rPr lang="en-US" dirty="0" smtClean="0"/>
              <a:t>=0.9996</a:t>
            </a:r>
          </a:p>
          <a:p>
            <a:r>
              <a:rPr lang="en-US" dirty="0" err="1" smtClean="0"/>
              <a:t>Yarea</a:t>
            </a:r>
            <a:r>
              <a:rPr lang="en-US" dirty="0" smtClean="0"/>
              <a:t>=0.9999</a:t>
            </a:r>
          </a:p>
          <a:p>
            <a:r>
              <a:rPr lang="en-US" dirty="0" err="1" smtClean="0"/>
              <a:t>YX+area</a:t>
            </a:r>
            <a:r>
              <a:rPr lang="en-US" dirty="0" smtClean="0"/>
              <a:t>=0.9999</a:t>
            </a:r>
          </a:p>
          <a:p>
            <a:r>
              <a:rPr lang="en-US" dirty="0" smtClean="0"/>
              <a:t>YX-area=0.9999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</a:t>
            </a:r>
            <a:r>
              <a:rPr lang="zh-TW" altLang="en-US" dirty="0" smtClean="0"/>
              <a:t>較高，但是</a:t>
            </a:r>
            <a:r>
              <a:rPr lang="en-US" altLang="zh-TW" dirty="0" smtClean="0"/>
              <a:t>Y|X+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Y|X-</a:t>
            </a:r>
            <a:r>
              <a:rPr lang="zh-TW" altLang="en-US" dirty="0" smtClean="0"/>
              <a:t>變低，也就是機率變平均，</a:t>
            </a:r>
            <a:r>
              <a:rPr lang="en-US" altLang="zh-TW" dirty="0" smtClean="0"/>
              <a:t>entropy(</a:t>
            </a:r>
            <a:r>
              <a:rPr lang="zh-TW" altLang="en-US" dirty="0" smtClean="0"/>
              <a:t>混亂程度變高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，可以解釋成特徵</a:t>
            </a:r>
            <a:r>
              <a:rPr lang="en-US" altLang="zh-TW" dirty="0" smtClean="0"/>
              <a:t>1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造成負面影響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h1</a:t>
            </a:r>
            <a:r>
              <a:rPr lang="zh-TW" altLang="en-US" dirty="0" smtClean="0"/>
              <a:t>孿生兄弟</a:t>
            </a:r>
            <a:r>
              <a:rPr lang="en-US" altLang="zh-TW" dirty="0" smtClean="0"/>
              <a:t>(x1)</a:t>
            </a:r>
          </a:p>
          <a:p>
            <a:r>
              <a:rPr lang="en-US" altLang="zh-TW" dirty="0" smtClean="0"/>
              <a:t>h2</a:t>
            </a:r>
            <a:r>
              <a:rPr lang="zh-TW" altLang="en-US" dirty="0" smtClean="0"/>
              <a:t>攣生兄弟</a:t>
            </a:r>
            <a:r>
              <a:rPr lang="en-US" altLang="zh-TW" dirty="0" smtClean="0"/>
              <a:t>(x2)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1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𝒚_𝒊 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) ̅</a:t>
                </a:r>
                <a:r>
                  <a:rPr lang="en-US" altLang="zh-TW" dirty="0" smtClean="0"/>
                  <a:t>:mean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zh-TW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:</a:t>
                </a:r>
                <a:r>
                  <a:rPr lang="en-US" altLang="zh-TW" dirty="0" err="1" smtClean="0"/>
                  <a:t>std</a:t>
                </a:r>
                <a:r>
                  <a:rPr lang="en-US" altLang="zh-TW" dirty="0" smtClean="0"/>
                  <a:t> of TD(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𝒚</a:t>
                </a:r>
                <a:r>
                  <a:rPr lang="en-US" altLang="zh-TW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1" i="0">
                    <a:latin typeface="Cambria Math" panose="02040503050406030204" pitchFamily="18" charset="0"/>
                  </a:rPr>
                  <a:t>𝒊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6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2675-337F-4B6A-BF02-F193E8AA37C9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70-2DDA-444D-8EBD-A0F4E2B46C81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AC20-827B-4E80-BF08-61B2BDC709EB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42E-20EA-4BC2-9688-6C73F2A07ED2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DA997EA-7FBC-456C-9720-3F80E2784C9A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47E4-F494-4D6C-AAC5-A8608DA08D36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90F5-9ADD-493B-B9B1-616F4A017F02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34B2-B3CA-4423-9331-A6AD1E26A13C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98DE-D920-4BB3-B752-07863AED2C33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F539-58A4-4310-AFE1-6B9402E9F788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4948-18B9-475E-BD7F-3BD6248535DA}" type="datetime1">
              <a:rPr lang="en-US" altLang="zh-TW" smtClean="0"/>
              <a:t>5/4/2018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B39C20-7735-46D3-ABC4-04E26F4B2A5E}" type="datetime1">
              <a:rPr lang="en-US" altLang="zh-TW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1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01.png"/><Relationship Id="rId21" Type="http://schemas.openxmlformats.org/officeDocument/2006/relationships/image" Target="../media/image104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00.png"/><Relationship Id="rId16" Type="http://schemas.openxmlformats.org/officeDocument/2006/relationships/image" Target="../media/image145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24" Type="http://schemas.openxmlformats.org/officeDocument/2006/relationships/image" Target="../media/image107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23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0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Relationship Id="rId22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95.png"/><Relationship Id="rId12" Type="http://schemas.openxmlformats.org/officeDocument/2006/relationships/image" Target="../media/image108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6.png"/><Relationship Id="rId10" Type="http://schemas.openxmlformats.org/officeDocument/2006/relationships/image" Target="../media/image1060.png"/><Relationship Id="rId4" Type="http://schemas.openxmlformats.org/officeDocument/2006/relationships/image" Target="../media/image3.png"/><Relationship Id="rId9" Type="http://schemas.openxmlformats.org/officeDocument/2006/relationships/image" Target="../media/image10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3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1.png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3.png"/><Relationship Id="rId10" Type="http://schemas.openxmlformats.org/officeDocument/2006/relationships/image" Target="../media/image124.png"/><Relationship Id="rId4" Type="http://schemas.openxmlformats.org/officeDocument/2006/relationships/image" Target="../media/image1140.png"/><Relationship Id="rId9" Type="http://schemas.openxmlformats.org/officeDocument/2006/relationships/image" Target="../media/image123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60.png"/><Relationship Id="rId26" Type="http://schemas.openxmlformats.org/officeDocument/2006/relationships/image" Target="../media/image240.png"/><Relationship Id="rId39" Type="http://schemas.openxmlformats.org/officeDocument/2006/relationships/image" Target="../media/image370.png"/><Relationship Id="rId21" Type="http://schemas.openxmlformats.org/officeDocument/2006/relationships/image" Target="../media/image190.png"/><Relationship Id="rId34" Type="http://schemas.openxmlformats.org/officeDocument/2006/relationships/image" Target="../media/image321.png"/><Relationship Id="rId42" Type="http://schemas.openxmlformats.org/officeDocument/2006/relationships/image" Target="../media/image400.png"/><Relationship Id="rId7" Type="http://schemas.openxmlformats.org/officeDocument/2006/relationships/image" Target="../media/image511.png"/><Relationship Id="rId2" Type="http://schemas.openxmlformats.org/officeDocument/2006/relationships/image" Target="../media/image3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2700.png"/><Relationship Id="rId41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1.png"/><Relationship Id="rId37" Type="http://schemas.openxmlformats.org/officeDocument/2006/relationships/image" Target="../media/image351.png"/><Relationship Id="rId40" Type="http://schemas.openxmlformats.org/officeDocument/2006/relationships/image" Target="../media/image381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28" Type="http://schemas.openxmlformats.org/officeDocument/2006/relationships/image" Target="../media/image2600.png"/><Relationship Id="rId36" Type="http://schemas.openxmlformats.org/officeDocument/2006/relationships/image" Target="../media/image341.png"/><Relationship Id="rId10" Type="http://schemas.openxmlformats.org/officeDocument/2006/relationships/image" Target="../media/image810.png"/><Relationship Id="rId19" Type="http://schemas.openxmlformats.org/officeDocument/2006/relationships/image" Target="../media/image170.png"/><Relationship Id="rId31" Type="http://schemas.openxmlformats.org/officeDocument/2006/relationships/image" Target="../media/image29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00.png"/><Relationship Id="rId22" Type="http://schemas.openxmlformats.org/officeDocument/2006/relationships/image" Target="../media/image200.png"/><Relationship Id="rId27" Type="http://schemas.openxmlformats.org/officeDocument/2006/relationships/image" Target="../media/image2500.png"/><Relationship Id="rId30" Type="http://schemas.openxmlformats.org/officeDocument/2006/relationships/image" Target="../media/image2800.png"/><Relationship Id="rId35" Type="http://schemas.openxmlformats.org/officeDocument/2006/relationships/image" Target="../media/image331.png"/><Relationship Id="rId8" Type="http://schemas.openxmlformats.org/officeDocument/2006/relationships/image" Target="../media/image611.png"/><Relationship Id="rId3" Type="http://schemas.openxmlformats.org/officeDocument/2006/relationships/image" Target="../media/image1.png"/><Relationship Id="rId12" Type="http://schemas.openxmlformats.org/officeDocument/2006/relationships/image" Target="../media/image101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8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0.png"/><Relationship Id="rId4" Type="http://schemas.openxmlformats.org/officeDocument/2006/relationships/image" Target="../media/image1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60.png"/><Relationship Id="rId3" Type="http://schemas.openxmlformats.org/officeDocument/2006/relationships/image" Target="../media/image133.png"/><Relationship Id="rId7" Type="http://schemas.openxmlformats.org/officeDocument/2006/relationships/image" Target="../media/image181.png"/><Relationship Id="rId12" Type="http://schemas.openxmlformats.org/officeDocument/2006/relationships/image" Target="../media/image13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0.png"/><Relationship Id="rId11" Type="http://schemas.openxmlformats.org/officeDocument/2006/relationships/image" Target="../media/image136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6.png"/><Relationship Id="rId14" Type="http://schemas.openxmlformats.org/officeDocument/2006/relationships/image" Target="../media/image1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400.png"/><Relationship Id="rId18" Type="http://schemas.openxmlformats.org/officeDocument/2006/relationships/image" Target="../media/image165.png"/><Relationship Id="rId3" Type="http://schemas.openxmlformats.org/officeDocument/2006/relationships/image" Target="../media/image1670.png"/><Relationship Id="rId21" Type="http://schemas.openxmlformats.org/officeDocument/2006/relationships/image" Target="../media/image185.png"/><Relationship Id="rId7" Type="http://schemas.openxmlformats.org/officeDocument/2006/relationships/image" Target="../media/image1600.png"/><Relationship Id="rId12" Type="http://schemas.openxmlformats.org/officeDocument/2006/relationships/image" Target="../media/image126.png"/><Relationship Id="rId17" Type="http://schemas.openxmlformats.org/officeDocument/2006/relationships/image" Target="../media/image1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11" Type="http://schemas.openxmlformats.org/officeDocument/2006/relationships/image" Target="../media/image163.png"/><Relationship Id="rId5" Type="http://schemas.openxmlformats.org/officeDocument/2006/relationships/image" Target="../media/image169.png"/><Relationship Id="rId15" Type="http://schemas.openxmlformats.org/officeDocument/2006/relationships/image" Target="../media/image161.png"/><Relationship Id="rId23" Type="http://schemas.openxmlformats.org/officeDocument/2006/relationships/image" Target="../media/image176.png"/><Relationship Id="rId10" Type="http://schemas.openxmlformats.org/officeDocument/2006/relationships/image" Target="../media/image125.png"/><Relationship Id="rId19" Type="http://schemas.openxmlformats.org/officeDocument/2006/relationships/image" Target="../media/image167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59.png"/><Relationship Id="rId22" Type="http://schemas.openxmlformats.org/officeDocument/2006/relationships/image" Target="../media/image17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13" Type="http://schemas.openxmlformats.org/officeDocument/2006/relationships/image" Target="../media/image1220.png"/><Relationship Id="rId3" Type="http://schemas.openxmlformats.org/officeDocument/2006/relationships/image" Target="../media/image1260.png"/><Relationship Id="rId7" Type="http://schemas.openxmlformats.org/officeDocument/2006/relationships/image" Target="../media/image12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1" Type="http://schemas.openxmlformats.org/officeDocument/2006/relationships/image" Target="../media/image1571.png"/><Relationship Id="rId5" Type="http://schemas.openxmlformats.org/officeDocument/2006/relationships/image" Target="../media/image188.png"/><Relationship Id="rId15" Type="http://schemas.openxmlformats.org/officeDocument/2006/relationships/image" Target="../media/image3.png"/><Relationship Id="rId10" Type="http://schemas.openxmlformats.org/officeDocument/2006/relationships/image" Target="../media/image1561.png"/><Relationship Id="rId4" Type="http://schemas.openxmlformats.org/officeDocument/2006/relationships/image" Target="../media/image187.png"/><Relationship Id="rId9" Type="http://schemas.openxmlformats.org/officeDocument/2006/relationships/image" Target="../media/image171.png"/><Relationship Id="rId14" Type="http://schemas.openxmlformats.org/officeDocument/2006/relationships/image" Target="../media/image123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1500.png"/><Relationship Id="rId7" Type="http://schemas.openxmlformats.org/officeDocument/2006/relationships/image" Target="../media/image156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0.png"/><Relationship Id="rId11" Type="http://schemas.openxmlformats.org/officeDocument/2006/relationships/image" Target="../media/image1402.png"/><Relationship Id="rId5" Type="http://schemas.openxmlformats.org/officeDocument/2006/relationships/image" Target="../media/image1540.png"/><Relationship Id="rId10" Type="http://schemas.openxmlformats.org/officeDocument/2006/relationships/image" Target="../media/image1910.png"/><Relationship Id="rId4" Type="http://schemas.openxmlformats.org/officeDocument/2006/relationships/image" Target="../media/image1890.png"/><Relationship Id="rId9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790.png"/><Relationship Id="rId7" Type="http://schemas.openxmlformats.org/officeDocument/2006/relationships/image" Target="../media/image1780.png"/><Relationship Id="rId12" Type="http://schemas.openxmlformats.org/officeDocument/2006/relationships/image" Target="../media/image3.png"/><Relationship Id="rId2" Type="http://schemas.openxmlformats.org/officeDocument/2006/relationships/image" Target="../media/image17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1" Type="http://schemas.openxmlformats.org/officeDocument/2006/relationships/image" Target="../media/image1840.png"/><Relationship Id="rId5" Type="http://schemas.openxmlformats.org/officeDocument/2006/relationships/image" Target="../media/image1710.png"/><Relationship Id="rId10" Type="http://schemas.openxmlformats.org/officeDocument/2006/relationships/image" Target="../media/image1880.png"/><Relationship Id="rId4" Type="http://schemas.openxmlformats.org/officeDocument/2006/relationships/image" Target="../media/image1690.png"/><Relationship Id="rId9" Type="http://schemas.openxmlformats.org/officeDocument/2006/relationships/image" Target="../media/image18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711.png"/><Relationship Id="rId7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250.png"/><Relationship Id="rId5" Type="http://schemas.openxmlformats.org/officeDocument/2006/relationships/image" Target="../media/image1120.png"/><Relationship Id="rId10" Type="http://schemas.openxmlformats.org/officeDocument/2006/relationships/image" Target="../media/image183.png"/><Relationship Id="rId4" Type="http://schemas.openxmlformats.org/officeDocument/2006/relationships/image" Target="../media/image3.png"/><Relationship Id="rId9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7" Type="http://schemas.openxmlformats.org/officeDocument/2006/relationships/image" Target="../media/image1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11.png"/><Relationship Id="rId4" Type="http://schemas.openxmlformats.org/officeDocument/2006/relationships/image" Target="../media/image15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0.png"/><Relationship Id="rId5" Type="http://schemas.openxmlformats.org/officeDocument/2006/relationships/image" Target="../media/image184.png"/><Relationship Id="rId4" Type="http://schemas.openxmlformats.org/officeDocument/2006/relationships/image" Target="../media/image17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林奇鋒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42782"/>
                <a:ext cx="8064527" cy="22758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cap="none" dirty="0" smtClean="0"/>
              <a:t>Influence Information Matrix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𝐈𝐈</m:t>
                    </m:r>
                    <m:sSup>
                      <m:sSup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𝟐𝟎𝟎𝟐</m:t>
                        </m:r>
                        <m:r>
                          <a:rPr lang="en-US" altLang="zh-TW" b="1" i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TW" dirty="0" smtClean="0"/>
                  <a:t>=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2002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m:rPr>
                            <m:nor/>
                          </m:rPr>
                          <a:rPr lang="zh-TW" altLang="en-US"/>
                          <m:t> </m:t>
                        </m:r>
                      </m:e>
                    </m:d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482328"/>
                <a:ext cx="6784368" cy="232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011671" y="1739745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9048" y="3467227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target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5634268"/>
                <a:ext cx="115988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3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Influence Information Matrix(2001y)</a:t>
            </a:r>
            <a:endParaRPr lang="en-US" cap="none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6" y="1760584"/>
            <a:ext cx="10701192" cy="45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Step1:</a:t>
                </a:r>
                <a:r>
                  <a:rPr lang="zh-TW" altLang="en-US" dirty="0" smtClean="0"/>
                  <a:t>算出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，將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大於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的加入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中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Step2:</a:t>
                </a:r>
                <a:r>
                  <a:rPr lang="zh-TW" altLang="en-US" dirty="0"/>
                  <a:t>將所有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:r>
                  <a:rPr lang="zh-TW" altLang="en-US" dirty="0" smtClean="0"/>
                  <a:t>計算</a:t>
                </a:r>
                <a:r>
                  <a:rPr lang="zh-TW" altLang="en-US" dirty="0"/>
                  <a:t>特徵出現在所有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Step3:</a:t>
                </a:r>
                <a:r>
                  <a:rPr lang="zh-TW" altLang="en-US" dirty="0"/>
                  <a:t>有了次數後即可計算覆蓋率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，公式如下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      </a:t>
                </a:r>
                <a:r>
                  <a:rPr lang="zh-TW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>
                    <a:ea typeface="Cambria Math" panose="02040503050406030204" pitchFamily="18" charset="0"/>
                  </a:rPr>
                  <a:t>         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>,</a:t>
                </a:r>
                <a:r>
                  <a:rPr lang="zh-TW" altLang="en-US" dirty="0" smtClean="0">
                    <a:ea typeface="Cambria Math" panose="02040503050406030204" pitchFamily="18" charset="0"/>
                  </a:rPr>
                  <a:t>當中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dirty="0"/>
                  <a:t>為目標</a:t>
                </a:r>
                <a:r>
                  <a:rPr lang="zh-TW" altLang="en-US" dirty="0" smtClean="0"/>
                  <a:t>個數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Step4:</a:t>
                </a:r>
                <a:r>
                  <a:rPr lang="zh-TW" altLang="en-US" dirty="0"/>
                  <a:t>累加每個</a:t>
                </a:r>
                <a:r>
                  <a:rPr lang="en-US" altLang="zh-TW" dirty="0"/>
                  <a:t>SP</a:t>
                </a:r>
                <a:r>
                  <a:rPr lang="zh-TW" altLang="en-US" dirty="0"/>
                  <a:t>裡，特徵的增益量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𝑇𝑆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Step5:</a:t>
                </a:r>
                <a:r>
                  <a:rPr lang="zh-TW" altLang="en-US" dirty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</m:oMath>
                </a14:m>
                <a:r>
                  <a:rPr lang="zh-TW" altLang="en-US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/>
                  <a:t>，計算</a:t>
                </a:r>
                <a:r>
                  <a:rPr lang="zh-TW" altLang="en-US" dirty="0" smtClean="0"/>
                  <a:t>出特徵的</a:t>
                </a:r>
                <a:r>
                  <a:rPr lang="zh-TW" altLang="en-US" dirty="0"/>
                  <a:t>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TW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=1,2,…,|</m:t>
                    </m:r>
                    <m:r>
                      <a:rPr lang="el-GR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Step6:</a:t>
                </a:r>
                <a:r>
                  <a:rPr lang="zh-TW" altLang="en-US" dirty="0"/>
                  <a:t>如果特徵計算出的有效貢獻量</a:t>
                </a:r>
                <a14:m>
                  <m:oMath xmlns:m="http://schemas.openxmlformats.org/officeDocument/2006/math">
                    <m:r>
                      <a:rPr lang="zh-TW" altLang="en-US" b="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大於平均有效貢獻量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則</a:t>
                </a:r>
                <a:r>
                  <a:rPr lang="zh-TW" altLang="en-US" dirty="0" smtClean="0"/>
                  <a:t>該特徵則有資格當</a:t>
                </a:r>
                <a:r>
                  <a:rPr lang="zh-TW" altLang="en-US" dirty="0"/>
                  <a:t>訓練</a:t>
                </a:r>
                <a:r>
                  <a:rPr lang="zh-TW" altLang="en-US" dirty="0" smtClean="0"/>
                  <a:t>資料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           </a:t>
                </a:r>
                <a:r>
                  <a:rPr lang="zh-TW" altLang="en-US" dirty="0"/>
                  <a:t>最後</a:t>
                </a:r>
                <a:r>
                  <a:rPr lang="zh-TW" altLang="en-US" dirty="0" smtClean="0"/>
                  <a:t>將有資格的特徵依有效貢獻量進行排序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Step7:</a:t>
                </a:r>
                <a:r>
                  <a:rPr lang="zh-TW" altLang="en-US" dirty="0" smtClean="0"/>
                  <a:t>設定上下界決定要選入那些特徵當訓練資料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02767"/>
                <a:ext cx="10486846" cy="5061590"/>
              </a:xfrm>
              <a:blipFill>
                <a:blip r:embed="rId3"/>
                <a:stretch>
                  <a:fillRect l="-581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00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Step1</a:t>
            </a:r>
            <a:r>
              <a:rPr lang="en-US" sz="4000" b="1" dirty="0" smtClean="0"/>
              <a:t>:</a:t>
            </a:r>
          </a:p>
          <a:p>
            <a:pPr marL="0" indent="0">
              <a:buNone/>
            </a:pPr>
            <a:r>
              <a:rPr lang="zh-TW" altLang="en-US" sz="4000" b="1" dirty="0" smtClean="0"/>
              <a:t>算</a:t>
            </a:r>
            <a:r>
              <a:rPr lang="zh-TW" altLang="en-US" sz="4000" b="1" dirty="0"/>
              <a:t>出</a:t>
            </a:r>
            <a:r>
              <a:rPr lang="en-US" altLang="zh-TW" sz="4000" b="1" dirty="0"/>
              <a:t>selection gain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7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Multi-Target Feature </a:t>
            </a:r>
            <a:r>
              <a:rPr lang="en-US" altLang="zh-TW" cap="none" dirty="0"/>
              <a:t>selection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altLang="zh-TW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個特徵對第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 smtClean="0"/>
                  <a:t>個目標的影</a:t>
                </a:r>
                <a:r>
                  <a:rPr lang="zh-TW" altLang="en-US" dirty="0"/>
                  <a:t>響</a:t>
                </a:r>
                <a:r>
                  <a:rPr lang="zh-TW" altLang="en-US" dirty="0" smtClean="0"/>
                  <a:t>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為第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個特徵對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zh-TW" altLang="en-US" dirty="0" smtClean="0"/>
                  <a:t>裡已有特徵的冗餘資訊量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3793360"/>
              </a:xfrm>
              <a:blipFill>
                <a:blip r:embed="rId2"/>
                <a:stretch>
                  <a:fillRect b="-19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3457817"/>
                <a:ext cx="1443665" cy="387927"/>
              </a:xfrm>
              <a:prstGeom prst="rect">
                <a:avLst/>
              </a:prstGeom>
              <a:blipFill>
                <a:blip r:embed="rId2"/>
                <a:stretch>
                  <a:fillRect t="-3125" r="-2532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3" y="2316629"/>
                <a:ext cx="3268907" cy="43659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)/2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8" y="4399559"/>
                <a:ext cx="3466975" cy="436594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2193463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下箭號 10"/>
          <p:cNvSpPr/>
          <p:nvPr/>
        </p:nvSpPr>
        <p:spPr>
          <a:xfrm>
            <a:off x="2193462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>
            <a:off x="2193461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44" y="5088081"/>
                <a:ext cx="1656479" cy="369332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99" y="5776252"/>
                <a:ext cx="1636282" cy="387927"/>
              </a:xfrm>
              <a:prstGeom prst="rect">
                <a:avLst/>
              </a:prstGeom>
              <a:blipFill>
                <a:blip r:embed="rId6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3457817"/>
                <a:ext cx="1629870" cy="387927"/>
              </a:xfrm>
              <a:prstGeom prst="rect">
                <a:avLst/>
              </a:prstGeom>
              <a:blipFill>
                <a:blip r:embed="rId7"/>
                <a:stretch>
                  <a:fillRect t="-3125" r="-2239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04" y="2316629"/>
                <a:ext cx="3268907" cy="43659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9" y="4399559"/>
                <a:ext cx="4998228" cy="425501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向下箭號 23"/>
          <p:cNvSpPr/>
          <p:nvPr/>
        </p:nvSpPr>
        <p:spPr>
          <a:xfrm>
            <a:off x="7791064" y="2785718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下箭號 24"/>
          <p:cNvSpPr/>
          <p:nvPr/>
        </p:nvSpPr>
        <p:spPr>
          <a:xfrm>
            <a:off x="7791063" y="3878239"/>
            <a:ext cx="198783" cy="639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向下箭號 25"/>
          <p:cNvSpPr/>
          <p:nvPr/>
        </p:nvSpPr>
        <p:spPr>
          <a:xfrm>
            <a:off x="7791062" y="4836153"/>
            <a:ext cx="198783" cy="747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845" y="5088081"/>
                <a:ext cx="1656479" cy="369332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49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600" y="5776252"/>
                <a:ext cx="1636282" cy="387927"/>
              </a:xfrm>
              <a:prstGeom prst="rect">
                <a:avLst/>
              </a:prstGeom>
              <a:blipFill>
                <a:blip r:embed="rId11"/>
                <a:stretch>
                  <a:fillRect t="-4762" r="-185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Step2:</a:t>
                </a:r>
              </a:p>
              <a:p>
                <a:r>
                  <a:rPr lang="zh-TW" altLang="en-US" sz="2800" b="1" dirty="0" smtClean="0"/>
                  <a:t>將</a:t>
                </a:r>
                <a:r>
                  <a:rPr lang="zh-TW" altLang="en-US" sz="2800" b="1" dirty="0"/>
                  <a:t>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中出現過的特徵記錄下來，儲存成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zh-TW" alt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1905189"/>
                <a:ext cx="7952197" cy="1384995"/>
              </a:xfrm>
              <a:prstGeom prst="rect">
                <a:avLst/>
              </a:prstGeom>
              <a:blipFill>
                <a:blip r:embed="rId2"/>
                <a:stretch>
                  <a:fillRect l="-1610" t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800" b="1" dirty="0"/>
                  <a:t>計算特徵出現在所有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的次數，儲存到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𝑶𝑳</m:t>
                        </m:r>
                      </m:sub>
                    </m:sSub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dirty="0"/>
                  <a:t>   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95" y="3329139"/>
                <a:ext cx="8288230" cy="1231106"/>
              </a:xfrm>
              <a:prstGeom prst="rect">
                <a:avLst/>
              </a:prstGeom>
              <a:blipFill>
                <a:blip r:embed="rId3"/>
                <a:stretch>
                  <a:fillRect l="-1545" t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46" y="2353877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66" y="367801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972641"/>
                <a:ext cx="1599725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1" y="2524020"/>
                <a:ext cx="1599725" cy="5522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075399"/>
                <a:ext cx="1599725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5626778"/>
                <a:ext cx="1599725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07895" y="1064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07895" y="2615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07895" y="416686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07895" y="57182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91</a:t>
            </a:r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4343400" y="3288892"/>
            <a:ext cx="2875548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396663" y="24308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Step3:</a:t>
                </a:r>
              </a:p>
              <a:p>
                <a:r>
                  <a:rPr lang="zh-TW" altLang="en-US" sz="2800" b="1" dirty="0" smtClean="0"/>
                  <a:t>有了</a:t>
                </a:r>
                <a:r>
                  <a:rPr lang="zh-TW" altLang="en-US" sz="2800" b="1" dirty="0"/>
                  <a:t>次數後即可計算覆蓋率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800" b="1" dirty="0"/>
                  <a:t>，公式如下</a:t>
                </a:r>
                <a:r>
                  <a:rPr lang="en-US" altLang="zh-TW" sz="2800" b="1" dirty="0"/>
                  <a:t>:</a:t>
                </a:r>
              </a:p>
              <a:p>
                <a:r>
                  <a:rPr lang="zh-TW" altLang="en-US" sz="2800" b="1" dirty="0"/>
                  <a:t>         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𝑶𝑳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a:rPr lang="en-US" altLang="zh-TW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𝑻𝑺</m:t>
                        </m:r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  <a:p>
                <a:r>
                  <a:rPr lang="zh-TW" altLang="en-US" sz="2800" b="1" dirty="0">
                    <a:ea typeface="Cambria Math" panose="02040503050406030204" pitchFamily="18" charset="0"/>
                  </a:rPr>
                  <a:t>         當中</a:t>
                </a:r>
                <a14:m>
                  <m:oMath xmlns:m="http://schemas.openxmlformats.org/officeDocument/2006/math"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TW" altLang="en-US" sz="2800" b="1" dirty="0"/>
                  <a:t>為目標個數</a:t>
                </a:r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95" y="1910557"/>
                <a:ext cx="7201231" cy="2079672"/>
              </a:xfrm>
              <a:prstGeom prst="rect">
                <a:avLst/>
              </a:prstGeom>
              <a:blipFill>
                <a:blip r:embed="rId2"/>
                <a:stretch>
                  <a:fillRect l="-1693" t="-3216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3765" y="2153943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/>
            </a:r>
            <a:br>
              <a:rPr lang="en-US" altLang="zh-TW" cap="none" dirty="0" smtClean="0"/>
            </a:br>
            <a:endParaRPr lang="en-US" cap="none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303765" y="1360967"/>
            <a:ext cx="10396882" cy="4359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Data Preprocess </a:t>
            </a:r>
            <a:endParaRPr lang="en-US" altLang="zh-TW" cap="none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5" y="286928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31" y="2869280"/>
                <a:ext cx="10828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85" y="2869280"/>
                <a:ext cx="105441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向右箭號 1"/>
          <p:cNvSpPr/>
          <p:nvPr/>
        </p:nvSpPr>
        <p:spPr>
          <a:xfrm>
            <a:off x="2021304" y="3000085"/>
            <a:ext cx="3707293" cy="260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計算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中，出現在每個</a:t>
                </a:r>
                <a:r>
                  <a:rPr lang="en-US" altLang="zh-TW" dirty="0" smtClean="0"/>
                  <a:t>SP</a:t>
                </a:r>
                <a:r>
                  <a:rPr lang="zh-TW" altLang="en-US" dirty="0" smtClean="0"/>
                  <a:t>的累積次數</a:t>
                </a:r>
                <a:endParaRPr 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2517744"/>
                <a:ext cx="3946358" cy="369332"/>
              </a:xfrm>
              <a:prstGeom prst="rect">
                <a:avLst/>
              </a:prstGeom>
              <a:blipFill>
                <a:blip r:embed="rId5"/>
                <a:stretch>
                  <a:fillRect l="-1391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7455567" y="3010110"/>
            <a:ext cx="2338138" cy="250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260613" y="263075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透過累積次數計算覆蓋率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Step4: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累加</a:t>
                </a:r>
                <a:r>
                  <a:rPr lang="zh-TW" altLang="en-US" sz="2800" b="1" dirty="0"/>
                  <a:t>每個</a:t>
                </a:r>
                <a:r>
                  <a:rPr lang="en-US" altLang="zh-TW" sz="2800" b="1" dirty="0"/>
                  <a:t>SP</a:t>
                </a:r>
                <a:r>
                  <a:rPr lang="zh-TW" altLang="en-US" sz="2800" b="1" dirty="0"/>
                  <a:t>裡，特徵的增益量</a:t>
                </a:r>
                <a:r>
                  <a:rPr lang="en-US" altLang="zh-TW" sz="2800" b="1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𝑻𝑺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,…,|</m:t>
                      </m:r>
                      <m:r>
                        <a:rPr lang="el-GR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9134" y="2269076"/>
                <a:ext cx="7729728" cy="3101983"/>
              </a:xfrm>
              <a:blipFill>
                <a:blip r:embed="rId2"/>
                <a:stretch>
                  <a:fillRect l="-1577" t="-3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1985844"/>
                <a:ext cx="16736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2794795"/>
                <a:ext cx="1673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63" y="3074356"/>
                <a:ext cx="11468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95" y="3158855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3603746"/>
                <a:ext cx="1673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99" y="4412697"/>
                <a:ext cx="16736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右箭號 1"/>
          <p:cNvSpPr/>
          <p:nvPr/>
        </p:nvSpPr>
        <p:spPr>
          <a:xfrm>
            <a:off x="1624263" y="3335966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中，每個特徵的</a:t>
                </a:r>
                <a:r>
                  <a:rPr lang="en-US" altLang="zh-TW" dirty="0" smtClean="0"/>
                  <a:t>selection gain</a:t>
                </a:r>
                <a:r>
                  <a:rPr lang="zh-TW" altLang="en-US" dirty="0" smtClean="0"/>
                  <a:t>累加</a:t>
                </a:r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264" y="268963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11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6577263" y="333018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把每個特徵累加的值給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3" y="2741218"/>
                <a:ext cx="2414121" cy="646331"/>
              </a:xfrm>
              <a:prstGeom prst="rect">
                <a:avLst/>
              </a:prstGeom>
              <a:blipFill>
                <a:blip r:embed="rId9"/>
                <a:stretch>
                  <a:fillRect l="-2273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b="1" dirty="0" smtClean="0"/>
                  <a:t>Step5:</a:t>
                </a:r>
              </a:p>
              <a:p>
                <a:pPr marL="0" indent="0">
                  <a:buNone/>
                </a:pPr>
                <a:r>
                  <a:rPr lang="zh-TW" altLang="en-US" sz="2800" b="1" dirty="0" smtClean="0"/>
                  <a:t>根據累加後的資訊增益量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sz="2800" b="1" dirty="0"/>
                  <a:t>和覆蓋率</a:t>
                </a:r>
                <a14:m>
                  <m:oMath xmlns:m="http://schemas.openxmlformats.org/officeDocument/2006/math"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zh-TW" altLang="en-US" sz="2800" b="1" dirty="0"/>
                  <a:t>，計算</a:t>
                </a:r>
                <a:r>
                  <a:rPr lang="zh-TW" altLang="en-US" sz="2800" b="1" dirty="0" smtClean="0"/>
                  <a:t>出特</a:t>
                </a:r>
                <a:r>
                  <a:rPr lang="zh-TW" altLang="en-US" sz="2800" b="1" dirty="0"/>
                  <a:t>徵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en-US" altLang="zh-TW" sz="2800" b="1" dirty="0"/>
              </a:p>
              <a:p>
                <a:pPr marL="0" indent="0">
                  <a:buNone/>
                </a:pPr>
                <a:r>
                  <a:rPr lang="zh-TW" altLang="en-US" sz="2800" b="1" dirty="0"/>
                  <a:t>          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altLang="zh-TW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zh-TW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d>
                      <m:dPr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</m:e>
                          <m:sub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,…,|</m:t>
                    </m:r>
                    <m:r>
                      <a:rPr lang="el-GR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66" y="2212928"/>
                <a:ext cx="9134695" cy="3101983"/>
              </a:xfrm>
              <a:blipFill rotWithShape="0">
                <a:blip r:embed="rId2"/>
                <a:stretch>
                  <a:fillRect l="-1334" t="-3536" r="-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0" y="3637860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09" y="2410639"/>
                <a:ext cx="10544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178" y="3547574"/>
                <a:ext cx="10689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769" y="4480071"/>
                <a:ext cx="10736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2225378" y="2753288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中每個特徵的覆蓋率，從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2197242"/>
                <a:ext cx="2301082" cy="646331"/>
              </a:xfrm>
              <a:prstGeom prst="rect">
                <a:avLst/>
              </a:prstGeom>
              <a:blipFill>
                <a:blip r:embed="rId6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225377" y="4799500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中每個特徵的貢獻率，從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0" y="4095350"/>
                <a:ext cx="2301082" cy="646331"/>
              </a:xfrm>
              <a:prstGeom prst="rect">
                <a:avLst/>
              </a:prstGeom>
              <a:blipFill>
                <a:blip r:embed="rId7"/>
                <a:stretch>
                  <a:fillRect l="-2387" t="-4717" r="-185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TW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zh-TW" altLang="en-US" b="1" i="1">
                        <a:latin typeface="Cambria Math" panose="02040503050406030204" pitchFamily="18" charset="0"/>
                      </a:rPr>
                      <m:t>相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</a:rPr>
                      <m:t>乘</m:t>
                    </m:r>
                  </m:oMath>
                </a14:m>
                <a:r>
                  <a:rPr lang="zh-TW" altLang="en-US" dirty="0" smtClean="0"/>
                  <a:t>得到有效貢獻率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71" y="3081005"/>
                <a:ext cx="2301082" cy="646331"/>
              </a:xfrm>
              <a:prstGeom prst="rect">
                <a:avLst/>
              </a:prstGeom>
              <a:blipFill>
                <a:blip r:embed="rId8"/>
                <a:stretch>
                  <a:fillRect l="-238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>
            <a:off x="7174096" y="3718899"/>
            <a:ext cx="2069431" cy="1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 rot="1721080">
            <a:off x="6090701" y="3240130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向右箭號 19"/>
          <p:cNvSpPr/>
          <p:nvPr/>
        </p:nvSpPr>
        <p:spPr>
          <a:xfrm rot="19922332">
            <a:off x="6089281" y="4259259"/>
            <a:ext cx="854978" cy="20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800" b="1" dirty="0" smtClean="0"/>
                  <a:t>Step6:</a:t>
                </a:r>
              </a:p>
              <a:p>
                <a:r>
                  <a:rPr lang="zh-TW" altLang="en-US" sz="2800" b="1" dirty="0" smtClean="0"/>
                  <a:t>如果</a:t>
                </a:r>
                <a:r>
                  <a:rPr lang="zh-TW" altLang="en-US" sz="2800" b="1" dirty="0"/>
                  <a:t>特徵計算出</a:t>
                </a:r>
                <a:r>
                  <a:rPr lang="zh-TW" altLang="en-US" sz="2800" b="1" dirty="0" smtClean="0"/>
                  <a:t>的有效貢獻</a:t>
                </a:r>
                <a:r>
                  <a:rPr lang="zh-TW" altLang="en-US" sz="2800" b="1" dirty="0"/>
                  <a:t>量</a:t>
                </a:r>
                <a14:m>
                  <m:oMath xmlns:m="http://schemas.openxmlformats.org/officeDocument/2006/math">
                    <m:r>
                      <a:rPr lang="zh-TW" altLang="en-US" sz="2800" b="1" i="1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altLang="zh-TW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TW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b="1" dirty="0"/>
                  <a:t>大於</a:t>
                </a:r>
                <a:r>
                  <a:rPr lang="zh-TW" altLang="en-US" sz="2800" b="1" dirty="0" smtClean="0"/>
                  <a:t>平均有效貢獻</a:t>
                </a:r>
                <a:r>
                  <a:rPr lang="zh-TW" altLang="en-US" sz="2800" b="1" dirty="0"/>
                  <a:t>量，即可挑選該特徵來當訓練</a:t>
                </a:r>
                <a:r>
                  <a:rPr lang="zh-TW" altLang="en-US" sz="2800" b="1" dirty="0" smtClean="0"/>
                  <a:t>資料</a:t>
                </a:r>
                <a:endParaRPr lang="en-US" altLang="zh-TW" sz="2800" b="1" dirty="0" smtClean="0"/>
              </a:p>
              <a:p>
                <a:r>
                  <a:rPr lang="zh-TW" altLang="en-US" sz="2800" b="1" dirty="0"/>
                  <a:t>最後將有資格的特徵依有效貢獻量進行排序</a:t>
                </a:r>
                <a:endParaRPr lang="en-US" sz="2800" b="1" dirty="0"/>
              </a:p>
              <a:p>
                <a:endParaRPr lang="en-US" altLang="zh-TW" sz="28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40" y="2249625"/>
                <a:ext cx="7295878" cy="2246769"/>
              </a:xfrm>
              <a:prstGeom prst="rect">
                <a:avLst/>
              </a:prstGeom>
              <a:blipFill>
                <a:blip r:embed="rId2"/>
                <a:stretch>
                  <a:fillRect l="-1671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7" y="2988155"/>
                <a:ext cx="1146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43" y="2959452"/>
                <a:ext cx="10689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11" y="2988155"/>
                <a:ext cx="142011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向右箭號 2"/>
          <p:cNvSpPr/>
          <p:nvPr/>
        </p:nvSpPr>
        <p:spPr>
          <a:xfrm>
            <a:off x="2209519" y="3149737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將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TW" altLang="en-US" dirty="0" smtClean="0"/>
                  <a:t>中每個特徵的有效貢獻率，從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中取出</a:t>
                </a:r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5" y="2541879"/>
                <a:ext cx="2490745" cy="646331"/>
              </a:xfrm>
              <a:prstGeom prst="rect">
                <a:avLst/>
              </a:prstGeom>
              <a:blipFill>
                <a:blip r:embed="rId5"/>
                <a:stretch>
                  <a:fillRect l="-19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右箭號 20"/>
          <p:cNvSpPr/>
          <p:nvPr/>
        </p:nvSpPr>
        <p:spPr>
          <a:xfrm>
            <a:off x="6144603" y="3130501"/>
            <a:ext cx="2127981" cy="238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查看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dirty="0" smtClean="0"/>
                  <a:t>是否有大於門檻值，有大於則列入有資格區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80" y="2317619"/>
                <a:ext cx="2115304" cy="923330"/>
              </a:xfrm>
              <a:prstGeom prst="rect">
                <a:avLst/>
              </a:prstGeom>
              <a:blipFill>
                <a:blip r:embed="rId6"/>
                <a:stretch>
                  <a:fillRect l="-230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門檻</a:t>
                </a:r>
                <a:r>
                  <a:rPr lang="en-US" altLang="zh-TW" dirty="0" smtClean="0"/>
                  <a:t>(Threshold)=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bar>
                    <m:r>
                      <a:rPr lang="zh-TW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ba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𝒔𝒖𝒎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 smtClean="0"/>
                  <a:t>0.9758</a:t>
                </a:r>
                <a:r>
                  <a:rPr lang="zh-TW" altLang="en-US" dirty="0" smtClean="0"/>
                  <a:t>*</a:t>
                </a:r>
                <a:r>
                  <a:rPr lang="en-US" altLang="zh-TW" dirty="0" smtClean="0"/>
                  <a:t>2.5521=2.4904</a:t>
                </a:r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09" y="1455821"/>
                <a:ext cx="5418663" cy="399533"/>
              </a:xfrm>
              <a:prstGeom prst="rect">
                <a:avLst/>
              </a:prstGeom>
              <a:blipFill>
                <a:blip r:embed="rId7"/>
                <a:stretch>
                  <a:fillRect l="-1012" t="-9231" r="-22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168" y="2129720"/>
            <a:ext cx="10058400" cy="196845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Step7</a:t>
            </a:r>
            <a:r>
              <a:rPr lang="en-US" sz="3200" b="1" dirty="0" smtClean="0"/>
              <a:t>:</a:t>
            </a:r>
          </a:p>
          <a:p>
            <a:pPr marL="0" indent="0">
              <a:buNone/>
            </a:pPr>
            <a:r>
              <a:rPr lang="zh-TW" altLang="en-US" sz="3200" b="1" dirty="0" smtClean="0"/>
              <a:t>設定</a:t>
            </a:r>
            <a:r>
              <a:rPr lang="zh-TW" altLang="en-US" sz="3200" b="1" dirty="0"/>
              <a:t>上下界決定要選入那些特徵當訓練資料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2953805" y="3651459"/>
            <a:ext cx="5379308" cy="27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183121" y="305537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將資格區的特徵貢獻率進行排序</a:t>
            </a:r>
            <a:endParaRPr lang="en-US" altLang="zh-TW" dirty="0" smtClean="0"/>
          </a:p>
          <a:p>
            <a:r>
              <a:rPr lang="zh-TW" altLang="en-US" dirty="0" smtClean="0"/>
              <a:t>透過上下界的篩選，得到要訓練的特徵索引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i="1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TW" sz="2800" dirty="0" smtClean="0"/>
                  <a:t>P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9" y="3525773"/>
                <a:ext cx="1252151" cy="523220"/>
              </a:xfrm>
              <a:prstGeom prst="rect">
                <a:avLst/>
              </a:prstGeom>
              <a:blipFill>
                <a:blip r:embed="rId2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3357460" y="2196802"/>
            <a:ext cx="19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:4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:2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0" y="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Step7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𝑄𝑢𝑎𝑙𝑖𝑓𝑖𝑒𝑑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978" y="3587328"/>
                <a:ext cx="142011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3467"/>
          <a:stretch/>
        </p:blipFill>
        <p:spPr>
          <a:xfrm>
            <a:off x="10094494" y="4758786"/>
            <a:ext cx="1382071" cy="11727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698" y="4758786"/>
            <a:ext cx="1383282" cy="11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cap="none" dirty="0"/>
              <a:t>Multi-Target Feature </a:t>
            </a:r>
            <a:r>
              <a:rPr lang="en-US" altLang="zh-TW" cap="none" dirty="0" smtClean="0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117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92</m:t>
                          </m:r>
                        </m:sub>
                      </m:sSub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en-US" sz="3200" dirty="0" smtClean="0"/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32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091420" y="2575866"/>
                <a:ext cx="2198288" cy="3460248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bar>
                        <m:barPr>
                          <m:pos m:val="to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l-GR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ba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bar>
                        <m:barPr>
                          <m:pos m:val="to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384" y="3356150"/>
                <a:ext cx="2023696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36776" y="1744871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CP</a:t>
            </a:r>
            <a:endParaRPr lang="en-US" sz="4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42994" y="174487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SP</a:t>
            </a:r>
            <a:endParaRPr lang="en-US" sz="4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20912" y="174486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FP</a:t>
            </a:r>
            <a:endParaRPr lang="en-US" sz="4800" dirty="0"/>
          </a:p>
        </p:txBody>
      </p:sp>
      <p:sp>
        <p:nvSpPr>
          <p:cNvPr id="10" name="向右箭號 9"/>
          <p:cNvSpPr/>
          <p:nvPr/>
        </p:nvSpPr>
        <p:spPr>
          <a:xfrm>
            <a:off x="6309360" y="3725482"/>
            <a:ext cx="2404872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39" y="2671693"/>
                <a:ext cx="630557" cy="1754326"/>
              </a:xfrm>
              <a:prstGeom prst="rect">
                <a:avLst/>
              </a:prstGeom>
              <a:blipFill>
                <a:blip r:embed="rId5"/>
                <a:stretch>
                  <a:fillRect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向右箭號 11"/>
          <p:cNvSpPr/>
          <p:nvPr/>
        </p:nvSpPr>
        <p:spPr>
          <a:xfrm>
            <a:off x="2690352" y="2917920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352" y="2526274"/>
                <a:ext cx="160505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2690352" y="3499944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563" y="3238077"/>
                <a:ext cx="167148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93" y="2669418"/>
                <a:ext cx="718627" cy="541110"/>
              </a:xfrm>
              <a:prstGeom prst="rect">
                <a:avLst/>
              </a:prstGeom>
              <a:blipFill>
                <a:blip r:embed="rId8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3304079"/>
                <a:ext cx="718627" cy="541110"/>
              </a:xfrm>
              <a:prstGeom prst="rect">
                <a:avLst/>
              </a:prstGeom>
              <a:blipFill>
                <a:blip r:embed="rId9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766791"/>
                <a:ext cx="718627" cy="541110"/>
              </a:xfrm>
              <a:prstGeom prst="rect">
                <a:avLst/>
              </a:prstGeom>
              <a:blipFill>
                <a:blip r:embed="rId10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4035435"/>
                <a:ext cx="718627" cy="541110"/>
              </a:xfrm>
              <a:prstGeom prst="rect">
                <a:avLst/>
              </a:prstGeom>
              <a:blipFill>
                <a:blip r:embed="rId11"/>
                <a:stretch>
                  <a:fillRect r="-2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>
            <a:off x="2690352" y="4283937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3957678"/>
                <a:ext cx="1689116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向右箭號 21"/>
          <p:cNvSpPr/>
          <p:nvPr/>
        </p:nvSpPr>
        <p:spPr>
          <a:xfrm>
            <a:off x="2690352" y="4993845"/>
            <a:ext cx="1770906" cy="29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137" y="4667586"/>
                <a:ext cx="1689116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0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117600" y="1968474"/>
          <a:ext cx="8811846" cy="266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282">
                  <a:extLst>
                    <a:ext uri="{9D8B030D-6E8A-4147-A177-3AD203B41FA5}">
                      <a16:colId xmlns:a16="http://schemas.microsoft.com/office/drawing/2014/main" xmlns="" val="281049262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xmlns="" val="3395697644"/>
                    </a:ext>
                  </a:extLst>
                </a:gridCol>
                <a:gridCol w="2937282">
                  <a:extLst>
                    <a:ext uri="{9D8B030D-6E8A-4147-A177-3AD203B41FA5}">
                      <a16:colId xmlns:a16="http://schemas.microsoft.com/office/drawing/2014/main" xmlns="" val="3251507820"/>
                    </a:ext>
                  </a:extLst>
                </a:gridCol>
              </a:tblGrid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Experimentation2_2002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8746351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4181977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TAIEX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01/01/2002~9/30/2002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10/01/2002~12/31/2002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496999023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DJIA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217668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NASDAQ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937299"/>
                  </a:ext>
                </a:extLst>
              </a:tr>
              <a:tr h="44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S&amp;P500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01/07/2002~9/30/2002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10/01/2002~01/03/2003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0210387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052488" y="51861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184</a:t>
            </a:r>
            <a:endParaRPr lang="en-US" dirty="0"/>
          </a:p>
        </p:txBody>
      </p:sp>
      <p:sp>
        <p:nvSpPr>
          <p:cNvPr id="15" name="右大括弧 14"/>
          <p:cNvSpPr/>
          <p:nvPr/>
        </p:nvSpPr>
        <p:spPr>
          <a:xfrm rot="5400000">
            <a:off x="5091750" y="3827950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弧 15"/>
          <p:cNvSpPr/>
          <p:nvPr/>
        </p:nvSpPr>
        <p:spPr>
          <a:xfrm rot="5400000">
            <a:off x="7999073" y="3827951"/>
            <a:ext cx="457200" cy="21608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018321" y="51861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-US" cap="none" dirty="0" smtClean="0"/>
              <a:t>Data pair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DJIA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634330"/>
                  </p:ext>
                </p:extLst>
              </p:nvPr>
            </p:nvGraphicFramePr>
            <p:xfrm>
              <a:off x="8284673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42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xmlns="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xmlns="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xmlns="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66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253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485662"/>
                  </p:ext>
                </p:extLst>
              </p:nvPr>
            </p:nvGraphicFramePr>
            <p:xfrm>
              <a:off x="1864685" y="2751143"/>
              <a:ext cx="5233216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308304">
                      <a:extLst>
                        <a:ext uri="{9D8B030D-6E8A-4147-A177-3AD203B41FA5}">
                          <a16:colId xmlns:a16="http://schemas.microsoft.com/office/drawing/2014/main" val="3509348752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1226847200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381981498"/>
                        </a:ext>
                      </a:extLst>
                    </a:gridCol>
                    <a:gridCol w="1308304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909" r="-3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909" r="-2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909" r="-100930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909" r="-930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2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0000" r="-9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1818" r="-3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818" r="-2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10093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01818" r="-930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9099" r="-3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99099" r="-2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9099" r="-10093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299099" r="-930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2727" r="-3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2727" r="-2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2727" r="-10093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402727" r="-930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4312015"/>
                  </p:ext>
                </p:extLst>
              </p:nvPr>
            </p:nvGraphicFramePr>
            <p:xfrm>
              <a:off x="7108657" y="2755678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909" r="-521" b="-4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100000" r="-521" b="-299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01818" r="-521" b="-2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299099" r="-52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t="-402727" r="-521" b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36" y="1296815"/>
                <a:ext cx="869854" cy="1200329"/>
              </a:xfrm>
              <a:prstGeom prst="rect">
                <a:avLst/>
              </a:prstGeom>
              <a:blipFill>
                <a:blip r:embed="rId5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=1,2,…,184}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5" y="1714351"/>
                <a:ext cx="3125665" cy="314638"/>
              </a:xfrm>
              <a:prstGeom prst="rect">
                <a:avLst/>
              </a:prstGeom>
              <a:blipFill>
                <a:blip r:embed="rId6"/>
                <a:stretch>
                  <a:fillRect t="-21154" r="-780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783" y="1279246"/>
                <a:ext cx="1244315" cy="1219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NASDAQ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&amp;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500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503" y="1279246"/>
                <a:ext cx="1775166" cy="11948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NASDAQ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701860"/>
                  </p:ext>
                </p:extLst>
              </p:nvPr>
            </p:nvGraphicFramePr>
            <p:xfrm>
              <a:off x="9450694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443073"/>
                  </p:ext>
                </p:extLst>
              </p:nvPr>
            </p:nvGraphicFramePr>
            <p:xfrm>
              <a:off x="10626710" y="2751143"/>
              <a:ext cx="1166021" cy="335987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909" r="-521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100000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01818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299099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521" t="-402727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tx1"/>
                </a:solidFill>
              </a:rPr>
              <a:t>1. Structure Learning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396716"/>
                  </p:ext>
                </p:extLst>
              </p:nvPr>
            </p:nvGraphicFramePr>
            <p:xfrm>
              <a:off x="1566334" y="259079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 for</a:t>
                          </a:r>
                          <a:r>
                            <a:rPr lang="en-US" altLang="zh-TW" baseline="0" dirty="0" smtClean="0"/>
                            <a:t> input dimension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 smtClean="0"/>
                            <a:t>parameter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3226" r="-100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8197" r="-1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0.3</a:t>
                          </a:r>
                          <a:endParaRPr lang="zh-TW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0" y="12000"/>
            <a:ext cx="10650329" cy="137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Parameter Setting of </a:t>
            </a:r>
            <a:r>
              <a:rPr lang="en-US" altLang="zh-TW" cap="none" dirty="0" smtClean="0"/>
              <a:t>Subtractive </a:t>
            </a:r>
            <a:r>
              <a:rPr lang="en-US" altLang="zh-TW" cap="none" dirty="0"/>
              <a:t>clustering</a:t>
            </a:r>
            <a:r>
              <a:rPr lang="zh-TW" altLang="en-US" cap="none" dirty="0"/>
              <a:t> </a:t>
            </a:r>
            <a:r>
              <a:rPr lang="en-US" altLang="zh-TW" cap="none" dirty="0"/>
              <a:t>:</a:t>
            </a:r>
            <a:r>
              <a:rPr lang="zh-TW" altLang="en-US" cap="none" dirty="0"/>
              <a:t> </a:t>
            </a:r>
            <a:r>
              <a:rPr lang="en-US" altLang="zh-TW" cap="none" dirty="0" err="1"/>
              <a:t>subclust</a:t>
            </a:r>
            <a:r>
              <a:rPr lang="en-US" altLang="zh-TW" cap="none" dirty="0"/>
              <a:t>()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65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2690756"/>
                <a:ext cx="86453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2" y="3339989"/>
                <a:ext cx="86985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03" y="3989222"/>
                <a:ext cx="77207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84" y="4638455"/>
                <a:ext cx="76302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322414" y="27830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322414" y="408155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2322414" y="47307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2322414" y="34323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265768" y="249293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265769" y="317279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65768" y="380491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38540" y="4453789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Subtractive clustering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69991" y="1711461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47312" y="174043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29" name="加號 28"/>
          <p:cNvSpPr/>
          <p:nvPr/>
        </p:nvSpPr>
        <p:spPr>
          <a:xfrm>
            <a:off x="7989188" y="3616988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124692" y="1582499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Gaussian</a:t>
            </a:r>
            <a:endParaRPr lang="en-US" sz="2400" dirty="0" smtClean="0"/>
          </a:p>
          <a:p>
            <a:r>
              <a:rPr lang="en-US" sz="2400" dirty="0" smtClean="0"/>
              <a:t>FUZZYSETs</a:t>
            </a:r>
            <a:endParaRPr 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0657842" y="2700526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0655781" y="3339571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652824" y="3989222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657842" y="4634978"/>
            <a:ext cx="3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980512" y="5639544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Cubes=3*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*</a:t>
            </a:r>
            <a:r>
              <a:rPr lang="en-US" altLang="zh-TW" dirty="0" smtClean="0"/>
              <a:t>3</a:t>
            </a:r>
            <a:r>
              <a:rPr lang="en-US" dirty="0" smtClean="0"/>
              <a:t>=</a:t>
            </a:r>
            <a:r>
              <a:rPr lang="en-US" altLang="zh-TW" dirty="0" smtClean="0"/>
              <a:t>81</a:t>
            </a:r>
            <a:endParaRPr lang="en-US" dirty="0"/>
          </a:p>
        </p:txBody>
      </p:sp>
      <p:sp>
        <p:nvSpPr>
          <p:cNvPr id="36" name="手繪多邊形 35"/>
          <p:cNvSpPr/>
          <p:nvPr/>
        </p:nvSpPr>
        <p:spPr>
          <a:xfrm>
            <a:off x="10508504" y="1024708"/>
            <a:ext cx="804379" cy="357377"/>
          </a:xfrm>
          <a:custGeom>
            <a:avLst/>
            <a:gdLst>
              <a:gd name="connsiteX0" fmla="*/ 0 w 2224453"/>
              <a:gd name="connsiteY0" fmla="*/ 582900 h 583603"/>
              <a:gd name="connsiteX1" fmla="*/ 553915 w 2224453"/>
              <a:gd name="connsiteY1" fmla="*/ 503769 h 583603"/>
              <a:gd name="connsiteX2" fmla="*/ 931984 w 2224453"/>
              <a:gd name="connsiteY2" fmla="*/ 81738 h 583603"/>
              <a:gd name="connsiteX3" fmla="*/ 1257300 w 2224453"/>
              <a:gd name="connsiteY3" fmla="*/ 20192 h 583603"/>
              <a:gd name="connsiteX4" fmla="*/ 1538653 w 2224453"/>
              <a:gd name="connsiteY4" fmla="*/ 327923 h 583603"/>
              <a:gd name="connsiteX5" fmla="*/ 1846384 w 2224453"/>
              <a:gd name="connsiteY5" fmla="*/ 547730 h 583603"/>
              <a:gd name="connsiteX6" fmla="*/ 2224453 w 2224453"/>
              <a:gd name="connsiteY6" fmla="*/ 582900 h 583603"/>
              <a:gd name="connsiteX7" fmla="*/ 2224453 w 2224453"/>
              <a:gd name="connsiteY7" fmla="*/ 582900 h 583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453" h="583603">
                <a:moveTo>
                  <a:pt x="0" y="582900"/>
                </a:moveTo>
                <a:cubicBezTo>
                  <a:pt x="199292" y="585098"/>
                  <a:pt x="398584" y="587296"/>
                  <a:pt x="553915" y="503769"/>
                </a:cubicBezTo>
                <a:cubicBezTo>
                  <a:pt x="709246" y="420242"/>
                  <a:pt x="814753" y="162334"/>
                  <a:pt x="931984" y="81738"/>
                </a:cubicBezTo>
                <a:cubicBezTo>
                  <a:pt x="1049215" y="1142"/>
                  <a:pt x="1156188" y="-20839"/>
                  <a:pt x="1257300" y="20192"/>
                </a:cubicBezTo>
                <a:cubicBezTo>
                  <a:pt x="1358412" y="61223"/>
                  <a:pt x="1440472" y="240000"/>
                  <a:pt x="1538653" y="327923"/>
                </a:cubicBezTo>
                <a:cubicBezTo>
                  <a:pt x="1636834" y="415846"/>
                  <a:pt x="1732084" y="505234"/>
                  <a:pt x="1846384" y="547730"/>
                </a:cubicBezTo>
                <a:cubicBezTo>
                  <a:pt x="1960684" y="590226"/>
                  <a:pt x="2224453" y="582900"/>
                  <a:pt x="2224453" y="582900"/>
                </a:cubicBezTo>
                <a:lnTo>
                  <a:pt x="2224453" y="5829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10423394" y="764317"/>
            <a:ext cx="0" cy="651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10405810" y="1387871"/>
            <a:ext cx="1068149" cy="27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</a:t>
            </a:r>
            <a:endParaRPr lang="en-US" dirty="0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6"/>
          <a:srcRect r="40530"/>
          <a:stretch/>
        </p:blipFill>
        <p:spPr>
          <a:xfrm>
            <a:off x="5052197" y="3172799"/>
            <a:ext cx="2755180" cy="133575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842" y="3201117"/>
            <a:ext cx="1235561" cy="13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3" y="5897805"/>
                <a:ext cx="2305055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5" name="群組 4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手繪多邊形 28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手繪多邊形 29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手繪多邊形 30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手繪多邊形 31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手繪多邊形 32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手繪多邊形 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手繪多邊形 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rot="21378480">
                <a:off x="4352896" y="18258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手繪多邊形 67"/>
              <p:cNvSpPr/>
              <p:nvPr/>
            </p:nvSpPr>
            <p:spPr>
              <a:xfrm rot="889335">
                <a:off x="4218891" y="1805109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 rot="20915593">
                <a:off x="4995629" y="1973564"/>
                <a:ext cx="8187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 rot="20470671">
                <a:off x="4740875" y="2121707"/>
                <a:ext cx="125114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 rot="20470671">
                <a:off x="4558971" y="22227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手繪多邊形 72"/>
              <p:cNvSpPr/>
              <p:nvPr/>
            </p:nvSpPr>
            <p:spPr>
              <a:xfrm rot="19793981">
                <a:off x="4540859" y="1798856"/>
                <a:ext cx="1969062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829299" y="181262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74" name="手繪多邊形 73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手繪多邊形 74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手繪多邊形 79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551985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6</a:t>
                </a:r>
                <a:endParaRPr lang="en-US" sz="2800" b="1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5</a:t>
                </a:r>
                <a:endParaRPr lang="en-US" sz="2800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81" name="手繪多邊形 80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手繪多邊形 81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手繪多邊形 86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手繪多邊形 87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手繪多邊形 93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手繪多邊形 94"/>
              <p:cNvSpPr/>
              <p:nvPr/>
            </p:nvSpPr>
            <p:spPr>
              <a:xfrm rot="21378480">
                <a:off x="6868879" y="3768207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手繪多邊形 95"/>
              <p:cNvSpPr/>
              <p:nvPr/>
            </p:nvSpPr>
            <p:spPr>
              <a:xfrm rot="889335">
                <a:off x="6734874" y="374751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 rot="20915593">
                <a:off x="7523592" y="3914775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 rot="20470671">
                <a:off x="7290399" y="4010862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 rot="20470671">
                <a:off x="7074954" y="4165161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 rot="19793981">
                <a:off x="7020850" y="3748611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161204" cy="380810"/>
              </a:xfrm>
              <a:prstGeom prst="rect">
                <a:avLst/>
              </a:prstGeom>
              <a:blipFill rotWithShape="0">
                <a:blip r:embed="rId6"/>
                <a:stretch>
                  <a:fillRect l="-1318" t="-6452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xmlns="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xmlns="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xmlns="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6748786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2614460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83785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827342"/>
                  </p:ext>
                </p:extLst>
              </p:nvPr>
            </p:nvGraphicFramePr>
            <p:xfrm>
              <a:off x="7599068" y="1757965"/>
              <a:ext cx="3289902" cy="2560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8060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29340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Premises(k)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80000" t="-8333" r="-95172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8529" t="-8333" r="-1471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1446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837859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2778341"/>
                <a:ext cx="1224694" cy="654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2529595" y="3013020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16" y="2884651"/>
                <a:ext cx="636072" cy="472694"/>
              </a:xfrm>
              <a:prstGeom prst="rect">
                <a:avLst/>
              </a:prstGeom>
              <a:blipFill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858825" y="301301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2357053"/>
                <a:ext cx="1273874" cy="659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2884650"/>
                <a:ext cx="727443" cy="425181"/>
              </a:xfrm>
              <a:prstGeom prst="rect">
                <a:avLst/>
              </a:prstGeom>
              <a:blipFill>
                <a:blip r:embed="rId6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2529595" y="5347837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5858825" y="5347836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5219467"/>
                <a:ext cx="727443" cy="425181"/>
              </a:xfrm>
              <a:prstGeom prst="rect">
                <a:avLst/>
              </a:prstGeom>
              <a:blipFill>
                <a:blip r:embed="rId9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01" y="3448910"/>
                <a:ext cx="1224694" cy="654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向右箭號 22"/>
          <p:cNvSpPr/>
          <p:nvPr/>
        </p:nvSpPr>
        <p:spPr>
          <a:xfrm>
            <a:off x="2529595" y="3683589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5858825" y="3683588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𝑠𝑢𝑚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71" y="3555219"/>
                <a:ext cx="727443" cy="425181"/>
              </a:xfrm>
              <a:prstGeom prst="rect">
                <a:avLst/>
              </a:prstGeom>
              <a:blipFill>
                <a:blip r:embed="rId1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7" y="6297139"/>
                <a:ext cx="4009816" cy="369332"/>
              </a:xfrm>
              <a:prstGeom prst="rect">
                <a:avLst/>
              </a:prstGeom>
              <a:blipFill>
                <a:blip r:embed="rId13"/>
                <a:stretch>
                  <a:fillRect l="-136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304640" y="2840769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0" name="矩形 29"/>
          <p:cNvSpPr/>
          <p:nvPr/>
        </p:nvSpPr>
        <p:spPr>
          <a:xfrm>
            <a:off x="3304639" y="3547376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3304638" y="5193678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6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363" y="3097239"/>
                <a:ext cx="1273874" cy="6591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22" y="4739901"/>
                <a:ext cx="1273874" cy="6591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55" y="4601401"/>
                <a:ext cx="1046285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82040" y="4601401"/>
                <a:ext cx="1330569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6157" y="4595352"/>
                <a:ext cx="1330569" cy="276999"/>
              </a:xfrm>
              <a:prstGeom prst="rect">
                <a:avLst/>
              </a:prstGeom>
              <a:blipFill>
                <a:blip r:embed="rId1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>
                <a:blip r:embed="rId19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3" y="1506119"/>
                <a:ext cx="4996050" cy="481607"/>
              </a:xfrm>
              <a:prstGeom prst="rect">
                <a:avLst/>
              </a:prstGeom>
              <a:blipFill>
                <a:blip r:embed="rId20"/>
                <a:stretch>
                  <a:fillRect l="-36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01" y="868984"/>
                <a:ext cx="1173462" cy="57624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1" y="3572723"/>
                <a:ext cx="636072" cy="472694"/>
              </a:xfrm>
              <a:prstGeom prst="rect">
                <a:avLst/>
              </a:prstGeom>
              <a:blipFill>
                <a:blip r:embed="rId22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7" y="5244973"/>
                <a:ext cx="636072" cy="472694"/>
              </a:xfrm>
              <a:prstGeom prst="rect">
                <a:avLst/>
              </a:prstGeom>
              <a:blipFill>
                <a:blip r:embed="rId2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96" y="5079887"/>
                <a:ext cx="1224694" cy="65402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765314" y="3028300"/>
            <a:ext cx="25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81</a:t>
            </a:r>
            <a:endParaRPr lang="en-US" dirty="0"/>
          </a:p>
        </p:txBody>
      </p:sp>
      <p:sp>
        <p:nvSpPr>
          <p:cNvPr id="16" name="流程圖: 內部儲存裝置 15"/>
          <p:cNvSpPr/>
          <p:nvPr/>
        </p:nvSpPr>
        <p:spPr>
          <a:xfrm>
            <a:off x="948192" y="3438194"/>
            <a:ext cx="1588273" cy="1653873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/>
          <p:cNvSpPr/>
          <p:nvPr/>
        </p:nvSpPr>
        <p:spPr>
          <a:xfrm>
            <a:off x="2886324" y="3704158"/>
            <a:ext cx="4079020" cy="206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&gt; Threshold</a:t>
                </a:r>
                <a:endParaRPr 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95" y="3338305"/>
                <a:ext cx="2635552" cy="425181"/>
              </a:xfrm>
              <a:prstGeom prst="rect">
                <a:avLst/>
              </a:prstGeom>
              <a:blipFill>
                <a:blip r:embed="rId2"/>
                <a:stretch>
                  <a:fillRect l="-694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472577" y="3028300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Threshold=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4" y="2031170"/>
                <a:ext cx="4009816" cy="369332"/>
              </a:xfrm>
              <a:prstGeom prst="rect">
                <a:avLst/>
              </a:prstGeom>
              <a:blipFill>
                <a:blip r:embed="rId3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流程圖: 內部儲存裝置 21"/>
          <p:cNvSpPr/>
          <p:nvPr/>
        </p:nvSpPr>
        <p:spPr>
          <a:xfrm>
            <a:off x="7846115" y="3438194"/>
            <a:ext cx="1588273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576471" y="12000"/>
            <a:ext cx="6019734" cy="115196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Selection of Premises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29745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Cubes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6" name="流程圖: 內部儲存裝置 5"/>
          <p:cNvSpPr/>
          <p:nvPr/>
        </p:nvSpPr>
        <p:spPr>
          <a:xfrm>
            <a:off x="1290446" y="3243460"/>
            <a:ext cx="1194200" cy="1042952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52079" y="2833566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</a:t>
            </a:r>
            <a:r>
              <a:rPr lang="en-US" altLang="zh-TW" dirty="0" smtClean="0"/>
              <a:t>Cube</a:t>
            </a:r>
            <a:r>
              <a:rPr lang="en-US" dirty="0" smtClean="0"/>
              <a:t>s : </a:t>
            </a:r>
            <a:r>
              <a:rPr lang="en-US" altLang="zh-TW" dirty="0" smtClean="0"/>
              <a:t>9</a:t>
            </a:r>
            <a:endParaRPr lang="en-US" dirty="0"/>
          </a:p>
        </p:txBody>
      </p:sp>
      <p:sp>
        <p:nvSpPr>
          <p:cNvPr id="8" name="流程圖: 內部儲存裝置 7"/>
          <p:cNvSpPr/>
          <p:nvPr/>
        </p:nvSpPr>
        <p:spPr>
          <a:xfrm>
            <a:off x="6819181" y="3243460"/>
            <a:ext cx="1194200" cy="699028"/>
          </a:xfrm>
          <a:prstGeom prst="flowChartInternalStorag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2886324" y="3403600"/>
            <a:ext cx="3772975" cy="210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11713" y="3613718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透過上下界的篩選，可得到要訓練的</a:t>
            </a:r>
            <a:r>
              <a:rPr lang="en-US" altLang="zh-TW" sz="1400" dirty="0" smtClean="0"/>
              <a:t>Cubes</a:t>
            </a:r>
            <a:endParaRPr 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14782" y="4024538"/>
            <a:ext cx="109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上界</a:t>
            </a:r>
            <a:r>
              <a:rPr lang="en-US" altLang="zh-TW" dirty="0" smtClean="0"/>
              <a:t>:15</a:t>
            </a:r>
          </a:p>
          <a:p>
            <a:r>
              <a:rPr lang="zh-TW" altLang="en-US" dirty="0" smtClean="0"/>
              <a:t>下界</a:t>
            </a:r>
            <a:r>
              <a:rPr lang="en-US" altLang="zh-TW" dirty="0" smtClean="0"/>
              <a:t>:4</a:t>
            </a:r>
            <a:endParaRPr lang="en-US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6019734" cy="130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IF-Parts:Formation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880" y="2145856"/>
            <a:ext cx="3427984" cy="2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solidFill>
                <a:srgbClr val="FCF98B"/>
              </a:solidFill>
              <a:ln>
                <a:solidFill>
                  <a:srgbClr val="F4FF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T-S function: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here:</a:t>
                </a:r>
              </a:p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}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後鑑部的參數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個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input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43" y="4354628"/>
                <a:ext cx="4814673" cy="2373496"/>
              </a:xfrm>
              <a:prstGeom prst="rect">
                <a:avLst/>
              </a:prstGeom>
              <a:blipFill rotWithShape="0">
                <a:blip r:embed="rId2"/>
                <a:stretch>
                  <a:fillRect l="-884"/>
                </a:stretch>
              </a:blipFill>
              <a:ln>
                <a:solidFill>
                  <a:srgbClr val="F4FF6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803551" y="1895692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Center</a:t>
            </a:r>
            <a:endParaRPr 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056825" y="3212802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STD</a:t>
            </a:r>
            <a:endParaRPr lang="en-US" sz="3200" dirty="0"/>
          </a:p>
        </p:txBody>
      </p:sp>
      <p:sp>
        <p:nvSpPr>
          <p:cNvPr id="13" name="加號 12"/>
          <p:cNvSpPr/>
          <p:nvPr/>
        </p:nvSpPr>
        <p:spPr>
          <a:xfrm>
            <a:off x="8231064" y="2876617"/>
            <a:ext cx="483483" cy="4693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altLang="zh-TW" dirty="0" smtClean="0"/>
                  <a:t>..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14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822319" y="1463551"/>
                <a:ext cx="1604176" cy="520778"/>
              </a:xfrm>
              <a:prstGeom prst="rect">
                <a:avLst/>
              </a:prstGeom>
              <a:blipFill>
                <a:blip r:embed="rId3"/>
                <a:stretch>
                  <a:fillRect l="-4183" t="-11628" r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545763" y="1641454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264131" y="30094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FCM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245183" y="1539273"/>
            <a:ext cx="2957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Number </a:t>
            </a:r>
            <a:r>
              <a:rPr lang="en-US" dirty="0"/>
              <a:t>o</a:t>
            </a:r>
            <a:r>
              <a:rPr lang="en-US" dirty="0" smtClean="0"/>
              <a:t>f aim objects(Q)</a:t>
            </a:r>
            <a:endParaRPr lang="en-US" dirty="0"/>
          </a:p>
        </p:txBody>
      </p:sp>
      <p:sp>
        <p:nvSpPr>
          <p:cNvPr id="18" name="標題 1"/>
          <p:cNvSpPr>
            <a:spLocks noGrp="1"/>
          </p:cNvSpPr>
          <p:nvPr/>
        </p:nvSpPr>
        <p:spPr>
          <a:xfrm>
            <a:off x="1035833" y="19835"/>
            <a:ext cx="6019734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 smtClean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Consequences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2986001" y="4926521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 function</a:t>
            </a:r>
          </a:p>
        </p:txBody>
      </p:sp>
      <p:sp>
        <p:nvSpPr>
          <p:cNvPr id="25" name="弧形 24"/>
          <p:cNvSpPr/>
          <p:nvPr/>
        </p:nvSpPr>
        <p:spPr>
          <a:xfrm rot="2676535">
            <a:off x="-232130" y="4751006"/>
            <a:ext cx="1125565" cy="1135915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909551" y="5332262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99" y="4884292"/>
                <a:ext cx="615938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6744085" y="4574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 rot="16200000">
            <a:off x="4735629" y="4220813"/>
            <a:ext cx="321630" cy="375808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左大括弧 28"/>
          <p:cNvSpPr/>
          <p:nvPr/>
        </p:nvSpPr>
        <p:spPr>
          <a:xfrm rot="16200000">
            <a:off x="713523" y="5534687"/>
            <a:ext cx="321630" cy="1130333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Aim Object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1" y="6339599"/>
                <a:ext cx="1770036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r="-2414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 smtClean="0"/>
                  <a:t>   THEN-Part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499" y="6341772"/>
                <a:ext cx="178048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6452" r="-2740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11"/>
          <a:srcRect t="28" r="2018"/>
          <a:stretch/>
        </p:blipFill>
        <p:spPr>
          <a:xfrm>
            <a:off x="4829530" y="2379361"/>
            <a:ext cx="7286552" cy="482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965" y="3740195"/>
            <a:ext cx="1898761" cy="46836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226486" y="125290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subclust</a:t>
            </a:r>
            <a:r>
              <a:rPr lang="en-US" altLang="zh-TW" dirty="0"/>
              <a:t>()</a:t>
            </a:r>
            <a:endParaRPr lang="en-US" dirty="0"/>
          </a:p>
        </p:txBody>
      </p:sp>
      <p:sp>
        <p:nvSpPr>
          <p:cNvPr id="31" name="向右箭號 30"/>
          <p:cNvSpPr/>
          <p:nvPr/>
        </p:nvSpPr>
        <p:spPr>
          <a:xfrm rot="9367120">
            <a:off x="2681649" y="2325436"/>
            <a:ext cx="2580152" cy="1689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72782" y="1837765"/>
            <a:ext cx="10548425" cy="2373496"/>
          </a:xfrm>
          <a:prstGeom prst="rect">
            <a:avLst/>
          </a:prstGeom>
          <a:solidFill>
            <a:srgbClr val="FCF98B"/>
          </a:solidFill>
          <a:ln>
            <a:solidFill>
              <a:srgbClr val="F4F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6207369" y="4313604"/>
            <a:ext cx="5213837" cy="2069610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872782" y="4313603"/>
            <a:ext cx="5237871" cy="2069611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67" y="2673815"/>
                <a:ext cx="2895344" cy="414537"/>
              </a:xfrm>
              <a:prstGeom prst="rect">
                <a:avLst/>
              </a:prstGeom>
              <a:blipFill>
                <a:blip r:embed="rId3"/>
                <a:stretch>
                  <a:fillRect l="-147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Pre>
                                    <m:sPrePr>
                                      <m:ctrlP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𝑎𝑜𝑐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TW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sPre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580" y="3168104"/>
                <a:ext cx="5461239" cy="868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V="1">
            <a:off x="4363278" y="2364680"/>
            <a:ext cx="956145" cy="3091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的</a:t>
                </a:r>
                <a:r>
                  <a:rPr lang="en-US" dirty="0" smtClean="0"/>
                  <a:t>1</a:t>
                </a:r>
                <a:r>
                  <a:rPr lang="zh-TW" altLang="en-US" dirty="0" smtClean="0"/>
                  <a:t>次微分</a:t>
                </a:r>
                <a:endParaRPr 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67" y="1940108"/>
                <a:ext cx="1849032" cy="369332"/>
              </a:xfrm>
              <a:prstGeom prst="rect">
                <a:avLst/>
              </a:prstGeom>
              <a:blipFill>
                <a:blip r:embed="rId5"/>
                <a:stretch>
                  <a:fillRect t="-6349" r="-2295" b="-2381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sPre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355083"/>
                <a:ext cx="3205236" cy="443776"/>
              </a:xfrm>
              <a:prstGeom prst="rect">
                <a:avLst/>
              </a:prstGeom>
              <a:blipFill>
                <a:blip r:embed="rId6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83" y="4840339"/>
                <a:ext cx="4189698" cy="1287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Pre>
                            <m:sPrePr>
                              <m:ctrlPr>
                                <a:rPr lang="en-US" altLang="zh-TW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altLang="zh-TW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𝑎𝑜𝑐</m:t>
                              </m:r>
                            </m:sub>
                            <m:sup/>
                            <m:e>
                              <m:r>
                                <a:rPr lang="en-US" altLang="zh-TW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sPre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71" y="4531074"/>
                <a:ext cx="3086293" cy="443776"/>
              </a:xfrm>
              <a:prstGeom prst="rect">
                <a:avLst/>
              </a:prstGeom>
              <a:blipFill>
                <a:blip r:embed="rId8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)′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5" y="4974850"/>
                <a:ext cx="3701398" cy="1255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 smtClean="0">
                    <a:latin typeface="Cambria Math" panose="02040503050406030204" pitchFamily="18" charset="0"/>
                  </a:rPr>
                  <a:t>個後鑑部中心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個目標的第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個後鑑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部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靶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寬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/>
                  <a:t>mean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en-US" altLang="zh-TW" dirty="0" err="1"/>
                  <a:t>std</a:t>
                </a:r>
                <a:r>
                  <a:rPr lang="en-US" altLang="zh-TW" dirty="0"/>
                  <a:t> of TD(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82" y="2022404"/>
                <a:ext cx="3972419" cy="2056717"/>
              </a:xfrm>
              <a:prstGeom prst="rect">
                <a:avLst/>
              </a:prstGeom>
              <a:blipFill>
                <a:blip r:embed="rId10"/>
                <a:stretch>
                  <a:fillRect b="-355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sz="3600" cap="none" dirty="0">
                <a:solidFill>
                  <a:schemeClr val="bg1">
                    <a:lumMod val="75000"/>
                  </a:schemeClr>
                </a:solidFill>
              </a:rPr>
              <a:t>Structure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向下箭號 3"/>
          <p:cNvSpPr/>
          <p:nvPr/>
        </p:nvSpPr>
        <p:spPr>
          <a:xfrm>
            <a:off x="2104191" y="2544715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69848" y="2175383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279</a:t>
            </a:r>
          </a:p>
        </p:txBody>
      </p:sp>
      <p:sp>
        <p:nvSpPr>
          <p:cNvPr id="7" name="矩形 6"/>
          <p:cNvSpPr/>
          <p:nvPr/>
        </p:nvSpPr>
        <p:spPr>
          <a:xfrm>
            <a:off x="1045212" y="5292633"/>
            <a:ext cx="2523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Feature:30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4987" y="2714033"/>
              <a:ext cx="5830105" cy="3602296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xmlns="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7197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015461"/>
                  </p:ext>
                </p:extLst>
              </p:nvPr>
            </p:nvGraphicFramePr>
            <p:xfrm>
              <a:off x="5144987" y="2714033"/>
              <a:ext cx="5830105" cy="355283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16602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  <a:gridCol w="1166021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864934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Feature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Target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</a:t>
                          </a:r>
                          <a:r>
                            <a:rPr lang="en-US" dirty="0" smtClean="0"/>
                            <a:t>TAIEX</a:t>
                          </a:r>
                          <a:r>
                            <a:rPr lang="en-US" altLang="zh-TW" dirty="0" smtClean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8829" r="-3994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128829" r="-30157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128829" r="-1010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128829" r="-52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30909" r="-399479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230909" r="-301571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230909" r="-101047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230909" r="-521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7928" r="-399479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327928" r="-301571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479" t="-327928" r="-200000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327928" r="-101047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327928" r="-521" b="-100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71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31818" r="-39947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24" t="-431818" r="-301571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047" t="-431818" r="-101047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98958" t="-431818" r="-521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97" y="2917444"/>
                <a:ext cx="1630446" cy="369332"/>
              </a:xfrm>
              <a:prstGeom prst="rect">
                <a:avLst/>
              </a:prstGeom>
              <a:blipFill>
                <a:blip r:embed="rId3"/>
                <a:stretch>
                  <a:fillRect t="-10000" r="-33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09912" y="3734008"/>
            <a:ext cx="238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Number Of </a:t>
            </a:r>
            <a:r>
              <a:rPr lang="en-US" altLang="zh-TW" dirty="0" smtClean="0"/>
              <a:t>Data:</a:t>
            </a:r>
            <a:r>
              <a:rPr lang="zh-TW" altLang="en-US" dirty="0" smtClean="0"/>
              <a:t> </a:t>
            </a:r>
            <a:r>
              <a:rPr lang="en-US" altLang="zh-TW" dirty="0" smtClean="0"/>
              <a:t>278</a:t>
            </a:r>
          </a:p>
        </p:txBody>
      </p:sp>
      <p:sp>
        <p:nvSpPr>
          <p:cNvPr id="11" name="向下箭號 10"/>
          <p:cNvSpPr/>
          <p:nvPr/>
        </p:nvSpPr>
        <p:spPr>
          <a:xfrm>
            <a:off x="2102241" y="4167981"/>
            <a:ext cx="161767" cy="1060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=1,2,…,2</m:t>
                    </m:r>
                  </m:oMath>
                </a14:m>
                <a:r>
                  <a:rPr lang="en-US" altLang="zh-TW" dirty="0" smtClean="0"/>
                  <a:t>48</a:t>
                </a:r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10" y="1724644"/>
                <a:ext cx="3951760" cy="444930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B0F0"/>
                    </a:solidFill>
                  </a:rPr>
                  <a:t>difference</a:t>
                </a:r>
                <a:endParaRPr lang="en-US" altLang="zh-TW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11" y="1289304"/>
                <a:ext cx="2423164" cy="523220"/>
              </a:xfrm>
              <a:prstGeom prst="rect">
                <a:avLst/>
              </a:prstGeom>
              <a:blipFill>
                <a:blip r:embed="rId5"/>
                <a:stretch>
                  <a:fillRect t="-14118" r="-3518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2. Model Structure and I/O Relationship</a:t>
            </a: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45255" y="2252670"/>
            <a:ext cx="1468517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459674" y="2252670"/>
            <a:ext cx="1451171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1028387" y="3331005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>
            <a:off x="6820105" y="3354628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65" y="2956344"/>
                <a:ext cx="439864" cy="411651"/>
              </a:xfrm>
              <a:prstGeom prst="rect">
                <a:avLst/>
              </a:prstGeom>
              <a:blipFill>
                <a:blip r:embed="rId2"/>
                <a:stretch>
                  <a:fillRect t="-7463" r="-13889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835" y="2926823"/>
                <a:ext cx="404983" cy="384721"/>
              </a:xfrm>
              <a:prstGeom prst="rect">
                <a:avLst/>
              </a:prstGeom>
              <a:blipFill>
                <a:blip r:embed="rId3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向右箭號 27"/>
          <p:cNvSpPr/>
          <p:nvPr/>
        </p:nvSpPr>
        <p:spPr>
          <a:xfrm rot="10800000">
            <a:off x="9668736" y="3348680"/>
            <a:ext cx="2282472" cy="14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" y="3240610"/>
                <a:ext cx="438197" cy="369332"/>
              </a:xfrm>
              <a:prstGeom prst="rect">
                <a:avLst/>
              </a:prstGeom>
              <a:blipFill>
                <a:blip r:embed="rId4"/>
                <a:stretch>
                  <a:fillRect t="-5000" r="-125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2" name="圓角矩形 1"/>
          <p:cNvSpPr/>
          <p:nvPr/>
        </p:nvSpPr>
        <p:spPr>
          <a:xfrm>
            <a:off x="3904071" y="2252670"/>
            <a:ext cx="1328286" cy="2518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Aim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956993" cy="1200329"/>
              </a:xfrm>
              <a:prstGeom prst="rect">
                <a:avLst/>
              </a:prstGeom>
              <a:blipFill>
                <a:blip r:embed="rId6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7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464183" cy="1150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873932" y="2444575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330509" y="2444575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5" name="向右箭號 2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33" y="4413704"/>
                <a:ext cx="1361270" cy="411651"/>
              </a:xfrm>
              <a:prstGeom prst="rect">
                <a:avLst/>
              </a:prstGeom>
              <a:blipFill>
                <a:blip r:embed="rId10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</a:t>
            </a:r>
            <a:endParaRPr 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80" name="群組 79"/>
          <p:cNvGrpSpPr/>
          <p:nvPr/>
        </p:nvGrpSpPr>
        <p:grpSpPr>
          <a:xfrm>
            <a:off x="772997" y="727486"/>
            <a:ext cx="11246178" cy="5727860"/>
            <a:chOff x="482833" y="-50648"/>
            <a:chExt cx="12172665" cy="7166811"/>
          </a:xfrm>
        </p:grpSpPr>
        <p:sp>
          <p:nvSpPr>
            <p:cNvPr id="81" name="矩形 80"/>
            <p:cNvSpPr/>
            <p:nvPr/>
          </p:nvSpPr>
          <p:spPr>
            <a:xfrm>
              <a:off x="8473449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790064" y="1339784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42539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4034621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338752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3686" y="1338715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橢圓 88"/>
                <p:cNvSpPr/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1935802"/>
                  <a:ext cx="380010" cy="356259"/>
                </a:xfrm>
                <a:prstGeom prst="ellipse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橢圓 90"/>
                <p:cNvSpPr/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3366489"/>
                  <a:ext cx="380010" cy="356259"/>
                </a:xfrm>
                <a:prstGeom prst="ellipse">
                  <a:avLst/>
                </a:prstGeom>
                <a:blipFill>
                  <a:blip r:embed="rId4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橢圓 91"/>
                <p:cNvSpPr/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21" y="5304435"/>
                  <a:ext cx="380010" cy="356259"/>
                </a:xfrm>
                <a:prstGeom prst="ellipse">
                  <a:avLst/>
                </a:prstGeom>
                <a:blipFill>
                  <a:blip r:embed="rId5"/>
                  <a:stretch>
                    <a:fillRect l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/>
            <p:cNvCxnSpPr>
              <a:stCxn id="89" idx="6"/>
              <a:endCxn id="105" idx="2"/>
            </p:cNvCxnSpPr>
            <p:nvPr/>
          </p:nvCxnSpPr>
          <p:spPr>
            <a:xfrm>
              <a:off x="1121031" y="2113932"/>
              <a:ext cx="1370183" cy="4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91" idx="6"/>
              <a:endCxn id="118" idx="2"/>
            </p:cNvCxnSpPr>
            <p:nvPr/>
          </p:nvCxnSpPr>
          <p:spPr>
            <a:xfrm flipV="1">
              <a:off x="1121031" y="3107475"/>
              <a:ext cx="1370183" cy="437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92" idx="6"/>
              <a:endCxn id="123" idx="2"/>
            </p:cNvCxnSpPr>
            <p:nvPr/>
          </p:nvCxnSpPr>
          <p:spPr>
            <a:xfrm flipV="1">
              <a:off x="1121031" y="5077112"/>
              <a:ext cx="1370183" cy="405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91" idx="6"/>
              <a:endCxn id="120" idx="2"/>
            </p:cNvCxnSpPr>
            <p:nvPr/>
          </p:nvCxnSpPr>
          <p:spPr>
            <a:xfrm flipV="1">
              <a:off x="1121031" y="3512927"/>
              <a:ext cx="1370183" cy="3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91" idx="6"/>
              <a:endCxn id="121" idx="2"/>
            </p:cNvCxnSpPr>
            <p:nvPr/>
          </p:nvCxnSpPr>
          <p:spPr>
            <a:xfrm>
              <a:off x="1121031" y="3544619"/>
              <a:ext cx="1370183" cy="373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9" idx="6"/>
              <a:endCxn id="104" idx="2"/>
            </p:cNvCxnSpPr>
            <p:nvPr/>
          </p:nvCxnSpPr>
          <p:spPr>
            <a:xfrm flipV="1">
              <a:off x="1121031" y="1679990"/>
              <a:ext cx="1370183" cy="433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9" idx="6"/>
              <a:endCxn id="117" idx="2"/>
            </p:cNvCxnSpPr>
            <p:nvPr/>
          </p:nvCxnSpPr>
          <p:spPr>
            <a:xfrm>
              <a:off x="1121031" y="2113932"/>
              <a:ext cx="1370183" cy="44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橢圓 103"/>
                <p:cNvSpPr/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501860"/>
                  <a:ext cx="380010" cy="356259"/>
                </a:xfrm>
                <a:prstGeom prst="ellipse">
                  <a:avLst/>
                </a:prstGeom>
                <a:blipFill>
                  <a:blip r:embed="rId6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橢圓 104"/>
                <p:cNvSpPr/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1940412"/>
                  <a:ext cx="380010" cy="356259"/>
                </a:xfrm>
                <a:prstGeom prst="ellipse">
                  <a:avLst/>
                </a:prstGeom>
                <a:blipFill>
                  <a:blip r:embed="rId7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橢圓 116"/>
                <p:cNvSpPr/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384411"/>
                  <a:ext cx="380010" cy="356259"/>
                </a:xfrm>
                <a:prstGeom prst="ellipse">
                  <a:avLst/>
                </a:prstGeom>
                <a:blipFill>
                  <a:blip r:embed="rId8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橢圓 117"/>
                <p:cNvSpPr/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2929345"/>
                  <a:ext cx="380010" cy="356259"/>
                </a:xfrm>
                <a:prstGeom prst="ellipse">
                  <a:avLst/>
                </a:prstGeom>
                <a:blipFill>
                  <a:blip r:embed="rId9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橢圓 119"/>
                <p:cNvSpPr/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334797"/>
                  <a:ext cx="380010" cy="356259"/>
                </a:xfrm>
                <a:prstGeom prst="ellipse">
                  <a:avLst/>
                </a:prstGeom>
                <a:blipFill>
                  <a:blip r:embed="rId10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橢圓 120"/>
                <p:cNvSpPr/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3740249"/>
                  <a:ext cx="380010" cy="356259"/>
                </a:xfrm>
                <a:prstGeom prst="ellipse">
                  <a:avLst/>
                </a:prstGeom>
                <a:blipFill>
                  <a:blip r:embed="rId11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橢圓 122"/>
                <p:cNvSpPr/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4898982"/>
                  <a:ext cx="380010" cy="356259"/>
                </a:xfrm>
                <a:prstGeom prst="ellipse">
                  <a:avLst/>
                </a:prstGeom>
                <a:blipFill>
                  <a:blip r:embed="rId12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橢圓 123"/>
                <p:cNvSpPr/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304434"/>
                  <a:ext cx="380010" cy="356259"/>
                </a:xfrm>
                <a:prstGeom prst="ellipse">
                  <a:avLst/>
                </a:prstGeom>
                <a:blipFill>
                  <a:blip r:embed="rId13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橢圓 126"/>
                <p:cNvSpPr/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214" y="5709886"/>
                  <a:ext cx="380010" cy="356259"/>
                </a:xfrm>
                <a:prstGeom prst="ellipse">
                  <a:avLst/>
                </a:prstGeom>
                <a:blipFill>
                  <a:blip r:embed="rId14"/>
                  <a:stretch>
                    <a:fillRect l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線單箭頭接點 127"/>
            <p:cNvCxnSpPr>
              <a:stCxn id="92" idx="6"/>
              <a:endCxn id="124" idx="2"/>
            </p:cNvCxnSpPr>
            <p:nvPr/>
          </p:nvCxnSpPr>
          <p:spPr>
            <a:xfrm flipV="1">
              <a:off x="1121031" y="5482564"/>
              <a:ext cx="137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>
              <a:stCxn id="92" idx="6"/>
              <a:endCxn id="127" idx="2"/>
            </p:cNvCxnSpPr>
            <p:nvPr/>
          </p:nvCxnSpPr>
          <p:spPr>
            <a:xfrm>
              <a:off x="1121031" y="5482565"/>
              <a:ext cx="1370183" cy="405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/>
                <p:cNvSpPr txBox="1"/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788" y="4246133"/>
                  <a:ext cx="246862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橢圓 130"/>
                <p:cNvSpPr/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1501859"/>
                  <a:ext cx="380010" cy="35625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橢圓 131"/>
            <p:cNvSpPr/>
            <p:nvPr/>
          </p:nvSpPr>
          <p:spPr>
            <a:xfrm>
              <a:off x="4183656" y="2462781"/>
              <a:ext cx="380010" cy="356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橢圓 132"/>
                <p:cNvSpPr/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56" y="5010381"/>
                  <a:ext cx="380010" cy="35625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線單箭頭接點 133"/>
            <p:cNvCxnSpPr>
              <a:stCxn id="104" idx="6"/>
              <a:endCxn id="131" idx="2"/>
            </p:cNvCxnSpPr>
            <p:nvPr/>
          </p:nvCxnSpPr>
          <p:spPr>
            <a:xfrm flipV="1">
              <a:off x="2871224" y="1679989"/>
              <a:ext cx="1312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118" idx="6"/>
              <a:endCxn id="131" idx="2"/>
            </p:cNvCxnSpPr>
            <p:nvPr/>
          </p:nvCxnSpPr>
          <p:spPr>
            <a:xfrm flipV="1">
              <a:off x="2871224" y="1679989"/>
              <a:ext cx="1312432" cy="1427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120" idx="6"/>
              <a:endCxn id="132" idx="2"/>
            </p:cNvCxnSpPr>
            <p:nvPr/>
          </p:nvCxnSpPr>
          <p:spPr>
            <a:xfrm flipV="1">
              <a:off x="2871224" y="2640911"/>
              <a:ext cx="1312432" cy="87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>
              <a:stCxn id="123" idx="6"/>
              <a:endCxn id="131" idx="2"/>
            </p:cNvCxnSpPr>
            <p:nvPr/>
          </p:nvCxnSpPr>
          <p:spPr>
            <a:xfrm flipV="1">
              <a:off x="2871224" y="1679989"/>
              <a:ext cx="1312432" cy="339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105" idx="6"/>
              <a:endCxn id="132" idx="2"/>
            </p:cNvCxnSpPr>
            <p:nvPr/>
          </p:nvCxnSpPr>
          <p:spPr>
            <a:xfrm>
              <a:off x="2871224" y="2118542"/>
              <a:ext cx="1312432" cy="522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123" idx="6"/>
              <a:endCxn id="132" idx="2"/>
            </p:cNvCxnSpPr>
            <p:nvPr/>
          </p:nvCxnSpPr>
          <p:spPr>
            <a:xfrm flipV="1">
              <a:off x="2871224" y="2640911"/>
              <a:ext cx="1312432" cy="2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>
              <a:stCxn id="124" idx="6"/>
              <a:endCxn id="133" idx="2"/>
            </p:cNvCxnSpPr>
            <p:nvPr/>
          </p:nvCxnSpPr>
          <p:spPr>
            <a:xfrm flipV="1">
              <a:off x="2871224" y="5188511"/>
              <a:ext cx="1312432" cy="29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stCxn id="121" idx="6"/>
              <a:endCxn id="133" idx="2"/>
            </p:cNvCxnSpPr>
            <p:nvPr/>
          </p:nvCxnSpPr>
          <p:spPr>
            <a:xfrm>
              <a:off x="2871224" y="3918379"/>
              <a:ext cx="1312432" cy="127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117" idx="6"/>
              <a:endCxn id="133" idx="2"/>
            </p:cNvCxnSpPr>
            <p:nvPr/>
          </p:nvCxnSpPr>
          <p:spPr>
            <a:xfrm>
              <a:off x="2871224" y="2562541"/>
              <a:ext cx="1312432" cy="2625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/>
                <p:cNvSpPr txBox="1"/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230" y="3724281"/>
                  <a:ext cx="246862" cy="5539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橢圓 143"/>
                <p:cNvSpPr/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1501858"/>
                  <a:ext cx="380010" cy="356259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/>
                <p:cNvSpPr/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2462781"/>
                  <a:ext cx="380010" cy="35625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橢圓 145"/>
                <p:cNvSpPr/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727" y="5015625"/>
                  <a:ext cx="380010" cy="35625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/>
                <p:cNvSpPr txBox="1"/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1" y="3722748"/>
                  <a:ext cx="246862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線單箭頭接點 147"/>
            <p:cNvCxnSpPr>
              <a:stCxn id="131" idx="6"/>
              <a:endCxn id="144" idx="2"/>
            </p:cNvCxnSpPr>
            <p:nvPr/>
          </p:nvCxnSpPr>
          <p:spPr>
            <a:xfrm flipV="1">
              <a:off x="4563666" y="1679988"/>
              <a:ext cx="100906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148"/>
            <p:cNvCxnSpPr>
              <a:stCxn id="132" idx="6"/>
              <a:endCxn id="144" idx="2"/>
            </p:cNvCxnSpPr>
            <p:nvPr/>
          </p:nvCxnSpPr>
          <p:spPr>
            <a:xfrm flipV="1">
              <a:off x="4563666" y="1679988"/>
              <a:ext cx="1009061" cy="960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>
              <a:stCxn id="133" idx="6"/>
              <a:endCxn id="144" idx="2"/>
            </p:cNvCxnSpPr>
            <p:nvPr/>
          </p:nvCxnSpPr>
          <p:spPr>
            <a:xfrm flipV="1">
              <a:off x="4563666" y="1679988"/>
              <a:ext cx="1009061" cy="3508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31" idx="6"/>
              <a:endCxn id="145" idx="2"/>
            </p:cNvCxnSpPr>
            <p:nvPr/>
          </p:nvCxnSpPr>
          <p:spPr>
            <a:xfrm>
              <a:off x="4563666" y="1679989"/>
              <a:ext cx="1009061" cy="960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151"/>
            <p:cNvCxnSpPr>
              <a:stCxn id="132" idx="6"/>
              <a:endCxn id="145" idx="2"/>
            </p:cNvCxnSpPr>
            <p:nvPr/>
          </p:nvCxnSpPr>
          <p:spPr>
            <a:xfrm>
              <a:off x="4563666" y="2640911"/>
              <a:ext cx="1009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152"/>
            <p:cNvCxnSpPr>
              <a:stCxn id="132" idx="6"/>
              <a:endCxn id="146" idx="2"/>
            </p:cNvCxnSpPr>
            <p:nvPr/>
          </p:nvCxnSpPr>
          <p:spPr>
            <a:xfrm>
              <a:off x="4563666" y="2640911"/>
              <a:ext cx="1009061" cy="255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133" idx="6"/>
              <a:endCxn id="146" idx="2"/>
            </p:cNvCxnSpPr>
            <p:nvPr/>
          </p:nvCxnSpPr>
          <p:spPr>
            <a:xfrm>
              <a:off x="4563666" y="5188511"/>
              <a:ext cx="1009061" cy="5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>
              <a:stCxn id="133" idx="6"/>
              <a:endCxn id="145" idx="1"/>
            </p:cNvCxnSpPr>
            <p:nvPr/>
          </p:nvCxnSpPr>
          <p:spPr>
            <a:xfrm flipV="1">
              <a:off x="4563666" y="2514954"/>
              <a:ext cx="1064712" cy="26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>
              <a:stCxn id="131" idx="6"/>
              <a:endCxn id="146" idx="2"/>
            </p:cNvCxnSpPr>
            <p:nvPr/>
          </p:nvCxnSpPr>
          <p:spPr>
            <a:xfrm>
              <a:off x="4563666" y="1679989"/>
              <a:ext cx="1009061" cy="3513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/>
            <p:cNvSpPr txBox="1"/>
            <p:nvPr/>
          </p:nvSpPr>
          <p:spPr>
            <a:xfrm>
              <a:off x="482833" y="6236156"/>
              <a:ext cx="10118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Layer1</a:t>
              </a:r>
            </a:p>
            <a:p>
              <a:pPr algn="ctr"/>
              <a:r>
                <a:rPr lang="en-US" altLang="zh-TW" dirty="0" smtClean="0"/>
                <a:t>(Inputs)</a:t>
              </a:r>
              <a:endParaRPr lang="zh-TW" altLang="en-US" dirty="0"/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1993129" y="6234069"/>
              <a:ext cx="13420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Layer2</a:t>
              </a:r>
            </a:p>
            <a:p>
              <a:pPr algn="ctr"/>
              <a:r>
                <a:rPr lang="en-US" altLang="zh-TW" dirty="0" smtClean="0"/>
                <a:t>(Fuzzy-set)</a:t>
              </a:r>
              <a:endParaRPr lang="zh-TW" altLang="en-US" dirty="0"/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3606147" y="6411758"/>
              <a:ext cx="13209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Layer3</a:t>
              </a:r>
            </a:p>
            <a:p>
              <a:pPr algn="ctr"/>
              <a:r>
                <a:rPr lang="en-US" altLang="zh-TW" dirty="0" smtClean="0"/>
                <a:t>(Premises)</a:t>
              </a:r>
              <a:endParaRPr lang="zh-TW" altLang="en-US" dirty="0"/>
            </a:p>
          </p:txBody>
        </p:sp>
        <p:sp>
          <p:nvSpPr>
            <p:cNvPr id="160" name="文字方塊 159"/>
            <p:cNvSpPr txBox="1"/>
            <p:nvPr/>
          </p:nvSpPr>
          <p:spPr>
            <a:xfrm>
              <a:off x="6484080" y="6469832"/>
              <a:ext cx="1568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Layer5</a:t>
              </a:r>
            </a:p>
            <a:p>
              <a:pPr algn="ctr"/>
              <a:r>
                <a:rPr lang="en-US" altLang="zh-TW" dirty="0" smtClean="0"/>
                <a:t>(Aim Object)</a:t>
              </a:r>
              <a:endParaRPr lang="zh-TW" altLang="en-US" dirty="0"/>
            </a:p>
          </p:txBody>
        </p:sp>
        <p:sp>
          <p:nvSpPr>
            <p:cNvPr id="161" name="文字方塊 160"/>
            <p:cNvSpPr txBox="1"/>
            <p:nvPr/>
          </p:nvSpPr>
          <p:spPr>
            <a:xfrm>
              <a:off x="7841929" y="6168212"/>
              <a:ext cx="1935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Layer6</a:t>
              </a:r>
            </a:p>
            <a:p>
              <a:pPr algn="ctr"/>
              <a:r>
                <a:rPr lang="en-US" altLang="zh-TW" dirty="0" smtClean="0"/>
                <a:t>(Consequences)</a:t>
              </a:r>
              <a:endParaRPr lang="zh-TW" altLang="en-US" dirty="0"/>
            </a:p>
          </p:txBody>
        </p:sp>
        <p:sp>
          <p:nvSpPr>
            <p:cNvPr id="162" name="文字方塊 161"/>
            <p:cNvSpPr txBox="1"/>
            <p:nvPr/>
          </p:nvSpPr>
          <p:spPr>
            <a:xfrm>
              <a:off x="9702167" y="6211666"/>
              <a:ext cx="1189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Layer7</a:t>
              </a:r>
            </a:p>
            <a:p>
              <a:pPr algn="ctr"/>
              <a:r>
                <a:rPr lang="en-US" altLang="zh-TW" dirty="0" smtClean="0"/>
                <a:t>(Outputs)</a:t>
              </a:r>
              <a:endParaRPr lang="zh-TW" altLang="en-US" dirty="0"/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4881379" y="6187108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Layer4</a:t>
              </a:r>
            </a:p>
            <a:p>
              <a:pPr algn="ctr"/>
              <a:r>
                <a:rPr lang="en-US" altLang="zh-TW" dirty="0" smtClean="0"/>
                <a:t>(Normalization)</a:t>
              </a:r>
              <a:endParaRPr lang="zh-TW" altLang="en-US" dirty="0"/>
            </a:p>
          </p:txBody>
        </p:sp>
        <p:cxnSp>
          <p:nvCxnSpPr>
            <p:cNvPr id="164" name="直線單箭頭接點 163"/>
            <p:cNvCxnSpPr>
              <a:stCxn id="144" idx="6"/>
            </p:cNvCxnSpPr>
            <p:nvPr/>
          </p:nvCxnSpPr>
          <p:spPr>
            <a:xfrm flipV="1">
              <a:off x="5952737" y="1679987"/>
              <a:ext cx="11699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群組 164"/>
            <p:cNvGrpSpPr/>
            <p:nvPr/>
          </p:nvGrpSpPr>
          <p:grpSpPr>
            <a:xfrm>
              <a:off x="6537715" y="1388090"/>
              <a:ext cx="2081783" cy="675828"/>
              <a:chOff x="6235426" y="1276052"/>
              <a:chExt cx="3194400" cy="901634"/>
            </a:xfrm>
          </p:grpSpPr>
          <p:sp>
            <p:nvSpPr>
              <p:cNvPr id="216" name="弧形 215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直線單箭頭接點 216"/>
              <p:cNvCxnSpPr>
                <a:endCxn id="176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群組 165"/>
            <p:cNvGrpSpPr/>
            <p:nvPr/>
          </p:nvGrpSpPr>
          <p:grpSpPr>
            <a:xfrm>
              <a:off x="6537715" y="2302996"/>
              <a:ext cx="2081783" cy="675828"/>
              <a:chOff x="6235426" y="1276052"/>
              <a:chExt cx="3194400" cy="901634"/>
            </a:xfrm>
          </p:grpSpPr>
          <p:sp>
            <p:nvSpPr>
              <p:cNvPr id="214" name="弧形 213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直線單箭頭接點 214"/>
              <p:cNvCxnSpPr>
                <a:endCxn id="177" idx="2"/>
              </p:cNvCxnSpPr>
              <p:nvPr/>
            </p:nvCxnSpPr>
            <p:spPr>
              <a:xfrm>
                <a:off x="7166910" y="1678116"/>
                <a:ext cx="226291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群組 166"/>
            <p:cNvGrpSpPr/>
            <p:nvPr/>
          </p:nvGrpSpPr>
          <p:grpSpPr>
            <a:xfrm>
              <a:off x="6545459" y="4865420"/>
              <a:ext cx="2074040" cy="675828"/>
              <a:chOff x="6235426" y="1276052"/>
              <a:chExt cx="3182518" cy="901634"/>
            </a:xfrm>
          </p:grpSpPr>
          <p:sp>
            <p:nvSpPr>
              <p:cNvPr id="212" name="弧形 211"/>
              <p:cNvSpPr/>
              <p:nvPr/>
            </p:nvSpPr>
            <p:spPr>
              <a:xfrm rot="2676535">
                <a:off x="6235426" y="1276052"/>
                <a:ext cx="896478" cy="901634"/>
              </a:xfrm>
              <a:prstGeom prst="arc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直線單箭頭接點 212"/>
              <p:cNvCxnSpPr>
                <a:endCxn id="178" idx="2"/>
              </p:cNvCxnSpPr>
              <p:nvPr/>
            </p:nvCxnSpPr>
            <p:spPr>
              <a:xfrm>
                <a:off x="7166910" y="1678116"/>
                <a:ext cx="22510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線單箭頭接點 167"/>
            <p:cNvCxnSpPr>
              <a:stCxn id="144" idx="6"/>
            </p:cNvCxnSpPr>
            <p:nvPr/>
          </p:nvCxnSpPr>
          <p:spPr>
            <a:xfrm>
              <a:off x="5952737" y="1679988"/>
              <a:ext cx="1169958" cy="90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>
              <a:stCxn id="144" idx="6"/>
            </p:cNvCxnSpPr>
            <p:nvPr/>
          </p:nvCxnSpPr>
          <p:spPr>
            <a:xfrm>
              <a:off x="5952737" y="1679988"/>
              <a:ext cx="1134461" cy="345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>
              <a:stCxn id="145" idx="6"/>
            </p:cNvCxnSpPr>
            <p:nvPr/>
          </p:nvCxnSpPr>
          <p:spPr>
            <a:xfrm flipV="1">
              <a:off x="5952737" y="2640910"/>
              <a:ext cx="11814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>
              <a:stCxn id="145" idx="6"/>
              <a:endCxn id="216" idx="0"/>
            </p:cNvCxnSpPr>
            <p:nvPr/>
          </p:nvCxnSpPr>
          <p:spPr>
            <a:xfrm flipV="1">
              <a:off x="5952737" y="1485437"/>
              <a:ext cx="1114400" cy="1155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/>
            <p:cNvCxnSpPr>
              <a:stCxn id="145" idx="6"/>
            </p:cNvCxnSpPr>
            <p:nvPr/>
          </p:nvCxnSpPr>
          <p:spPr>
            <a:xfrm>
              <a:off x="5952737" y="2640911"/>
              <a:ext cx="1154772" cy="256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/>
            <p:cNvCxnSpPr>
              <a:stCxn id="146" idx="6"/>
            </p:cNvCxnSpPr>
            <p:nvPr/>
          </p:nvCxnSpPr>
          <p:spPr>
            <a:xfrm flipV="1">
              <a:off x="5952737" y="1726004"/>
              <a:ext cx="1134461" cy="3467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/>
            <p:cNvCxnSpPr>
              <a:stCxn id="146" idx="6"/>
            </p:cNvCxnSpPr>
            <p:nvPr/>
          </p:nvCxnSpPr>
          <p:spPr>
            <a:xfrm flipV="1">
              <a:off x="5952737" y="2734338"/>
              <a:ext cx="1114400" cy="245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>
              <a:stCxn id="146" idx="6"/>
            </p:cNvCxnSpPr>
            <p:nvPr/>
          </p:nvCxnSpPr>
          <p:spPr>
            <a:xfrm>
              <a:off x="5952737" y="5193755"/>
              <a:ext cx="1169687" cy="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橢圓 175"/>
                <p:cNvSpPr/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1511331"/>
                  <a:ext cx="380010" cy="35625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橢圓 176"/>
                <p:cNvSpPr/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2426237"/>
                  <a:ext cx="380010" cy="356259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橢圓 177"/>
                <p:cNvSpPr/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9499" y="4988661"/>
                  <a:ext cx="380010" cy="356259"/>
                </a:xfrm>
                <a:prstGeom prst="ellipse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/>
                <p:cNvSpPr txBox="1"/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073" y="3692135"/>
                  <a:ext cx="246862" cy="5539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矩形 179"/>
            <p:cNvSpPr/>
            <p:nvPr/>
          </p:nvSpPr>
          <p:spPr>
            <a:xfrm>
              <a:off x="9959702" y="1337700"/>
              <a:ext cx="674681" cy="48984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7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36" y="3561074"/>
                  <a:ext cx="380010" cy="356259"/>
                </a:xfrm>
                <a:prstGeom prst="ellipse">
                  <a:avLst/>
                </a:prstGeom>
                <a:blipFill>
                  <a:blip r:embed="rId27"/>
                  <a:stretch>
                    <a:fillRect l="-71875" t="-95082" r="-32813" b="-139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直線單箭頭接點 181"/>
            <p:cNvCxnSpPr>
              <a:stCxn id="176" idx="6"/>
              <a:endCxn id="181" idx="1"/>
            </p:cNvCxnSpPr>
            <p:nvPr/>
          </p:nvCxnSpPr>
          <p:spPr>
            <a:xfrm>
              <a:off x="8999509" y="1689461"/>
              <a:ext cx="1163178" cy="192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/>
            <p:cNvCxnSpPr>
              <a:stCxn id="177" idx="6"/>
              <a:endCxn id="181" idx="2"/>
            </p:cNvCxnSpPr>
            <p:nvPr/>
          </p:nvCxnSpPr>
          <p:spPr>
            <a:xfrm>
              <a:off x="8999509" y="2604367"/>
              <a:ext cx="1107527" cy="1134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>
              <a:stCxn id="178" idx="6"/>
              <a:endCxn id="181" idx="3"/>
            </p:cNvCxnSpPr>
            <p:nvPr/>
          </p:nvCxnSpPr>
          <p:spPr>
            <a:xfrm flipV="1">
              <a:off x="8999509" y="3865160"/>
              <a:ext cx="1163178" cy="1301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>
              <a:stCxn id="89" idx="7"/>
              <a:endCxn id="188" idx="1"/>
            </p:cNvCxnSpPr>
            <p:nvPr/>
          </p:nvCxnSpPr>
          <p:spPr>
            <a:xfrm flipV="1">
              <a:off x="1065380" y="144672"/>
              <a:ext cx="277641" cy="184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91" idx="7"/>
              <a:endCxn id="188" idx="1"/>
            </p:cNvCxnSpPr>
            <p:nvPr/>
          </p:nvCxnSpPr>
          <p:spPr>
            <a:xfrm flipV="1">
              <a:off x="1065380" y="144672"/>
              <a:ext cx="277641" cy="3273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92" idx="7"/>
              <a:endCxn id="188" idx="1"/>
            </p:cNvCxnSpPr>
            <p:nvPr/>
          </p:nvCxnSpPr>
          <p:spPr>
            <a:xfrm flipV="1">
              <a:off x="1065380" y="144672"/>
              <a:ext cx="277641" cy="5211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 flipV="1">
              <a:off x="1343021" y="121813"/>
              <a:ext cx="761325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直線單箭頭接點 188"/>
            <p:cNvCxnSpPr/>
            <p:nvPr/>
          </p:nvCxnSpPr>
          <p:spPr>
            <a:xfrm>
              <a:off x="8955137" y="120665"/>
              <a:ext cx="1134" cy="1217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/>
            <p:cNvSpPr/>
            <p:nvPr/>
          </p:nvSpPr>
          <p:spPr>
            <a:xfrm flipV="1">
              <a:off x="6208295" y="461229"/>
              <a:ext cx="2477778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直線單箭頭接點 190"/>
            <p:cNvCxnSpPr/>
            <p:nvPr/>
          </p:nvCxnSpPr>
          <p:spPr>
            <a:xfrm>
              <a:off x="8663095" y="481819"/>
              <a:ext cx="1" cy="857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144" idx="0"/>
              <a:endCxn id="190" idx="1"/>
            </p:cNvCxnSpPr>
            <p:nvPr/>
          </p:nvCxnSpPr>
          <p:spPr>
            <a:xfrm flipV="1">
              <a:off x="5762732" y="484089"/>
              <a:ext cx="445563" cy="1017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>
              <a:stCxn id="145" idx="7"/>
              <a:endCxn id="190" idx="1"/>
            </p:cNvCxnSpPr>
            <p:nvPr/>
          </p:nvCxnSpPr>
          <p:spPr>
            <a:xfrm flipV="1">
              <a:off x="5897086" y="484089"/>
              <a:ext cx="311209" cy="2030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>
              <a:stCxn id="146" idx="7"/>
              <a:endCxn id="190" idx="1"/>
            </p:cNvCxnSpPr>
            <p:nvPr/>
          </p:nvCxnSpPr>
          <p:spPr>
            <a:xfrm flipV="1">
              <a:off x="5897086" y="484089"/>
              <a:ext cx="311209" cy="458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181" idx="6"/>
            </p:cNvCxnSpPr>
            <p:nvPr/>
          </p:nvCxnSpPr>
          <p:spPr>
            <a:xfrm flipV="1">
              <a:off x="10487046" y="3739203"/>
              <a:ext cx="8322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 195"/>
                <p:cNvSpPr/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59" y="3285604"/>
                  <a:ext cx="376193" cy="411651"/>
                </a:xfrm>
                <a:prstGeom prst="rect">
                  <a:avLst/>
                </a:prstGeom>
                <a:blipFill>
                  <a:blip r:embed="rId28"/>
                  <a:stretch>
                    <a:fillRect t="-8824" r="-17742" b="-4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字方塊 196"/>
                <p:cNvSpPr txBox="1"/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3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2" name="文字方塊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93" y="3687450"/>
                  <a:ext cx="246862" cy="5539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/>
                <p:cNvSpPr txBox="1"/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1234332"/>
                  <a:ext cx="347669" cy="276999"/>
                </a:xfrm>
                <a:prstGeom prst="rect">
                  <a:avLst/>
                </a:prstGeom>
                <a:blipFill>
                  <a:blip r:embed="rId30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/>
                <p:cNvSpPr/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26" y="1161927"/>
                  <a:ext cx="687945" cy="410369"/>
                </a:xfrm>
                <a:prstGeom prst="rect">
                  <a:avLst/>
                </a:prstGeom>
                <a:blipFill>
                  <a:blip r:embed="rId31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/>
                <p:cNvSpPr/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7180" y="2221052"/>
                  <a:ext cx="323075" cy="410369"/>
                </a:xfrm>
                <a:prstGeom prst="rect">
                  <a:avLst/>
                </a:prstGeom>
                <a:blipFill>
                  <a:blip r:embed="rId32"/>
                  <a:stretch>
                    <a:fillRect l="-5660" r="-8867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/>
                <p:cNvSpPr/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46" y="4752055"/>
                  <a:ext cx="323075" cy="410369"/>
                </a:xfrm>
                <a:prstGeom prst="rect">
                  <a:avLst/>
                </a:prstGeom>
                <a:blipFill>
                  <a:blip r:embed="rId33"/>
                  <a:stretch>
                    <a:fillRect l="-5660" r="-98113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/>
                <p:cNvSpPr/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184" y="1161888"/>
                  <a:ext cx="607667" cy="410369"/>
                </a:xfrm>
                <a:prstGeom prst="rect">
                  <a:avLst/>
                </a:prstGeom>
                <a:blipFill>
                  <a:blip r:embed="rId34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 202"/>
                <p:cNvSpPr/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471" y="2199907"/>
                  <a:ext cx="607667" cy="410369"/>
                </a:xfrm>
                <a:prstGeom prst="rect">
                  <a:avLst/>
                </a:prstGeom>
                <a:blipFill>
                  <a:blip r:embed="rId35"/>
                  <a:stretch>
                    <a:fillRect t="-74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 203"/>
                <p:cNvSpPr/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2661" y="4775956"/>
                  <a:ext cx="626582" cy="410369"/>
                </a:xfrm>
                <a:prstGeom prst="rect">
                  <a:avLst/>
                </a:prstGeom>
                <a:blipFill>
                  <a:blip r:embed="rId36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 204"/>
                <p:cNvSpPr/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1" name="矩形 2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0" y="1159215"/>
                  <a:ext cx="621324" cy="380810"/>
                </a:xfrm>
                <a:prstGeom prst="rect">
                  <a:avLst/>
                </a:prstGeom>
                <a:blipFill>
                  <a:blip r:embed="rId37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矩形 205"/>
                <p:cNvSpPr/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2" name="矩形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454" y="2235279"/>
                  <a:ext cx="621324" cy="380810"/>
                </a:xfrm>
                <a:prstGeom prst="rect">
                  <a:avLst/>
                </a:prstGeom>
                <a:blipFill>
                  <a:blip r:embed="rId38"/>
                  <a:stretch>
                    <a:fillRect t="-3226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矩形 206"/>
                <p:cNvSpPr/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3" name="矩形 2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862" y="4727067"/>
                  <a:ext cx="650434" cy="380810"/>
                </a:xfrm>
                <a:prstGeom prst="rect">
                  <a:avLst/>
                </a:prstGeom>
                <a:blipFill>
                  <a:blip r:embed="rId39"/>
                  <a:stretch>
                    <a:fillRect t="-3175"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/>
                <p:cNvSpPr/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1474161"/>
                  <a:ext cx="631904" cy="411651"/>
                </a:xfrm>
                <a:prstGeom prst="rect">
                  <a:avLst/>
                </a:prstGeom>
                <a:blipFill>
                  <a:blip r:embed="rId40"/>
                  <a:stretch>
                    <a:fillRect t="-8955" r="-971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矩形 208"/>
                <p:cNvSpPr/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054" y="2512168"/>
                  <a:ext cx="631904" cy="411651"/>
                </a:xfrm>
                <a:prstGeom prst="rect">
                  <a:avLst/>
                </a:prstGeom>
                <a:blipFill>
                  <a:blip r:embed="rId41"/>
                  <a:stretch>
                    <a:fillRect t="-8824" r="-9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矩形 209"/>
                <p:cNvSpPr/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42" y="4752646"/>
                  <a:ext cx="650819" cy="411651"/>
                </a:xfrm>
                <a:prstGeom prst="rect">
                  <a:avLst/>
                </a:prstGeom>
                <a:blipFill>
                  <a:blip r:embed="rId42"/>
                  <a:stretch>
                    <a:fillRect t="-8955" b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1" name="文字方塊 210"/>
            <p:cNvSpPr txBox="1"/>
            <p:nvPr/>
          </p:nvSpPr>
          <p:spPr>
            <a:xfrm>
              <a:off x="9128333" y="-50648"/>
              <a:ext cx="3527165" cy="13574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M: Number of Inputs                    K: Number of Premises</a:t>
              </a:r>
            </a:p>
            <a:p>
              <a:r>
                <a:rPr lang="en-US" altLang="zh-TW" dirty="0" smtClean="0"/>
                <a:t>Q: Number of Consequence</a:t>
              </a:r>
            </a:p>
            <a:p>
              <a:r>
                <a:rPr lang="en-US" altLang="zh-TW" dirty="0" smtClean="0"/>
                <a:t>N: Number of Outputs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22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" y="5974560"/>
                <a:ext cx="2305055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標題 1"/>
          <p:cNvSpPr txBox="1">
            <a:spLocks/>
          </p:cNvSpPr>
          <p:nvPr/>
        </p:nvSpPr>
        <p:spPr>
          <a:xfrm>
            <a:off x="519410" y="1255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IF-Parts(Example)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49678" y="24564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xmlns="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xmlns="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xmlns="" val="1895850752"/>
                        </a:ext>
                      </a:extLst>
                    </a:gridCol>
                  </a:tblGrid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79119725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17278973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08103681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12037269"/>
                      </a:ext>
                    </a:extLst>
                  </a:tr>
                  <a:tr h="362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674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854691"/>
                  </p:ext>
                </p:extLst>
              </p:nvPr>
            </p:nvGraphicFramePr>
            <p:xfrm>
              <a:off x="8545463" y="1841308"/>
              <a:ext cx="2500107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33369">
                      <a:extLst>
                        <a:ext uri="{9D8B030D-6E8A-4147-A177-3AD203B41FA5}">
                          <a16:colId xmlns:a16="http://schemas.microsoft.com/office/drawing/2014/main" val="2700342792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221246461"/>
                        </a:ext>
                      </a:extLst>
                    </a:gridCol>
                    <a:gridCol w="833369">
                      <a:extLst>
                        <a:ext uri="{9D8B030D-6E8A-4147-A177-3AD203B41FA5}">
                          <a16:colId xmlns:a16="http://schemas.microsoft.com/office/drawing/2014/main" val="18958507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cube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730" t="-8333" r="-10219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730" t="-8333" r="-219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119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72789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8103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12037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567487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6" name="群組 125"/>
          <p:cNvGrpSpPr/>
          <p:nvPr/>
        </p:nvGrpSpPr>
        <p:grpSpPr>
          <a:xfrm>
            <a:off x="192753" y="1485268"/>
            <a:ext cx="6993663" cy="3982447"/>
            <a:chOff x="192753" y="1485268"/>
            <a:chExt cx="6993663" cy="3982447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61206" y="1485268"/>
              <a:ext cx="6825210" cy="3494138"/>
              <a:chOff x="136994" y="1444248"/>
              <a:chExt cx="11078800" cy="5358066"/>
            </a:xfrm>
          </p:grpSpPr>
          <p:cxnSp>
            <p:nvCxnSpPr>
              <p:cNvPr id="133" name="直線單箭頭接點 132"/>
              <p:cNvCxnSpPr/>
              <p:nvPr/>
            </p:nvCxnSpPr>
            <p:spPr>
              <a:xfrm flipV="1">
                <a:off x="1811216" y="1812622"/>
                <a:ext cx="35169" cy="38847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單箭頭接點 133"/>
              <p:cNvCxnSpPr/>
              <p:nvPr/>
            </p:nvCxnSpPr>
            <p:spPr>
              <a:xfrm>
                <a:off x="1811216" y="5682766"/>
                <a:ext cx="7927730" cy="146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手繪多邊形 134"/>
              <p:cNvSpPr/>
              <p:nvPr/>
            </p:nvSpPr>
            <p:spPr>
              <a:xfrm rot="10800000">
                <a:off x="1846384" y="5697415"/>
                <a:ext cx="2327030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手繪多邊形 135"/>
              <p:cNvSpPr/>
              <p:nvPr/>
            </p:nvSpPr>
            <p:spPr>
              <a:xfrm rot="10800000">
                <a:off x="4369779" y="5712069"/>
                <a:ext cx="2198077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手繪多邊形 136"/>
              <p:cNvSpPr/>
              <p:nvPr/>
            </p:nvSpPr>
            <p:spPr>
              <a:xfrm rot="10800000">
                <a:off x="6617676" y="5712069"/>
                <a:ext cx="277836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手繪多邊形 137"/>
              <p:cNvSpPr/>
              <p:nvPr/>
            </p:nvSpPr>
            <p:spPr>
              <a:xfrm rot="16200000">
                <a:off x="638529" y="2249279"/>
                <a:ext cx="1255129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手繪多邊形 138"/>
              <p:cNvSpPr/>
              <p:nvPr/>
            </p:nvSpPr>
            <p:spPr>
              <a:xfrm rot="16200000">
                <a:off x="121041" y="4021895"/>
                <a:ext cx="2290105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>
                <a:off x="1846384" y="3421966"/>
                <a:ext cx="74734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/>
              <p:cNvCxnSpPr/>
              <p:nvPr/>
            </p:nvCxnSpPr>
            <p:spPr>
              <a:xfrm>
                <a:off x="4255477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接點 141"/>
              <p:cNvCxnSpPr/>
              <p:nvPr/>
            </p:nvCxnSpPr>
            <p:spPr>
              <a:xfrm>
                <a:off x="6585438" y="1790644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/>
              <p:cNvCxnSpPr/>
              <p:nvPr/>
            </p:nvCxnSpPr>
            <p:spPr>
              <a:xfrm>
                <a:off x="9313985" y="1812622"/>
                <a:ext cx="0" cy="3899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矩形 143"/>
                  <p:cNvSpPr/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94" y="1444248"/>
                    <a:ext cx="1842857" cy="70793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6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/>
                  <p:cNvSpPr/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6044" y="5726716"/>
                    <a:ext cx="1819750" cy="7079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08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手繪多邊形 145"/>
              <p:cNvSpPr/>
              <p:nvPr/>
            </p:nvSpPr>
            <p:spPr>
              <a:xfrm rot="19793981">
                <a:off x="2045441" y="162171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手繪多邊形 146"/>
              <p:cNvSpPr/>
              <p:nvPr/>
            </p:nvSpPr>
            <p:spPr>
              <a:xfrm rot="21378480">
                <a:off x="1806433" y="1673400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手繪多邊形 147"/>
              <p:cNvSpPr/>
              <p:nvPr/>
            </p:nvSpPr>
            <p:spPr>
              <a:xfrm rot="889335">
                <a:off x="1846311" y="1643863"/>
                <a:ext cx="1815251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橢圓 148"/>
              <p:cNvSpPr/>
              <p:nvPr/>
            </p:nvSpPr>
            <p:spPr>
              <a:xfrm rot="20915593">
                <a:off x="2454297" y="1820652"/>
                <a:ext cx="813567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橢圓 149"/>
              <p:cNvSpPr/>
              <p:nvPr/>
            </p:nvSpPr>
            <p:spPr>
              <a:xfrm rot="20470671">
                <a:off x="2232948" y="1941142"/>
                <a:ext cx="1207940" cy="5909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橢圓 150"/>
              <p:cNvSpPr/>
              <p:nvPr/>
            </p:nvSpPr>
            <p:spPr>
              <a:xfrm rot="20470671">
                <a:off x="2012508" y="2070354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499338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  <p:sp>
            <p:nvSpPr>
              <p:cNvPr id="160" name="手繪多邊形 159"/>
              <p:cNvSpPr/>
              <p:nvPr/>
            </p:nvSpPr>
            <p:spPr>
              <a:xfrm rot="21378480">
                <a:off x="6874420" y="1895073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 rot="889335">
                <a:off x="6740415" y="187438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橢圓 161"/>
              <p:cNvSpPr/>
              <p:nvPr/>
            </p:nvSpPr>
            <p:spPr>
              <a:xfrm rot="20915593">
                <a:off x="7529133" y="2041641"/>
                <a:ext cx="806650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橢圓 162"/>
              <p:cNvSpPr/>
              <p:nvPr/>
            </p:nvSpPr>
            <p:spPr>
              <a:xfrm rot="20470671">
                <a:off x="7295940" y="2137728"/>
                <a:ext cx="1208776" cy="61688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橢圓 163"/>
              <p:cNvSpPr/>
              <p:nvPr/>
            </p:nvSpPr>
            <p:spPr>
              <a:xfrm rot="20470671">
                <a:off x="7080495" y="2292027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手繪多邊形 164"/>
              <p:cNvSpPr/>
              <p:nvPr/>
            </p:nvSpPr>
            <p:spPr>
              <a:xfrm rot="19793981">
                <a:off x="7026391" y="1875477"/>
                <a:ext cx="2023178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8557846" y="1790644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5823439" y="3421965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499338" y="3429292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  <p:sp>
            <p:nvSpPr>
              <p:cNvPr id="170" name="手繪多邊形 169"/>
              <p:cNvSpPr/>
              <p:nvPr/>
            </p:nvSpPr>
            <p:spPr>
              <a:xfrm rot="21378480">
                <a:off x="1969920" y="3740496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手繪多邊形 170"/>
              <p:cNvSpPr/>
              <p:nvPr/>
            </p:nvSpPr>
            <p:spPr>
              <a:xfrm rot="889335">
                <a:off x="1860854" y="3719805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橢圓 171"/>
              <p:cNvSpPr/>
              <p:nvPr/>
            </p:nvSpPr>
            <p:spPr>
              <a:xfrm rot="20915593">
                <a:off x="2643357" y="3891459"/>
                <a:ext cx="742259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橢圓 172"/>
              <p:cNvSpPr/>
              <p:nvPr/>
            </p:nvSpPr>
            <p:spPr>
              <a:xfrm rot="20470671">
                <a:off x="2422651" y="4027049"/>
                <a:ext cx="1193154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橢圓 173"/>
              <p:cNvSpPr/>
              <p:nvPr/>
            </p:nvSpPr>
            <p:spPr>
              <a:xfrm rot="20470671">
                <a:off x="2184308" y="4137450"/>
                <a:ext cx="1687500" cy="8390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手繪多邊形 174"/>
              <p:cNvSpPr/>
              <p:nvPr/>
            </p:nvSpPr>
            <p:spPr>
              <a:xfrm rot="19793981">
                <a:off x="2141589" y="3724011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手繪多邊形 175"/>
              <p:cNvSpPr/>
              <p:nvPr/>
            </p:nvSpPr>
            <p:spPr>
              <a:xfrm rot="21378480">
                <a:off x="4413856" y="3848562"/>
                <a:ext cx="2076668" cy="1090245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手繪多邊形 176"/>
              <p:cNvSpPr/>
              <p:nvPr/>
            </p:nvSpPr>
            <p:spPr>
              <a:xfrm rot="670322">
                <a:off x="4373944" y="3825485"/>
                <a:ext cx="1958598" cy="1071712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橢圓 177"/>
              <p:cNvSpPr/>
              <p:nvPr/>
            </p:nvSpPr>
            <p:spPr>
              <a:xfrm rot="20915593">
                <a:off x="5107154" y="3997098"/>
                <a:ext cx="742492" cy="3391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橢圓 178"/>
              <p:cNvSpPr/>
              <p:nvPr/>
            </p:nvSpPr>
            <p:spPr>
              <a:xfrm rot="20470671">
                <a:off x="4937406" y="4126178"/>
                <a:ext cx="1086223" cy="56919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橢圓 179"/>
              <p:cNvSpPr/>
              <p:nvPr/>
            </p:nvSpPr>
            <p:spPr>
              <a:xfrm rot="20470671">
                <a:off x="4686932" y="4266228"/>
                <a:ext cx="1689967" cy="7961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手繪多邊形 180"/>
              <p:cNvSpPr/>
              <p:nvPr/>
            </p:nvSpPr>
            <p:spPr>
              <a:xfrm rot="19793981">
                <a:off x="4568899" y="3823764"/>
                <a:ext cx="1977620" cy="873547"/>
              </a:xfrm>
              <a:custGeom>
                <a:avLst/>
                <a:gdLst>
                  <a:gd name="connsiteX0" fmla="*/ 0 w 2224453"/>
                  <a:gd name="connsiteY0" fmla="*/ 582900 h 583603"/>
                  <a:gd name="connsiteX1" fmla="*/ 553915 w 2224453"/>
                  <a:gd name="connsiteY1" fmla="*/ 503769 h 583603"/>
                  <a:gd name="connsiteX2" fmla="*/ 931984 w 2224453"/>
                  <a:gd name="connsiteY2" fmla="*/ 81738 h 583603"/>
                  <a:gd name="connsiteX3" fmla="*/ 1257300 w 2224453"/>
                  <a:gd name="connsiteY3" fmla="*/ 20192 h 583603"/>
                  <a:gd name="connsiteX4" fmla="*/ 1538653 w 2224453"/>
                  <a:gd name="connsiteY4" fmla="*/ 327923 h 583603"/>
                  <a:gd name="connsiteX5" fmla="*/ 1846384 w 2224453"/>
                  <a:gd name="connsiteY5" fmla="*/ 547730 h 583603"/>
                  <a:gd name="connsiteX6" fmla="*/ 2224453 w 2224453"/>
                  <a:gd name="connsiteY6" fmla="*/ 582900 h 583603"/>
                  <a:gd name="connsiteX7" fmla="*/ 2224453 w 2224453"/>
                  <a:gd name="connsiteY7" fmla="*/ 582900 h 583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4453" h="583603">
                    <a:moveTo>
                      <a:pt x="0" y="582900"/>
                    </a:moveTo>
                    <a:cubicBezTo>
                      <a:pt x="199292" y="585098"/>
                      <a:pt x="398584" y="587296"/>
                      <a:pt x="553915" y="503769"/>
                    </a:cubicBezTo>
                    <a:cubicBezTo>
                      <a:pt x="709246" y="420242"/>
                      <a:pt x="814753" y="162334"/>
                      <a:pt x="931984" y="81738"/>
                    </a:cubicBezTo>
                    <a:cubicBezTo>
                      <a:pt x="1049215" y="1142"/>
                      <a:pt x="1156188" y="-20839"/>
                      <a:pt x="1257300" y="20192"/>
                    </a:cubicBezTo>
                    <a:cubicBezTo>
                      <a:pt x="1358412" y="61223"/>
                      <a:pt x="1440472" y="240000"/>
                      <a:pt x="1538653" y="327923"/>
                    </a:cubicBezTo>
                    <a:cubicBezTo>
                      <a:pt x="1636834" y="415846"/>
                      <a:pt x="1732084" y="505234"/>
                      <a:pt x="1846384" y="547730"/>
                    </a:cubicBezTo>
                    <a:cubicBezTo>
                      <a:pt x="1960684" y="590226"/>
                      <a:pt x="2224453" y="582900"/>
                      <a:pt x="2224453" y="582900"/>
                    </a:cubicBezTo>
                    <a:lnTo>
                      <a:pt x="2224453" y="5829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8" name="文字方塊 127"/>
            <p:cNvSpPr txBox="1"/>
            <p:nvPr/>
          </p:nvSpPr>
          <p:spPr>
            <a:xfrm>
              <a:off x="1896976" y="5098383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A1</a:t>
              </a:r>
              <a:endParaRPr lang="zh-TW" altLang="en-US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3369410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A2</a:t>
              </a:r>
              <a:endParaRPr lang="zh-TW" altLang="en-US" dirty="0"/>
            </a:p>
          </p:txBody>
        </p:sp>
        <p:sp>
          <p:nvSpPr>
            <p:cNvPr id="130" name="文字方塊 129"/>
            <p:cNvSpPr txBox="1"/>
            <p:nvPr/>
          </p:nvSpPr>
          <p:spPr>
            <a:xfrm>
              <a:off x="4989475" y="509427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A3</a:t>
              </a:r>
              <a:endParaRPr lang="zh-TW" altLang="en-US" dirty="0"/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94709" y="324075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92753" y="212704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B2</a:t>
              </a:r>
              <a:endParaRPr lang="zh-TW" altLang="en-US" dirty="0"/>
            </a:p>
          </p:txBody>
        </p:sp>
      </p:grpSp>
      <p:sp>
        <p:nvSpPr>
          <p:cNvPr id="188" name="文字方塊 187"/>
          <p:cNvSpPr txBox="1"/>
          <p:nvPr/>
        </p:nvSpPr>
        <p:spPr>
          <a:xfrm>
            <a:off x="5081579" y="24734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1833717" y="386965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3348874" y="3890857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Selected</a:t>
            </a:r>
            <a:endParaRPr 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/>
              <p:cNvSpPr txBox="1"/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Premises k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1" name="文字方塊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57" y="4979407"/>
                <a:ext cx="4270143" cy="380810"/>
              </a:xfrm>
              <a:prstGeom prst="rect">
                <a:avLst/>
              </a:prstGeom>
              <a:blipFill>
                <a:blip r:embed="rId7"/>
                <a:stretch>
                  <a:fillRect l="-1286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576471" y="12000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err="1" smtClean="0"/>
              <a:t>IF-part:Formation</a:t>
            </a:r>
            <a:r>
              <a:rPr lang="en-US" cap="none" dirty="0" smtClean="0"/>
              <a:t> Matrix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3" y="1459510"/>
            <a:ext cx="3633599" cy="53984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95" y="2326330"/>
            <a:ext cx="3427984" cy="2195207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4933985" y="3465095"/>
            <a:ext cx="2513563" cy="20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47079" y="2736366"/>
            <a:ext cx="1463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Premise</a:t>
            </a:r>
          </a:p>
          <a:p>
            <a:r>
              <a:rPr lang="en-US" sz="2400" dirty="0" smtClean="0"/>
              <a:t>selection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2094946"/>
                <a:ext cx="1244315" cy="12193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791081" y="2618335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2489966"/>
                <a:ext cx="636072" cy="472694"/>
              </a:xfrm>
              <a:prstGeom prst="rect">
                <a:avLst/>
              </a:prstGeom>
              <a:blipFill rotWithShape="0">
                <a:blip r:embed="rId3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向右箭號 16"/>
          <p:cNvSpPr/>
          <p:nvPr/>
        </p:nvSpPr>
        <p:spPr>
          <a:xfrm>
            <a:off x="4805637" y="5684722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向右箭號 22"/>
          <p:cNvSpPr/>
          <p:nvPr/>
        </p:nvSpPr>
        <p:spPr>
          <a:xfrm>
            <a:off x="4805637" y="3889614"/>
            <a:ext cx="230623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5566126" y="2446084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30" name="矩形 29"/>
          <p:cNvSpPr/>
          <p:nvPr/>
        </p:nvSpPr>
        <p:spPr>
          <a:xfrm>
            <a:off x="5580681" y="3753401"/>
            <a:ext cx="756139" cy="5129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80" y="5530563"/>
                <a:ext cx="756139" cy="512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93464" y="4568275"/>
                <a:ext cx="13305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33" y="3376044"/>
                <a:ext cx="1244315" cy="121930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5096965"/>
                <a:ext cx="1244315" cy="12193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標題 1"/>
          <p:cNvSpPr txBox="1">
            <a:spLocks/>
          </p:cNvSpPr>
          <p:nvPr/>
        </p:nvSpPr>
        <p:spPr>
          <a:xfrm>
            <a:off x="816774" y="8262"/>
            <a:ext cx="8634869" cy="1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sz="3600" cap="none" dirty="0" smtClean="0"/>
              <a:t/>
            </a:r>
            <a:br>
              <a:rPr lang="en-US" sz="3600" cap="none" dirty="0" smtClean="0"/>
            </a:br>
            <a:r>
              <a:rPr lang="en-US" sz="3600" cap="none" dirty="0" smtClean="0"/>
              <a:t>Premises</a:t>
            </a:r>
            <a:br>
              <a:rPr lang="en-US" sz="3600" cap="none" dirty="0" smtClean="0"/>
            </a:br>
            <a:r>
              <a:rPr lang="en-US" sz="3600" cap="none" dirty="0" smtClean="0"/>
              <a:t>(</a:t>
            </a:r>
            <a:r>
              <a:rPr lang="en-US" sz="4900" cap="none" dirty="0" smtClean="0"/>
              <a:t>IF-Parts</a:t>
            </a:r>
            <a:r>
              <a:rPr lang="en-US" cap="none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=9</a:t>
                </a:r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9" y="6023547"/>
                <a:ext cx="63248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502182" y="212166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516735" y="5214877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516735" y="3449660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=1,2,…,200}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62" y="1705185"/>
                <a:ext cx="3125665" cy="314638"/>
              </a:xfrm>
              <a:prstGeom prst="rect">
                <a:avLst/>
              </a:prstGeom>
              <a:blipFill rotWithShape="0">
                <a:blip r:embed="rId10"/>
                <a:stretch>
                  <a:fillRect t="-23529" r="-977" b="-2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152" y="1506119"/>
                <a:ext cx="5361526" cy="832216"/>
              </a:xfrm>
              <a:prstGeom prst="rect">
                <a:avLst/>
              </a:prstGeom>
              <a:blipFill>
                <a:blip r:embed="rId11"/>
                <a:stretch>
                  <a:fillRect l="-341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753" y="907018"/>
                <a:ext cx="1199367" cy="11128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3711637"/>
                <a:ext cx="636072" cy="472694"/>
              </a:xfrm>
              <a:prstGeom prst="rect">
                <a:avLst/>
              </a:prstGeom>
              <a:blipFill rotWithShape="0">
                <a:blip r:embed="rId13"/>
                <a:stretch>
                  <a:fillRect t="-2597" b="-6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02" y="5530563"/>
                <a:ext cx="665182" cy="472694"/>
              </a:xfrm>
              <a:prstGeom prst="rect">
                <a:avLst/>
              </a:prstGeom>
              <a:blipFill rotWithShape="0">
                <a:blip r:embed="rId14"/>
                <a:stretch>
                  <a:fillRect t="-2564" b="-64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單箭頭接點 81"/>
          <p:cNvCxnSpPr>
            <a:endCxn id="16" idx="7"/>
          </p:cNvCxnSpPr>
          <p:nvPr/>
        </p:nvCxnSpPr>
        <p:spPr>
          <a:xfrm flipV="1">
            <a:off x="2834504" y="2152224"/>
            <a:ext cx="1081165" cy="154745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907026" y="3352371"/>
            <a:ext cx="3977162" cy="12128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633718" y="1813492"/>
            <a:ext cx="2508295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852750" y="1538636"/>
            <a:ext cx="4051364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/>
          <p:cNvSpPr/>
          <p:nvPr/>
        </p:nvSpPr>
        <p:spPr>
          <a:xfrm>
            <a:off x="1945090" y="5351445"/>
            <a:ext cx="1865762" cy="14996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/>
          <p:cNvSpPr/>
          <p:nvPr/>
        </p:nvSpPr>
        <p:spPr>
          <a:xfrm>
            <a:off x="1061884" y="2514323"/>
            <a:ext cx="3609527" cy="412132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1397464" y="4744671"/>
            <a:ext cx="2973550" cy="512270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31" y="825225"/>
                <a:ext cx="583007" cy="428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/>
          <p:cNvSpPr/>
          <p:nvPr/>
        </p:nvSpPr>
        <p:spPr>
          <a:xfrm>
            <a:off x="1377585" y="1548232"/>
            <a:ext cx="2973550" cy="4124315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4" y="4519975"/>
                <a:ext cx="583007" cy="4282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15" idx="2"/>
          </p:cNvCxnSpPr>
          <p:nvPr/>
        </p:nvCxnSpPr>
        <p:spPr>
          <a:xfrm flipH="1" flipV="1">
            <a:off x="1633718" y="2019558"/>
            <a:ext cx="1196587" cy="169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55" y="3530598"/>
                <a:ext cx="583007" cy="4282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20"/>
          <p:cNvSpPr/>
          <p:nvPr/>
        </p:nvSpPr>
        <p:spPr>
          <a:xfrm rot="3524990">
            <a:off x="2213801" y="3196166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弧形 22"/>
          <p:cNvSpPr/>
          <p:nvPr/>
        </p:nvSpPr>
        <p:spPr>
          <a:xfrm rot="3080699" flipH="1">
            <a:off x="1566323" y="2210701"/>
            <a:ext cx="715932" cy="21907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242542" y="2519486"/>
            <a:ext cx="328540" cy="39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859118" y="2717160"/>
            <a:ext cx="669941" cy="940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523509" y="2717160"/>
            <a:ext cx="24480" cy="158670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845725" y="3750078"/>
            <a:ext cx="683334" cy="56915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 rot="7560373" flipH="1">
            <a:off x="2518884" y="3517679"/>
            <a:ext cx="556492" cy="484995"/>
          </a:xfrm>
          <a:prstGeom prst="arc">
            <a:avLst/>
          </a:prstGeom>
          <a:ln>
            <a:solidFill>
              <a:srgbClr val="FF99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075" y="3372573"/>
                <a:ext cx="443262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2242500" y="4178408"/>
            <a:ext cx="1297012" cy="145324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3534268" y="3936749"/>
            <a:ext cx="575667" cy="384508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 rot="17858025" flipH="1">
            <a:off x="2676895" y="3241955"/>
            <a:ext cx="700829" cy="14550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弧形 36"/>
          <p:cNvSpPr/>
          <p:nvPr/>
        </p:nvSpPr>
        <p:spPr>
          <a:xfrm rot="18347521">
            <a:off x="3021526" y="2880822"/>
            <a:ext cx="600296" cy="24424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40" y="2888671"/>
                <a:ext cx="356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4005114" y="3929128"/>
            <a:ext cx="84030" cy="767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993684" y="3888341"/>
            <a:ext cx="57600" cy="3941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3477643" y="4182915"/>
            <a:ext cx="3019" cy="87576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493150" y="4190790"/>
            <a:ext cx="57808" cy="5550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302713" y="4122649"/>
            <a:ext cx="106317" cy="178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2346366" y="4142902"/>
            <a:ext cx="62882" cy="4115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40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21376" y="3238939"/>
                <a:ext cx="92006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160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6" y="3861000"/>
                <a:ext cx="438518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弧形 60"/>
          <p:cNvSpPr/>
          <p:nvPr/>
        </p:nvSpPr>
        <p:spPr>
          <a:xfrm rot="12927503" flipH="1">
            <a:off x="2581918" y="3480193"/>
            <a:ext cx="441822" cy="446607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9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9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9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9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9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900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9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0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54">
                <a:off x="3362071" y="4057223"/>
                <a:ext cx="105259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TW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1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1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6331">
                <a:off x="2119266" y="4181115"/>
                <a:ext cx="13279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TW" sz="1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0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zh-TW" sz="1050" b="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105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3221">
                <a:off x="2906455" y="3863085"/>
                <a:ext cx="741100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3805194"/>
                <a:ext cx="2697968" cy="49340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37" y="4357569"/>
                <a:ext cx="2697968" cy="495136"/>
              </a:xfrm>
              <a:prstGeom prst="rect">
                <a:avLst/>
              </a:prstGeom>
              <a:blipFill>
                <a:blip r:embed="rId1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911675"/>
                <a:ext cx="2697968" cy="495136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3286711"/>
                <a:ext cx="3528853" cy="461665"/>
              </a:xfrm>
              <a:prstGeom prst="rect">
                <a:avLst/>
              </a:prstGeom>
              <a:blipFill>
                <a:blip r:embed="rId1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73" y="2219896"/>
                <a:ext cx="2401869" cy="495136"/>
              </a:xfrm>
              <a:prstGeom prst="rect">
                <a:avLst/>
              </a:prstGeom>
              <a:blipFill>
                <a:blip r:embed="rId1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089582"/>
                <a:ext cx="3757414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∙</m:t>
                          </m:r>
                        </m:e>
                      </m:func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zh-TW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795" y="1654739"/>
                <a:ext cx="3715802" cy="493405"/>
              </a:xfrm>
              <a:prstGeom prst="rect">
                <a:avLst/>
              </a:prstGeom>
              <a:blipFill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弧 75"/>
          <p:cNvSpPr/>
          <p:nvPr/>
        </p:nvSpPr>
        <p:spPr>
          <a:xfrm>
            <a:off x="7813603" y="4053151"/>
            <a:ext cx="330617" cy="1137204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936441" y="4437087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降維</a:t>
            </a:r>
            <a:r>
              <a:rPr lang="zh-TW" altLang="en-US" dirty="0"/>
              <a:t>法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936440" y="3371916"/>
            <a:ext cx="90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保</a:t>
            </a:r>
            <a:r>
              <a:rPr lang="zh-TW" altLang="en-US" dirty="0" smtClean="0"/>
              <a:t>維</a:t>
            </a:r>
            <a:r>
              <a:rPr lang="zh-TW" altLang="en-US" dirty="0"/>
              <a:t>法</a:t>
            </a:r>
          </a:p>
        </p:txBody>
      </p:sp>
      <p:sp>
        <p:nvSpPr>
          <p:cNvPr id="79" name="標題 1"/>
          <p:cNvSpPr>
            <a:spLocks noGrp="1"/>
          </p:cNvSpPr>
          <p:nvPr/>
        </p:nvSpPr>
        <p:spPr>
          <a:xfrm>
            <a:off x="4780893" y="21241"/>
            <a:ext cx="741110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Sphere Complex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where    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1600" dirty="0" smtClean="0">
                    <a:solidFill>
                      <a:schemeClr val="tx1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TW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027" y="2759700"/>
                <a:ext cx="5257795" cy="482376"/>
              </a:xfrm>
              <a:prstGeom prst="rect">
                <a:avLst/>
              </a:prstGeom>
              <a:blipFill>
                <a:blip r:embed="rId21"/>
                <a:stretch>
                  <a:fillRect l="-69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785" y="2507981"/>
                <a:ext cx="1413153" cy="394403"/>
              </a:xfrm>
              <a:prstGeom prst="rect">
                <a:avLst/>
              </a:prstGeom>
              <a:blipFill>
                <a:blip r:embed="rId22"/>
                <a:stretch>
                  <a:fillRect l="-1293" r="-991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/>
          <p:nvPr/>
        </p:nvCxnSpPr>
        <p:spPr>
          <a:xfrm flipH="1" flipV="1">
            <a:off x="2819873" y="897480"/>
            <a:ext cx="10432" cy="2817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66312" y="3718133"/>
            <a:ext cx="2063992" cy="1417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2830305" y="3712841"/>
            <a:ext cx="3527455" cy="428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40" y="5566927"/>
                <a:ext cx="914225" cy="102047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8"/>
          <p:cNvSpPr/>
          <p:nvPr/>
        </p:nvSpPr>
        <p:spPr>
          <a:xfrm>
            <a:off x="5148259" y="3438857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5148259" y="3934928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5148259" y="4464460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5148259" y="4993992"/>
            <a:ext cx="1262358" cy="118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410617" y="2022577"/>
            <a:ext cx="1914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272123" y="2022577"/>
            <a:ext cx="1810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TARGET</a:t>
            </a:r>
            <a:endParaRPr lang="en-US" sz="4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17741" y="1890341"/>
            <a:ext cx="2906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Membership</a:t>
            </a:r>
          </a:p>
          <a:p>
            <a:r>
              <a:rPr lang="en-US" sz="3600" dirty="0" smtClean="0"/>
              <a:t>degrees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3693279"/>
                <a:ext cx="2616614" cy="49340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35" y="4245654"/>
                <a:ext cx="2616614" cy="495136"/>
              </a:xfrm>
              <a:prstGeom prst="rect">
                <a:avLst/>
              </a:prstGeom>
              <a:blipFill rotWithShape="0"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69" y="4799760"/>
                <a:ext cx="2616614" cy="495136"/>
              </a:xfrm>
              <a:prstGeom prst="rect">
                <a:avLst/>
              </a:prstGeom>
              <a:blipFill rotWithShape="0"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zh-TW" sz="2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0" y="3161142"/>
                <a:ext cx="3538725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𝟐𝟎𝟎𝟐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250346"/>
                <a:ext cx="2582823" cy="444930"/>
              </a:xfrm>
              <a:prstGeom prst="rect">
                <a:avLst/>
              </a:prstGeom>
              <a:blipFill>
                <a:blip r:embed="rId7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9" y="3211570"/>
                <a:ext cx="630685" cy="440185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3741791"/>
                <a:ext cx="2577179" cy="444930"/>
              </a:xfrm>
              <a:prstGeom prst="rect">
                <a:avLst/>
              </a:prstGeom>
              <a:blipFill>
                <a:blip r:embed="rId9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233236"/>
                <a:ext cx="3080523" cy="444930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7+</m:t>
                      </m:r>
                      <m:r>
                        <a:rPr lang="en-US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8∗</m:t>
                      </m:r>
                      <m:r>
                        <a:rPr lang="en-US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887" y="4801813"/>
                <a:ext cx="3080523" cy="444930"/>
              </a:xfrm>
              <a:prstGeom prst="rect">
                <a:avLst/>
              </a:prstGeom>
              <a:blipFill>
                <a:blip r:embed="rId11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8" y="3722968"/>
                <a:ext cx="630685" cy="440185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7" y="4236827"/>
                <a:ext cx="630685" cy="440185"/>
              </a:xfrm>
              <a:prstGeom prst="rect">
                <a:avLst/>
              </a:prstGeom>
              <a:blipFill rotWithShape="0"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6" y="4742586"/>
                <a:ext cx="630685" cy="440185"/>
              </a:xfrm>
              <a:prstGeom prst="rect">
                <a:avLst/>
              </a:prstGeom>
              <a:blipFill rotWithShape="0">
                <a:blip r:embed="rId1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標題 1"/>
          <p:cNvSpPr>
            <a:spLocks noGrp="1"/>
          </p:cNvSpPr>
          <p:nvPr/>
        </p:nvSpPr>
        <p:spPr>
          <a:xfrm>
            <a:off x="1035832" y="19835"/>
            <a:ext cx="777128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SCFSs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接點 67"/>
          <p:cNvCxnSpPr/>
          <p:nvPr/>
        </p:nvCxnSpPr>
        <p:spPr>
          <a:xfrm>
            <a:off x="5315825" y="593252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317329" y="3797418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86" y="2048611"/>
                <a:ext cx="1461747" cy="1135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>
          <a:xfrm rot="2225866">
            <a:off x="4274293" y="2159982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265141" y="2691505"/>
            <a:ext cx="2076450" cy="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963536" y="2312381"/>
            <a:ext cx="2153601" cy="2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963536" y="2558473"/>
            <a:ext cx="2153601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963536" y="2779380"/>
            <a:ext cx="2153601" cy="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963536" y="2982820"/>
            <a:ext cx="2153601" cy="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63536" y="2318826"/>
            <a:ext cx="2153601" cy="10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63536" y="2565010"/>
            <a:ext cx="2153601" cy="104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963536" y="2793609"/>
            <a:ext cx="2153601" cy="103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63536" y="3001139"/>
            <a:ext cx="2153601" cy="100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3246719"/>
                <a:ext cx="1461747" cy="1135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292" y="5137642"/>
                <a:ext cx="1519968" cy="1135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7288436" y="2204791"/>
            <a:ext cx="3789485" cy="8989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0" name="矩形 89"/>
          <p:cNvSpPr/>
          <p:nvPr/>
        </p:nvSpPr>
        <p:spPr>
          <a:xfrm>
            <a:off x="7288436" y="3360510"/>
            <a:ext cx="3789485" cy="8301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p:sp>
        <p:nvSpPr>
          <p:cNvPr id="91" name="矩形 90"/>
          <p:cNvSpPr/>
          <p:nvPr/>
        </p:nvSpPr>
        <p:spPr>
          <a:xfrm>
            <a:off x="7294422" y="5490159"/>
            <a:ext cx="3789485" cy="88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THEN-part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792" y="4553639"/>
                <a:ext cx="91675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824" y="4553639"/>
                <a:ext cx="916755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753" y="4553640"/>
                <a:ext cx="916755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/>
              <p:cNvSpPr/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矩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38" y="2238217"/>
                <a:ext cx="607667" cy="410369"/>
              </a:xfrm>
              <a:prstGeom prst="rect">
                <a:avLst/>
              </a:prstGeom>
              <a:blipFill rotWithShape="0">
                <a:blip r:embed="rId8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單箭頭接點 110"/>
          <p:cNvCxnSpPr/>
          <p:nvPr/>
        </p:nvCxnSpPr>
        <p:spPr>
          <a:xfrm>
            <a:off x="2976724" y="2321255"/>
            <a:ext cx="2140413" cy="327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2971838" y="2587632"/>
            <a:ext cx="2145299" cy="323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971838" y="2793609"/>
            <a:ext cx="2145299" cy="322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2945224" y="2969017"/>
            <a:ext cx="2150210" cy="32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1052506" y="19277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1052506" y="310794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1052506" y="513764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(Q)</a:t>
            </a:r>
            <a:endParaRPr lang="zh-TW" altLang="en-US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Aim Objects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96101" y="18546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 smtClean="0"/>
              <a:t>層箭靶</a:t>
            </a:r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 rot="2225866">
            <a:off x="4290892" y="3208669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3" y="3350691"/>
                <a:ext cx="607667" cy="410369"/>
              </a:xfrm>
              <a:prstGeom prst="rect">
                <a:avLst/>
              </a:prstGeom>
              <a:blipFill rotWithShape="0"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弧形 68"/>
          <p:cNvSpPr/>
          <p:nvPr/>
        </p:nvSpPr>
        <p:spPr>
          <a:xfrm rot="2225866">
            <a:off x="4316545" y="5407148"/>
            <a:ext cx="999359" cy="1127746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22" y="5482448"/>
                <a:ext cx="636777" cy="410369"/>
              </a:xfrm>
              <a:prstGeom prst="rect">
                <a:avLst/>
              </a:prstGeom>
              <a:blipFill>
                <a:blip r:embed="rId11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293028" y="2017585"/>
            <a:ext cx="3635938" cy="4138665"/>
          </a:xfrm>
          <a:prstGeom prst="rect">
            <a:avLst/>
          </a:prstGeom>
          <a:solidFill>
            <a:srgbClr val="FDDD83"/>
          </a:solidFill>
          <a:ln>
            <a:solidFill>
              <a:srgbClr val="FDDD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7883583" y="3773425"/>
            <a:ext cx="3010513" cy="2382826"/>
          </a:xfrm>
          <a:prstGeom prst="rect">
            <a:avLst/>
          </a:prstGeom>
          <a:solidFill>
            <a:srgbClr val="9FFBD8"/>
          </a:solidFill>
          <a:ln>
            <a:solidFill>
              <a:srgbClr val="9FFB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361674" y="3773425"/>
            <a:ext cx="2454458" cy="2382825"/>
          </a:xfrm>
          <a:prstGeom prst="rect">
            <a:avLst/>
          </a:prstGeom>
          <a:solidFill>
            <a:srgbClr val="88D8FC"/>
          </a:solidFill>
          <a:ln>
            <a:solidFill>
              <a:srgbClr val="88D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361676" y="2017585"/>
            <a:ext cx="5532420" cy="1684393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25" y="2532505"/>
                <a:ext cx="2850543" cy="319318"/>
              </a:xfrm>
              <a:prstGeom prst="rect">
                <a:avLst/>
              </a:prstGeom>
              <a:blipFill>
                <a:blip r:embed="rId2"/>
                <a:stretch>
                  <a:fillRect t="-566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2885821"/>
                <a:ext cx="3392724" cy="632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89" y="4751079"/>
                <a:ext cx="1787604" cy="38081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003945"/>
                <a:ext cx="2718885" cy="469296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…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418909"/>
                <a:ext cx="2673489" cy="55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第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b="1" i="1">
                        <a:latin typeface="Cambria Math" panose="02040503050406030204" pitchFamily="18" charset="0"/>
                      </a:rPr>
                      <m:t>個</m:t>
                    </m:r>
                  </m:oMath>
                </a14:m>
                <a:r>
                  <a:rPr lang="zh-TW" altLang="en-US" dirty="0" smtClean="0"/>
                  <a:t>目標中，第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dirty="0" smtClean="0"/>
                  <a:t>個前鑑部的啟動強度</a:t>
                </a:r>
                <a:endParaRPr 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46" y="2978549"/>
                <a:ext cx="4681025" cy="441403"/>
              </a:xfrm>
              <a:prstGeom prst="rect">
                <a:avLst/>
              </a:prstGeom>
              <a:blipFill>
                <a:blip r:embed="rId7"/>
                <a:stretch>
                  <a:fillRect r="-130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2→</m:t>
                                                    </m:r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𝜆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𝐾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→</m:t>
                                                        </m:r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p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28" y="4068649"/>
                <a:ext cx="2218876" cy="1400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b="0" i="1" dirty="0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b="0" i="1" dirty="0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⃑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⃑"/>
                                                            <m:ctrlP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i="1" dirty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84" y="4039600"/>
                <a:ext cx="2232919" cy="1653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59" y="4507390"/>
                <a:ext cx="1578637" cy="487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第</m:t>
                    </m:r>
                  </m:oMath>
                </a14:m>
                <a:r>
                  <a:rPr lang="en-US" dirty="0" smtClean="0"/>
                  <a:t>q</a:t>
                </a:r>
                <a:r>
                  <a:rPr lang="zh-TW" altLang="en-US" dirty="0" smtClean="0"/>
                  <a:t>個後鑑部參數</a:t>
                </a:r>
                <a:endParaRPr 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68" y="4039600"/>
                <a:ext cx="2959913" cy="440249"/>
              </a:xfrm>
              <a:prstGeom prst="rect">
                <a:avLst/>
              </a:prstGeom>
              <a:blipFill>
                <a:blip r:embed="rId11"/>
                <a:stretch>
                  <a:fillRect r="-2053" b="-17808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標題 1"/>
          <p:cNvSpPr txBox="1">
            <a:spLocks/>
          </p:cNvSpPr>
          <p:nvPr/>
        </p:nvSpPr>
        <p:spPr>
          <a:xfrm>
            <a:off x="594400" y="29213"/>
            <a:ext cx="8474396" cy="141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Model Structure and I/O Relationship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Consequence</a:t>
            </a:r>
          </a:p>
          <a:p>
            <a:r>
              <a:rPr lang="en-US" cap="none" dirty="0" smtClean="0"/>
              <a:t>(THEN-parts)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1196667" y="2554708"/>
            <a:ext cx="299748" cy="1415867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左大括弧 4"/>
          <p:cNvSpPr/>
          <p:nvPr/>
        </p:nvSpPr>
        <p:spPr>
          <a:xfrm>
            <a:off x="1191350" y="4509724"/>
            <a:ext cx="299748" cy="966499"/>
          </a:xfrm>
          <a:prstGeom prst="lef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6361" y="3055664"/>
            <a:ext cx="107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184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361" y="4606675"/>
            <a:ext cx="95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</a:t>
            </a:r>
            <a:r>
              <a:rPr lang="en-US" altLang="zh-TW" dirty="0" smtClean="0"/>
              <a:t>64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xmlns="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xmlns="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xmlns="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390850"/>
                  </p:ext>
                </p:extLst>
              </p:nvPr>
            </p:nvGraphicFramePr>
            <p:xfrm>
              <a:off x="1550996" y="1457609"/>
              <a:ext cx="39360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840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840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935" r="-3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935" r="-200617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935" r="-1235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8000" r="-3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8000" r="-200617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108000" r="-1235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000" r="-3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000" r="-200617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208000" r="-1235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71084" r="-3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71084" r="-200617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371084" r="-101863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71084" r="-1235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1000" r="-3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1000" r="-200617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391000" r="-1235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91000" r="-3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91000" r="-200617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491000" r="-1235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12048" r="-3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2048" r="-200617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42" t="-712048" r="-101863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712048" r="-1235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674000" r="-3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74000" r="-2006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83" t="-674000" r="-1235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TAIEX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97317"/>
                  </p:ext>
                </p:extLst>
              </p:nvPr>
            </p:nvGraphicFramePr>
            <p:xfrm>
              <a:off x="9921484" y="1457608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xmlns="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xmlns="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xmlns="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xmlns="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𝟔𝟎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213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186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249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277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389692"/>
                  </p:ext>
                </p:extLst>
              </p:nvPr>
            </p:nvGraphicFramePr>
            <p:xfrm>
              <a:off x="5487000" y="1457608"/>
              <a:ext cx="3872404" cy="4706861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8101">
                      <a:extLst>
                        <a:ext uri="{9D8B030D-6E8A-4147-A177-3AD203B41FA5}">
                          <a16:colId xmlns:a16="http://schemas.microsoft.com/office/drawing/2014/main" val="312774141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35535562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1272927923"/>
                        </a:ext>
                      </a:extLst>
                    </a:gridCol>
                    <a:gridCol w="968101">
                      <a:extLst>
                        <a:ext uri="{9D8B030D-6E8A-4147-A177-3AD203B41FA5}">
                          <a16:colId xmlns:a16="http://schemas.microsoft.com/office/drawing/2014/main" val="976948182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935" r="-3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000" t="-935" r="-201258" b="-624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935" r="-1258" b="-624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82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000" r="-3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000" r="-201258" b="-5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108000" r="-1258" b="-5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000" r="-3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000" r="-201258" b="-4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208000" r="-1258" b="-4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71084" r="-3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71084" r="-2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71084" r="-101258" b="-4638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71084" r="-1258" b="-463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1000" r="-3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1000" r="-201258" b="-2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391000" r="-1258" b="-2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1000" r="-3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1000" r="-201258" b="-1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491000" r="-1258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12048" r="-3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12048" r="-2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712048" r="-101258" b="-122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712048" r="-1258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74000" r="-3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74000" r="-201258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00000" t="-674000" r="-125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xmlns="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DJAI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1256509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73241130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7928909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1187461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214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53912088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215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42790617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22330236"/>
                      </a:ext>
                    </a:extLst>
                  </a:tr>
                  <a:tr h="4803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278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Rockwell" panose="02060603020205020403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05931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962069"/>
                  </p:ext>
                </p:extLst>
              </p:nvPr>
            </p:nvGraphicFramePr>
            <p:xfrm>
              <a:off x="10731496" y="1457607"/>
              <a:ext cx="793503" cy="470051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93503">
                      <a:extLst>
                        <a:ext uri="{9D8B030D-6E8A-4147-A177-3AD203B41FA5}">
                          <a16:colId xmlns:a16="http://schemas.microsoft.com/office/drawing/2014/main" val="1399887028"/>
                        </a:ext>
                      </a:extLst>
                    </a:gridCol>
                  </a:tblGrid>
                  <a:tr h="653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935" r="-763" b="-623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2565098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108000" r="-763" b="-5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241130"/>
                      </a:ext>
                    </a:extLst>
                  </a:tr>
                  <a:tr h="607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208000" r="-763" b="-46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792890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71084" r="-763" b="-46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87461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394949" r="-763" b="-2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3912088"/>
                      </a:ext>
                    </a:extLst>
                  </a:tr>
                  <a:tr h="611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490000" r="-763" b="-1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061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710843" r="-763" b="-122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330236"/>
                      </a:ext>
                    </a:extLst>
                  </a:tr>
                  <a:tr h="6084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763" t="-673000" r="-76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9312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Data</a:t>
            </a:r>
            <a:r>
              <a:rPr lang="en-US" altLang="zh-TW" dirty="0" smtClean="0"/>
              <a:t> </a:t>
            </a:r>
            <a:r>
              <a:rPr lang="en-US" altLang="zh-TW" cap="none" dirty="0" smtClean="0"/>
              <a:t>Processing</a:t>
            </a:r>
            <a:endParaRPr lang="en-US" dirty="0"/>
          </a:p>
        </p:txBody>
      </p:sp>
      <p:sp>
        <p:nvSpPr>
          <p:cNvPr id="14" name="矩形 13"/>
          <p:cNvSpPr/>
          <p:nvPr/>
        </p:nvSpPr>
        <p:spPr>
          <a:xfrm>
            <a:off x="9432695" y="3299523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15" name="矩形 14"/>
          <p:cNvSpPr/>
          <p:nvPr/>
        </p:nvSpPr>
        <p:spPr>
          <a:xfrm>
            <a:off x="11743459" y="3262641"/>
            <a:ext cx="4154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lnSpc>
                <a:spcPct val="150000"/>
              </a:lnSpc>
              <a:defRPr/>
            </a:pPr>
            <a:r>
              <a:rPr lang="en-US" dirty="0"/>
              <a:t>…</a:t>
            </a: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1191350" y="6334286"/>
            <a:ext cx="4461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 smtClean="0"/>
              <a:t>Sequence: TAIEX, DJIA, NASDAQ, S&amp;P500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53778" y="1709424"/>
            <a:ext cx="10396882" cy="3120271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MODEL CONSTRUCTION</a:t>
            </a:r>
            <a:br>
              <a:rPr lang="en-US" cap="none" dirty="0" smtClean="0"/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1. Structure Learning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  <a:t>2. Model Structure and I/O Relationship</a:t>
            </a:r>
            <a:br>
              <a:rPr lang="en-US" sz="4900" cap="non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900" cap="none" dirty="0" smtClean="0">
                <a:solidFill>
                  <a:schemeClr val="tx1"/>
                </a:solidFill>
              </a:rPr>
              <a:t>3. Parameter Learning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9230" y="2192412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Consequences</a:t>
            </a:r>
          </a:p>
          <a:p>
            <a:pPr algn="ctr"/>
            <a:r>
              <a:rPr lang="en-US" dirty="0" smtClean="0"/>
              <a:t>(THEN-Parts)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724175" y="2192411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Premises</a:t>
            </a:r>
          </a:p>
          <a:p>
            <a:pPr algn="ctr"/>
            <a:r>
              <a:rPr lang="en-US" dirty="0" smtClean="0"/>
              <a:t>(IF-Parts)</a:t>
            </a:r>
          </a:p>
          <a:p>
            <a:pPr algn="ctr"/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73366" y="141770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RLSE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77957" y="1417701"/>
            <a:ext cx="89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PSO</a:t>
            </a:r>
            <a:endParaRPr 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1230518" y="3270747"/>
            <a:ext cx="1431287" cy="269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9" y="3180352"/>
                <a:ext cx="438197" cy="369332"/>
              </a:xfrm>
              <a:prstGeom prst="rect">
                <a:avLst/>
              </a:prstGeom>
              <a:blipFill>
                <a:blip r:embed="rId3"/>
                <a:stretch>
                  <a:fillRect t="-5000" r="-1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</a:t>
            </a:r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</a:t>
            </a:r>
            <a:endParaRPr lang="en-US" dirty="0"/>
          </a:p>
        </p:txBody>
      </p:sp>
      <p:sp>
        <p:nvSpPr>
          <p:cNvPr id="38" name="向右箭號 37"/>
          <p:cNvSpPr/>
          <p:nvPr/>
        </p:nvSpPr>
        <p:spPr>
          <a:xfrm>
            <a:off x="6838512" y="3365865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6" y="3024734"/>
                <a:ext cx="439864" cy="411651"/>
              </a:xfrm>
              <a:prstGeom prst="rect">
                <a:avLst/>
              </a:prstGeom>
              <a:blipFill>
                <a:blip r:embed="rId5"/>
                <a:stretch>
                  <a:fillRect t="-7353" r="-13889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139" y="2943357"/>
                <a:ext cx="404983" cy="384721"/>
              </a:xfrm>
              <a:prstGeom prst="rect">
                <a:avLst/>
              </a:prstGeom>
              <a:blipFill>
                <a:blip r:embed="rId6"/>
                <a:stretch>
                  <a:fillRect t="-6349" r="-746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向右箭號 40"/>
          <p:cNvSpPr/>
          <p:nvPr/>
        </p:nvSpPr>
        <p:spPr>
          <a:xfrm rot="10800000">
            <a:off x="9474158" y="3353353"/>
            <a:ext cx="1546768" cy="141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橢圓 41"/>
          <p:cNvSpPr/>
          <p:nvPr/>
        </p:nvSpPr>
        <p:spPr>
          <a:xfrm>
            <a:off x="8499618" y="3054810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726670" y="348468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9847209" y="3494949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5" name="向右箭號 44"/>
          <p:cNvSpPr/>
          <p:nvPr/>
        </p:nvSpPr>
        <p:spPr>
          <a:xfrm rot="5400000">
            <a:off x="8720761" y="4080709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869" y="4402886"/>
                <a:ext cx="1361270" cy="411651"/>
              </a:xfrm>
              <a:prstGeom prst="rect">
                <a:avLst/>
              </a:prstGeom>
              <a:blipFill>
                <a:blip r:embed="rId7"/>
                <a:stretch>
                  <a:fillRect t="-7353" r="-13901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8429765" y="279370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137293" y="27937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59" y="5360665"/>
                <a:ext cx="869854" cy="1200329"/>
              </a:xfrm>
              <a:prstGeom prst="rect">
                <a:avLst/>
              </a:prstGeom>
              <a:blipFill>
                <a:blip r:embed="rId8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=1,2,…,219}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8" y="5778201"/>
                <a:ext cx="3125665" cy="314638"/>
              </a:xfrm>
              <a:prstGeom prst="rect">
                <a:avLst/>
              </a:prstGeom>
              <a:blipFill>
                <a:blip r:embed="rId9"/>
                <a:stretch>
                  <a:fillRect t="-23529" r="-97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206" y="5343096"/>
                <a:ext cx="1244315" cy="12193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NASDAQ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SP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926" y="5343096"/>
                <a:ext cx="1775166" cy="11948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8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85708" y="2181453"/>
            <a:ext cx="4859585" cy="1637970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2241554"/>
                <a:ext cx="4754924" cy="1055610"/>
              </a:xfrm>
              <a:prstGeom prst="rect">
                <a:avLst/>
              </a:prstGeom>
              <a:blipFill>
                <a:blip r:embed="rId3"/>
                <a:stretch>
                  <a:fillRect b="-88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26" y="3268198"/>
                <a:ext cx="3066417" cy="402931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vector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position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of particle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best position vector of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particle at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PSO parameters</a:t>
                </a:r>
                <a:endParaRPr lang="zh-TW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numbers in [0,1]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08" y="3947038"/>
                <a:ext cx="4859585" cy="2457468"/>
              </a:xfrm>
              <a:prstGeom prst="rect">
                <a:avLst/>
              </a:prstGeom>
              <a:blipFill>
                <a:blip r:embed="rId5"/>
                <a:stretch>
                  <a:fillRect l="-1001" r="-1502" b="-2709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Machine Learning(PSO)</a:t>
            </a:r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1931122" y="5176049"/>
            <a:ext cx="265814" cy="27644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10031" y="5448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位置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78823" y="26032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新位置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7028" y="32015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透過自我最佳位置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78065" y="405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透過全</a:t>
            </a:r>
            <a:r>
              <a:rPr lang="zh-TW" altLang="en-US" sz="1200" dirty="0"/>
              <a:t>群</a:t>
            </a:r>
            <a:r>
              <a:rPr lang="zh-TW" altLang="en-US" sz="1200" dirty="0" smtClean="0"/>
              <a:t>最佳位置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調整方向</a:t>
            </a:r>
            <a:endParaRPr lang="en-US" sz="1200" dirty="0"/>
          </a:p>
        </p:txBody>
      </p:sp>
      <p:sp>
        <p:nvSpPr>
          <p:cNvPr id="13" name="向右箭號 12"/>
          <p:cNvSpPr/>
          <p:nvPr/>
        </p:nvSpPr>
        <p:spPr>
          <a:xfrm rot="18597029">
            <a:off x="1641937" y="4117983"/>
            <a:ext cx="2565722" cy="110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橢圓 13"/>
          <p:cNvSpPr/>
          <p:nvPr/>
        </p:nvSpPr>
        <p:spPr>
          <a:xfrm>
            <a:off x="3725665" y="2933777"/>
            <a:ext cx="265814" cy="276446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 rot="20610049">
            <a:off x="2162443" y="4895815"/>
            <a:ext cx="2277132" cy="8724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4075294" y="4167251"/>
            <a:ext cx="683462" cy="12207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2067014" y="3154257"/>
            <a:ext cx="10633" cy="2002300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60914" y="2910590"/>
            <a:ext cx="206230" cy="20990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3773010" y="3483435"/>
            <a:ext cx="799821" cy="1202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963136" y="3725965"/>
            <a:ext cx="1040073" cy="145008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805863" y="3540729"/>
            <a:ext cx="206230" cy="209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482837" y="24543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 smtClean="0"/>
              <a:t>全群最佳位置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Gbest</a:t>
            </a:r>
            <a:r>
              <a:rPr lang="en-US" altLang="zh-TW" sz="1400" dirty="0" smtClean="0"/>
              <a:t>)</a:t>
            </a:r>
            <a:endParaRPr 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1817" y="30355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自我最佳位置</a:t>
            </a:r>
            <a:endParaRPr lang="en-US" altLang="zh-TW" sz="1400" dirty="0" smtClean="0"/>
          </a:p>
          <a:p>
            <a:pPr algn="ctr"/>
            <a:r>
              <a:rPr lang="en-US" sz="1400" dirty="0" smtClean="0"/>
              <a:t>(</a:t>
            </a:r>
            <a:r>
              <a:rPr lang="en-US" sz="1400" dirty="0" err="1" smtClean="0"/>
              <a:t>Pbest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929866" y="49071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慣性方向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顆粒子</a:t>
                </a:r>
                <a:endParaRPr 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3" y="5808547"/>
                <a:ext cx="118904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53" t="-6452" r="-304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16" y="4273062"/>
                <a:ext cx="10058400" cy="1644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Cost Function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3413994" y="2424571"/>
            <a:ext cx="1536366" cy="131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48" y="2083440"/>
                <a:ext cx="439864" cy="411651"/>
              </a:xfrm>
              <a:prstGeom prst="rect">
                <a:avLst/>
              </a:prstGeom>
              <a:blipFill>
                <a:blip r:embed="rId4"/>
                <a:stretch>
                  <a:fillRect t="-7463" r="-152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16" y="2051213"/>
                <a:ext cx="404983" cy="384721"/>
              </a:xfrm>
              <a:prstGeom prst="rect">
                <a:avLst/>
              </a:prstGeom>
              <a:blipFill>
                <a:blip r:embed="rId5"/>
                <a:stretch>
                  <a:fillRect t="-6250" r="-746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 rot="10800000">
            <a:off x="6049640" y="2412058"/>
            <a:ext cx="1466010" cy="98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5075100" y="2113516"/>
            <a:ext cx="820287" cy="8218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02152" y="254339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22690" y="2509748"/>
            <a:ext cx="86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9" name="向右箭號 18"/>
          <p:cNvSpPr/>
          <p:nvPr/>
        </p:nvSpPr>
        <p:spPr>
          <a:xfrm rot="5400000">
            <a:off x="5296243" y="3139415"/>
            <a:ext cx="449790" cy="19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51" y="3461592"/>
                <a:ext cx="1361270" cy="411651"/>
              </a:xfrm>
              <a:prstGeom prst="rect">
                <a:avLst/>
              </a:prstGeom>
              <a:blipFill>
                <a:blip r:embed="rId6"/>
                <a:stretch>
                  <a:fillRect t="-7463" r="-1435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05247" y="1852414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2775" y="18524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800" dirty="0" smtClean="0"/>
                  <a:t>=219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74" y="4833533"/>
                <a:ext cx="1218347" cy="523220"/>
              </a:xfrm>
              <a:prstGeom prst="rect">
                <a:avLst/>
              </a:prstGeom>
              <a:blipFill>
                <a:blip r:embed="rId7"/>
                <a:stretch>
                  <a:fillRect t="-13953" r="-9000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1065403" y="112499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51032" y="260889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51032" y="3216439"/>
            <a:ext cx="2385753" cy="534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54769" y="4533557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0632" y="1806855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Iteration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127817"/>
            <a:ext cx="2385753" cy="583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Aim Of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18068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Construct 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418473"/>
            <a:ext cx="2385753" cy="5167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89" y="41717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67349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3761695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459203"/>
            <a:ext cx="2385753" cy="682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Consequences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053718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985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chemeClr val="tx1"/>
                                </a:solidFill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382834"/>
                <a:ext cx="2385753" cy="399011"/>
              </a:xfrm>
              <a:prstGeom prst="roundRect">
                <a:avLst/>
              </a:prstGeom>
              <a:blipFill>
                <a:blip r:embed="rId5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流程圖: 決策 53"/>
          <p:cNvSpPr/>
          <p:nvPr/>
        </p:nvSpPr>
        <p:spPr>
          <a:xfrm>
            <a:off x="1401221" y="5314263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0633" y="2006362"/>
            <a:ext cx="340589" cy="3630991"/>
          </a:xfrm>
          <a:prstGeom prst="bentConnector3">
            <a:avLst>
              <a:gd name="adj1" fmla="val 16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312169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2972650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1" idx="2"/>
            <a:endCxn id="34" idx="3"/>
          </p:cNvCxnSpPr>
          <p:nvPr/>
        </p:nvCxnSpPr>
        <p:spPr>
          <a:xfrm rot="5400000" flipH="1">
            <a:off x="3662824" y="2582366"/>
            <a:ext cx="1762404" cy="2214481"/>
          </a:xfrm>
          <a:prstGeom prst="bentConnector4">
            <a:avLst>
              <a:gd name="adj1" fmla="val -12971"/>
              <a:gd name="adj2" fmla="val 76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>
            <a:off x="3446385" y="2006361"/>
            <a:ext cx="10120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1872996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2917779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607207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309953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227666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2" y="4371303"/>
            <a:ext cx="950416" cy="287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253224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0380" y="526259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247645" y="5889378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54769" y="624839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342162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Recursively</a:t>
            </a:r>
            <a:endParaRPr lang="en-US" dirty="0"/>
          </a:p>
        </p:txBody>
      </p:sp>
      <p:sp>
        <p:nvSpPr>
          <p:cNvPr id="46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Flowchart of the PSO-RLSE method</a:t>
            </a:r>
            <a:endParaRPr lang="en-US" dirty="0"/>
          </a:p>
        </p:txBody>
      </p:sp>
      <p:cxnSp>
        <p:nvCxnSpPr>
          <p:cNvPr id="31" name="直線單箭頭接點 30"/>
          <p:cNvCxnSpPr>
            <a:stCxn id="33" idx="2"/>
            <a:endCxn id="37" idx="0"/>
          </p:cNvCxnSpPr>
          <p:nvPr/>
        </p:nvCxnSpPr>
        <p:spPr>
          <a:xfrm flipH="1">
            <a:off x="2253509" y="1524005"/>
            <a:ext cx="4771" cy="2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34" idx="2"/>
            <a:endCxn id="35" idx="0"/>
          </p:cNvCxnSpPr>
          <p:nvPr/>
        </p:nvCxnSpPr>
        <p:spPr>
          <a:xfrm>
            <a:off x="2243909" y="3007909"/>
            <a:ext cx="0" cy="2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5" idx="2"/>
            <a:endCxn id="91" idx="0"/>
          </p:cNvCxnSpPr>
          <p:nvPr/>
        </p:nvCxnSpPr>
        <p:spPr>
          <a:xfrm flipH="1">
            <a:off x="2239137" y="3751146"/>
            <a:ext cx="4772" cy="15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2"/>
            <a:endCxn id="54" idx="0"/>
          </p:cNvCxnSpPr>
          <p:nvPr/>
        </p:nvCxnSpPr>
        <p:spPr>
          <a:xfrm>
            <a:off x="2247646" y="5034973"/>
            <a:ext cx="5863" cy="27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54" idx="2"/>
            <a:endCxn id="128" idx="0"/>
          </p:cNvCxnSpPr>
          <p:nvPr/>
        </p:nvCxnSpPr>
        <p:spPr>
          <a:xfrm flipH="1">
            <a:off x="2247646" y="5960440"/>
            <a:ext cx="5863" cy="2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圓角矩形 90"/>
          <p:cNvSpPr/>
          <p:nvPr/>
        </p:nvSpPr>
        <p:spPr>
          <a:xfrm>
            <a:off x="1046260" y="3903306"/>
            <a:ext cx="2385753" cy="501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altLang="zh-TW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elocity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直線單箭頭接點 97"/>
          <p:cNvCxnSpPr>
            <a:stCxn id="91" idx="2"/>
            <a:endCxn id="36" idx="0"/>
          </p:cNvCxnSpPr>
          <p:nvPr/>
        </p:nvCxnSpPr>
        <p:spPr>
          <a:xfrm>
            <a:off x="2239137" y="4404722"/>
            <a:ext cx="8509" cy="12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xmlns="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xmlns="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} 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19047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502884721"/>
                  </p:ext>
                </p:extLst>
              </p:nvPr>
            </p:nvGraphicFramePr>
            <p:xfrm>
              <a:off x="685800" y="2063750"/>
              <a:ext cx="10394950" cy="40792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5197475">
                      <a:extLst>
                        <a:ext uri="{9D8B030D-6E8A-4147-A177-3AD203B41FA5}">
                          <a16:colId xmlns:a16="http://schemas.microsoft.com/office/drawing/2014/main" val="1393863886"/>
                        </a:ext>
                      </a:extLst>
                    </a:gridCol>
                    <a:gridCol w="5197475">
                      <a:extLst>
                        <a:ext uri="{9D8B030D-6E8A-4147-A177-3AD203B41FA5}">
                          <a16:colId xmlns:a16="http://schemas.microsoft.com/office/drawing/2014/main" val="592324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8345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inputs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197" r="-117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414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sz="1800" i="0" baseline="0" dirty="0" smtClean="0"/>
                            <a:t>t</a:t>
                          </a:r>
                          <a:r>
                            <a:rPr lang="en-US" baseline="0" dirty="0" smtClean="0"/>
                            <a:t>argets (real-valued)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49784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outputs (complex-valued)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31931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Type of premises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Sphere complex fuzzy set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81041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</a:t>
                          </a:r>
                          <a:r>
                            <a:rPr lang="en-US" baseline="0" dirty="0" smtClean="0"/>
                            <a:t> premises (after selection)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9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52868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premise parameters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893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Number of aim object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19599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Type of consequences</a:t>
                          </a:r>
                          <a:endParaRPr lang="en-US" dirty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Takagi-</a:t>
                          </a:r>
                          <a:r>
                            <a:rPr lang="en-US" dirty="0" err="1" smtClean="0"/>
                            <a:t>sugeno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002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consequences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6350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74947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Number of consequence</a:t>
                          </a:r>
                          <a:r>
                            <a:rPr lang="en-US" baseline="0" dirty="0" smtClean="0"/>
                            <a:t> parameters</a:t>
                          </a:r>
                          <a:endParaRPr lang="en-US" dirty="0" smtClean="0"/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 w="6350" cap="flat" cmpd="sng" algn="ctr">
                          <a:noFill/>
                          <a:prstDash val="solid"/>
                        </a:lnR>
                        <a:lnT w="6350" cap="flat" cmpd="sng" algn="ctr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90475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/>
          <p:cNvSpPr txBox="1">
            <a:spLocks/>
          </p:cNvSpPr>
          <p:nvPr/>
        </p:nvSpPr>
        <p:spPr>
          <a:xfrm>
            <a:off x="576471" y="20792"/>
            <a:ext cx="84743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</a:rPr>
              <a:t>Parameter Learning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Model Setting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xmlns="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xmlns="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TW" alt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1800" smtClean="0"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zh-TW" altLang="en-US" sz="36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i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8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184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800" dirty="0">
                                          <a:solidFill>
                                            <a:schemeClr val="tx1"/>
                                          </a:solidFill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kern="12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800" kern="1200" dirty="0" smtClean="0">
                              <a:effectLst/>
                            </a:rPr>
                            <a:t>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761969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4561482"/>
                  </p:ext>
                </p:extLst>
              </p:nvPr>
            </p:nvGraphicFramePr>
            <p:xfrm>
              <a:off x="1266687" y="789240"/>
              <a:ext cx="8128000" cy="485324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49208172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483574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PSO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411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8880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Swarm size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0778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Iterations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00557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5000" r="-100000" b="-8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0.8  2.0  2.0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689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506557" r="-100000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Random in [0,1]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25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Velocity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0</a:t>
                          </a:r>
                          <a:endParaRPr lang="zh-TW" altLang="en-US" sz="1800" dirty="0" smtClean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5090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RLSE 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9589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Parameters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8381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100000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906557" r="-150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46363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30303" r="-100000" b="-2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20x1 </a:t>
                          </a:r>
                          <a:r>
                            <a:rPr lang="en-US" altLang="zh-TW" sz="1800" dirty="0" smtClean="0"/>
                            <a:t>zero vector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573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14754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150" t="-1114754" r="-1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233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effectLst/>
                            </a:rPr>
                            <a:t> I</a:t>
                          </a:r>
                          <a:endParaRPr lang="zh-TW" altLang="en-US" sz="36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smtClean="0"/>
                            <a:t>20x20 </a:t>
                          </a:r>
                          <a:r>
                            <a:rPr lang="en-US" altLang="zh-TW" sz="1800" dirty="0" smtClean="0"/>
                            <a:t>identify matrix</a:t>
                          </a:r>
                          <a:endParaRPr lang="zh-TW" altLang="en-US" sz="1800" dirty="0" smtClean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1969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標題 1"/>
          <p:cNvSpPr txBox="1">
            <a:spLocks/>
          </p:cNvSpPr>
          <p:nvPr/>
        </p:nvSpPr>
        <p:spPr>
          <a:xfrm>
            <a:off x="750973" y="0"/>
            <a:ext cx="8474396" cy="633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 CONSTRUCTION: </a:t>
            </a:r>
            <a:r>
              <a:rPr lang="en-US" altLang="zh-TW" sz="3600" cap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Parameter Learning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Premises Parameters</a:t>
            </a:r>
            <a:br>
              <a:rPr lang="en-US" cap="none" dirty="0" smtClean="0"/>
            </a:br>
            <a:r>
              <a:rPr lang="en-US" cap="none" dirty="0" smtClean="0"/>
              <a:t>(after learning)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xmlns="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xmlns="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443997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5516222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82515577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6040381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72229203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8444445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51613826"/>
                      </a:ext>
                    </a:extLst>
                  </a:tr>
                  <a:tr h="345613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2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42303243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35613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3512"/>
                  </p:ext>
                </p:extLst>
              </p:nvPr>
            </p:nvGraphicFramePr>
            <p:xfrm>
              <a:off x="829364" y="1580448"/>
              <a:ext cx="10362496" cy="51333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5470">
                      <a:extLst>
                        <a:ext uri="{9D8B030D-6E8A-4147-A177-3AD203B41FA5}">
                          <a16:colId xmlns:a16="http://schemas.microsoft.com/office/drawing/2014/main" val="103352426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1354011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1031053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402221302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63917344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71871119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612940696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1991348634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12372478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304656796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19370020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239736627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2462385459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816756782"/>
                        </a:ext>
                      </a:extLst>
                    </a:gridCol>
                    <a:gridCol w="658359">
                      <a:extLst>
                        <a:ext uri="{9D8B030D-6E8A-4147-A177-3AD203B41FA5}">
                          <a16:colId xmlns:a16="http://schemas.microsoft.com/office/drawing/2014/main" val="710495869"/>
                        </a:ext>
                      </a:extLst>
                    </a:gridCol>
                  </a:tblGrid>
                  <a:tr h="444216">
                    <a:tc gridSpan="15"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Table</a:t>
                          </a:r>
                          <a:r>
                            <a:rPr lang="en-US" baseline="0" dirty="0" smtClean="0"/>
                            <a:t> Parameters of Premises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577661"/>
                      </a:ext>
                    </a:extLst>
                  </a:tr>
                  <a:tr h="380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Input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1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Fuzzy sets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43997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79096" r="-804787" b="-3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16222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335000" r="-1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335000" r="-1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335000" r="-10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335000" r="-7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335000" r="-6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335000" r="-5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335000" r="-2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335000" r="-100926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335000" r="-926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62630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-128.35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71.79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-39.87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-24.17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45.52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13.26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-52.75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121.20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96.42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3.41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12.37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515577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79096" r="-804787" b="-2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038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628333" r="-1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628333" r="-1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628333" r="-10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628333" r="-7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628333" r="-6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628333" r="-5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628333" r="-2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628333" r="-10092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628333" r="-926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830044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-309.40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156.58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-16.27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31.47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-88.22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130.49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-12.86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16.66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202.96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163.52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-24.65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19.95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229203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79096" r="-804787" b="-100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8444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4074" t="-923333" r="-1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4074" t="-923333" r="-1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4074" t="-923333" r="-10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74074" t="-923333" r="-7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74074" t="-923333" r="-6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74074" t="-923333" r="-5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74074" t="-923333" r="-2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74074" t="-923333" r="-100926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74074" t="-923333" r="-926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6321287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-50.03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82.52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-17.60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-10.88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43.68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59.62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-15.20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12.69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104.00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89.75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-12.00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-10.91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161382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79096" r="-804787" b="-5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</a:t>
                          </a:r>
                          <a:endParaRPr lang="en-US" dirty="0"/>
                        </a:p>
                      </a:txBody>
                      <a:tcPr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D2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D3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303243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4074" t="-1218333" r="-1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074" t="-1218333" r="-1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4074" t="-1218333" r="-10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4074" t="-1218333" r="-7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074" t="-1218333" r="-6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4074" t="-1218333" r="-5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74074" t="-1218333" r="-2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74074" t="-1218333" r="-100926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74074" t="-1218333" r="-926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479036"/>
                      </a:ext>
                    </a:extLst>
                  </a:tr>
                  <a:tr h="34561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-188.10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65.08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2.68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14.86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-25.48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117.38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-6.35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7.36</a:t>
                          </a:r>
                          <a:endParaRPr lang="en-US" sz="1100" dirty="0"/>
                        </a:p>
                      </a:txBody>
                      <a:tcPr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122.86</a:t>
                          </a:r>
                          <a:endParaRPr lang="en-US" sz="1100" dirty="0"/>
                        </a:p>
                      </a:txBody>
                      <a:tcPr>
                        <a:lnL>
                          <a:noFill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160.51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-4.72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-5.60</a:t>
                          </a:r>
                          <a:endParaRPr lang="en-US" sz="11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5613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2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506322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Aim Object Parameters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xmlns="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xmlns="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xmlns="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xmlns="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xmlns="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688773"/>
                  </p:ext>
                </p:extLst>
              </p:nvPr>
            </p:nvGraphicFramePr>
            <p:xfrm>
              <a:off x="269770" y="1860436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-3.76-129.01i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n-NO" altLang="zh-TW" sz="1400" dirty="0" smtClean="0"/>
                            <a:t>0.8306-0.0000i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138.48-19.33i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0.7709-0.0021i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-16.37+113.16i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0.8357+0.0002i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-15.98+6.32i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142.08+141.88i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0.7435+0.0021i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xmlns="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xmlns="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xmlns="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xmlns="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xmlns="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xmlns="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𝑎𝑜𝑐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002862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939391"/>
                  </p:ext>
                </p:extLst>
              </p:nvPr>
            </p:nvGraphicFramePr>
            <p:xfrm>
              <a:off x="269770" y="4489263"/>
              <a:ext cx="10669502" cy="19655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88239">
                      <a:extLst>
                        <a:ext uri="{9D8B030D-6E8A-4147-A177-3AD203B41FA5}">
                          <a16:colId xmlns:a16="http://schemas.microsoft.com/office/drawing/2014/main" val="1050311949"/>
                        </a:ext>
                      </a:extLst>
                    </a:gridCol>
                    <a:gridCol w="1689652">
                      <a:extLst>
                        <a:ext uri="{9D8B030D-6E8A-4147-A177-3AD203B41FA5}">
                          <a16:colId xmlns:a16="http://schemas.microsoft.com/office/drawing/2014/main" val="1000573584"/>
                        </a:ext>
                      </a:extLst>
                    </a:gridCol>
                    <a:gridCol w="1838739">
                      <a:extLst>
                        <a:ext uri="{9D8B030D-6E8A-4147-A177-3AD203B41FA5}">
                          <a16:colId xmlns:a16="http://schemas.microsoft.com/office/drawing/2014/main" val="224922773"/>
                        </a:ext>
                      </a:extLst>
                    </a:gridCol>
                    <a:gridCol w="1709530">
                      <a:extLst>
                        <a:ext uri="{9D8B030D-6E8A-4147-A177-3AD203B41FA5}">
                          <a16:colId xmlns:a16="http://schemas.microsoft.com/office/drawing/2014/main" val="3578616892"/>
                        </a:ext>
                      </a:extLst>
                    </a:gridCol>
                    <a:gridCol w="1719470">
                      <a:extLst>
                        <a:ext uri="{9D8B030D-6E8A-4147-A177-3AD203B41FA5}">
                          <a16:colId xmlns:a16="http://schemas.microsoft.com/office/drawing/2014/main" val="3378635613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1539019562"/>
                        </a:ext>
                      </a:extLst>
                    </a:gridCol>
                    <a:gridCol w="1011936">
                      <a:extLst>
                        <a:ext uri="{9D8B030D-6E8A-4147-A177-3AD203B41FA5}">
                          <a16:colId xmlns:a16="http://schemas.microsoft.com/office/drawing/2014/main" val="3430034960"/>
                        </a:ext>
                      </a:extLst>
                    </a:gridCol>
                  </a:tblGrid>
                  <a:tr h="442106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Center 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Spread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626" t="-6849" r="-218861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191" t="-6849" r="-118085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4819" t="-6849" r="-100602" b="-3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54819" t="-6849" r="-602" b="-3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766307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Aim object1</a:t>
                          </a:r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-139.36+31.05i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  <a:endParaRPr 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0.7869+0.0021i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65499338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132.35-31.03i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0.7817-0.0021i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321601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4.21+116.96i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0.8306-0.0002i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07162"/>
                      </a:ext>
                    </a:extLst>
                  </a:tr>
                  <a:tr h="38086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Aim object4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23.17-136.08i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141.21+141.70i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 smtClean="0"/>
                            <a:t>0.8025+0.0003i</a:t>
                          </a:r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0.6065-0.0013i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 smtClean="0"/>
                            <a:t>1</a:t>
                          </a:r>
                          <a:endParaRPr lang="zh-TW" altLang="en-US" sz="1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8624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字方塊 1"/>
          <p:cNvSpPr txBox="1"/>
          <p:nvPr/>
        </p:nvSpPr>
        <p:spPr>
          <a:xfrm>
            <a:off x="269770" y="1491104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Layer1 of Aim Object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69770" y="4119931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Layer2 of Aim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4400" dirty="0"/>
                        <m:t>θ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60" y="3113244"/>
                <a:ext cx="121340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506322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smtClean="0"/>
              <a:t>Consequences Parameters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396" y="1407495"/>
            <a:ext cx="2964116" cy="49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log part is negative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so we have to change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cap="none" dirty="0" smtClean="0"/>
              <a:t>Entropy</a:t>
            </a:r>
            <a:endParaRPr lang="en-US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4988681"/>
                <a:ext cx="235019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3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60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89" y="182397"/>
            <a:ext cx="8363932" cy="62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61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02" y="154117"/>
            <a:ext cx="8401639" cy="63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62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302248"/>
            <a:ext cx="7843100" cy="5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63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33" y="500552"/>
            <a:ext cx="7939725" cy="595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64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22" y="778301"/>
            <a:ext cx="6978192" cy="52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6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Performance(RMSE)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11098"/>
              </p:ext>
            </p:extLst>
          </p:nvPr>
        </p:nvGraphicFramePr>
        <p:xfrm>
          <a:off x="4075839" y="1778569"/>
          <a:ext cx="4046418" cy="467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011">
                  <a:extLst>
                    <a:ext uri="{9D8B030D-6E8A-4147-A177-3AD203B41FA5}">
                      <a16:colId xmlns:a16="http://schemas.microsoft.com/office/drawing/2014/main" xmlns="" val="1752523158"/>
                    </a:ext>
                  </a:extLst>
                </a:gridCol>
                <a:gridCol w="2394407">
                  <a:extLst>
                    <a:ext uri="{9D8B030D-6E8A-4147-A177-3AD203B41FA5}">
                      <a16:colId xmlns:a16="http://schemas.microsoft.com/office/drawing/2014/main" xmlns="" val="2755654605"/>
                    </a:ext>
                  </a:extLst>
                </a:gridCol>
              </a:tblGrid>
              <a:tr h="418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(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RMSE)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5965034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triers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b="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Normalized</a:t>
                      </a:r>
                      <a:endParaRPr lang="en-US" sz="1800" b="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932163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279.40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723346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279.35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90020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279.59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5635243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3550868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279.61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824758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280.91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8604415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280.50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6869511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280.10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542026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280.76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2774150"/>
                  </a:ext>
                </a:extLst>
              </a:tr>
              <a:tr h="3871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spc="-5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800" spc="-5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282.01</a:t>
                      </a:r>
                      <a:endParaRPr lang="en-US" sz="18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559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弧形 4"/>
          <p:cNvSpPr/>
          <p:nvPr/>
        </p:nvSpPr>
        <p:spPr>
          <a:xfrm rot="3651367">
            <a:off x="2486265" y="1517214"/>
            <a:ext cx="2969519" cy="2814324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931149" y="3252272"/>
            <a:ext cx="2076450" cy="33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rot="3172059">
            <a:off x="2596792" y="1784734"/>
            <a:ext cx="2477894" cy="2661392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弧形 7"/>
          <p:cNvSpPr/>
          <p:nvPr/>
        </p:nvSpPr>
        <p:spPr>
          <a:xfrm rot="3749259">
            <a:off x="2648326" y="1521026"/>
            <a:ext cx="3185020" cy="27217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弧形 8"/>
          <p:cNvSpPr/>
          <p:nvPr/>
        </p:nvSpPr>
        <p:spPr>
          <a:xfrm rot="3823696">
            <a:off x="2914070" y="1549789"/>
            <a:ext cx="3185020" cy="27217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51730" y="41461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60954" y="4269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87065" y="43092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86442" y="4410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56615" y="2881876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2466307" y="3177751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726617" y="3426110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921487" y="3684431"/>
            <a:ext cx="2829827" cy="19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8015624" y="2766196"/>
            <a:ext cx="991402" cy="9721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T-S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 smtClean="0"/>
              <a:t>Pdf(IBM)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670" y="1841670"/>
            <a:ext cx="5344500" cy="4004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>
                  <a:defRPr/>
                </a:pPr>
                <a:r>
                  <a:rPr lang="en-US" dirty="0" smtClean="0"/>
                  <a:t>X=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914400">
                  <a:defRPr/>
                </a:pPr>
                <a:r>
                  <a:rPr lang="en-US" dirty="0" smtClean="0"/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𝟐𝟎𝟎𝟏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92" y="2093976"/>
                <a:ext cx="2682843" cy="646331"/>
              </a:xfrm>
              <a:prstGeom prst="rect">
                <a:avLst/>
              </a:prstGeom>
              <a:blipFill>
                <a:blip r:embed="rId3"/>
                <a:stretch>
                  <a:fillRect l="-204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92" y="1735344"/>
            <a:ext cx="5344500" cy="4004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061535" y="0"/>
            <a:ext cx="10058400" cy="1609344"/>
          </a:xfrm>
        </p:spPr>
        <p:txBody>
          <a:bodyPr/>
          <a:lstStyle/>
          <a:p>
            <a:r>
              <a:rPr lang="en-US" dirty="0"/>
              <a:t>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altLang="zh-TW" cap="none" dirty="0" smtClean="0"/>
              <a:t>Influence </a:t>
            </a:r>
            <a:r>
              <a:rPr lang="en-US" altLang="zh-TW" cap="none" dirty="0"/>
              <a:t>Information: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b="0" i="0" cap="non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cap="none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+   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altLang="zh-TW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:r>
                  <a:rPr lang="en-US" altLang="zh-TW" dirty="0" smtClean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zh-TW" cap="none" dirty="0"/>
              </a:p>
              <a:p>
                <a:pPr marL="0" indent="0">
                  <a:buNone/>
                </a:pP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TW" i="1" cap="none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 cap="none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TW" altLang="zh-TW" cap="non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cap="none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cap="none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cap="non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cap="non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zh-TW" altLang="zh-TW" i="1" cap="non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zh-TW" altLang="zh-TW" i="1" cap="non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cap="non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cap="none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zh-TW" i="1" cap="none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cap="none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zh-TW" i="1" cap="none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i="1" cap="none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zh-TW" i="1" cap="none">
                                  <a:latin typeface="Cambria Math" panose="02040503050406030204" pitchFamily="18" charset="0"/>
                                </a:rPr>
                                <m:t>𝑑𝑦𝑑</m:t>
                              </m:r>
                              <m:sSup>
                                <m:sSupPr>
                                  <m:ctrlPr>
                                    <a:rPr lang="zh-TW" altLang="zh-TW" i="1" cap="none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i="1" cap="non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cap="non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(1,</m:t>
                      </m:r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,where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zh-TW" altLang="zh-TW" cap="none" dirty="0"/>
              </a:p>
              <a:p>
                <a:endParaRPr lang="en-US" altLang="zh-TW" cap="none" dirty="0" smtClean="0"/>
              </a:p>
              <a:p>
                <a:endParaRPr lang="en-US" altLang="zh-TW" cap="none" dirty="0" smtClean="0"/>
              </a:p>
            </p:txBody>
          </p:sp>
        </mc:Choice>
        <mc:Fallback xmlns="">
          <p:sp>
            <p:nvSpPr>
              <p:cNvPr id="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21622"/>
                <a:ext cx="10058400" cy="4835743"/>
              </a:xfrm>
              <a:blipFill>
                <a:blip r:embed="rId2"/>
                <a:stretch>
                  <a:fillRect b="-1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3441</TotalTime>
  <Words>1653</Words>
  <Application>Microsoft Office PowerPoint</Application>
  <PresentationFormat>寬螢幕</PresentationFormat>
  <Paragraphs>1155</Paragraphs>
  <Slides>66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9" baseType="lpstr">
      <vt:lpstr>MS Mincho</vt:lpstr>
      <vt:lpstr>微軟正黑體</vt:lpstr>
      <vt:lpstr>新細明體</vt:lpstr>
      <vt:lpstr>標楷體</vt:lpstr>
      <vt:lpstr>Baskerville Old Face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木刻字型</vt:lpstr>
      <vt:lpstr>Paper 2</vt:lpstr>
      <vt:lpstr> </vt:lpstr>
      <vt:lpstr>Data Processing</vt:lpstr>
      <vt:lpstr>Data Processing</vt:lpstr>
      <vt:lpstr>Data Processing</vt:lpstr>
      <vt:lpstr>Entropy</vt:lpstr>
      <vt:lpstr>Pdf(IBM)</vt:lpstr>
      <vt:lpstr>pdf</vt:lpstr>
      <vt:lpstr>Influence Information:</vt:lpstr>
      <vt:lpstr>Influence Information Matrix</vt:lpstr>
      <vt:lpstr>Influence Information Matrix(2001y)</vt:lpstr>
      <vt:lpstr>Multi-Target Feature selection</vt:lpstr>
      <vt:lpstr>PowerPoint 簡報</vt:lpstr>
      <vt:lpstr>Multi-Target Feature selection</vt:lpstr>
      <vt:lpstr>Multi-Target Feature Selection(Example)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pair</vt:lpstr>
      <vt:lpstr>MODEL CONSTRUCTION 1. Structure Learning 2. Model Structure and I/O Relationship 3. Parameter Learning </vt:lpstr>
      <vt:lpstr>PowerPoint 簡報</vt:lpstr>
      <vt:lpstr>Model Construction: Structure Learning IF-Parts</vt:lpstr>
      <vt:lpstr>Model Construction: Structure Learning Selection of Premises</vt:lpstr>
      <vt:lpstr>Model Construction: Structure Learning Selection of Premises</vt:lpstr>
      <vt:lpstr>Model Construction: Structure Learning Selection of Premises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CONSTRUCTION 1. Structure Learning 2. Model Structure and I/O Relationship 3. Parameter Learning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Premises Parameters (after learning)</vt:lpstr>
      <vt:lpstr>Aim Object Parameters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Performance(RMSE)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Roderick Lin</dc:creator>
  <cp:lastModifiedBy>Roderick Lin</cp:lastModifiedBy>
  <cp:revision>189</cp:revision>
  <dcterms:created xsi:type="dcterms:W3CDTF">2017-07-21T13:48:00Z</dcterms:created>
  <dcterms:modified xsi:type="dcterms:W3CDTF">2018-05-04T06:13:36Z</dcterms:modified>
</cp:coreProperties>
</file>