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59" r:id="rId4"/>
    <p:sldId id="260" r:id="rId5"/>
    <p:sldId id="287" r:id="rId6"/>
    <p:sldId id="286" r:id="rId7"/>
    <p:sldId id="288" r:id="rId8"/>
    <p:sldId id="290" r:id="rId9"/>
    <p:sldId id="300" r:id="rId10"/>
    <p:sldId id="289" r:id="rId11"/>
    <p:sldId id="261" r:id="rId12"/>
    <p:sldId id="294" r:id="rId13"/>
    <p:sldId id="293" r:id="rId14"/>
    <p:sldId id="296" r:id="rId15"/>
    <p:sldId id="295" r:id="rId16"/>
    <p:sldId id="292" r:id="rId17"/>
    <p:sldId id="297" r:id="rId18"/>
    <p:sldId id="299" r:id="rId19"/>
    <p:sldId id="301" r:id="rId20"/>
    <p:sldId id="302" r:id="rId21"/>
    <p:sldId id="305" r:id="rId22"/>
    <p:sldId id="306" r:id="rId23"/>
    <p:sldId id="303" r:id="rId24"/>
    <p:sldId id="304" r:id="rId25"/>
    <p:sldId id="267" r:id="rId26"/>
    <p:sldId id="281" r:id="rId27"/>
  </p:sldIdLst>
  <p:sldSz cx="9144000" cy="5143500" type="screen16x9"/>
  <p:notesSz cx="6858000" cy="9144000"/>
  <p:embeddedFontLst>
    <p:embeddedFont>
      <p:font typeface="標楷體" panose="03000509000000000000" pitchFamily="65" charset="-120"/>
      <p:regular r:id="rId30"/>
    </p:embeddedFont>
    <p:embeddedFont>
      <p:font typeface="Muli" panose="02020500000000000000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Rockwell" panose="02060603020205020403" pitchFamily="18" charset="0"/>
      <p:regular r:id="rId39"/>
      <p:bold r:id="rId40"/>
      <p:italic r:id="rId41"/>
      <p:boldItalic r:id="rId42"/>
    </p:embeddedFont>
    <p:embeddedFont>
      <p:font typeface="Georgia" panose="02040502050405020303" pitchFamily="18" charset="0"/>
      <p:regular r:id="rId43"/>
      <p:bold r:id="rId44"/>
      <p:italic r:id="rId45"/>
      <p:boldItalic r:id="rId46"/>
    </p:embeddedFont>
    <p:embeddedFont>
      <p:font typeface="Cambria Math" panose="02040503050406030204" pitchFamily="18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5680A1"/>
    <a:srgbClr val="00B050"/>
    <a:srgbClr val="57A7B5"/>
    <a:srgbClr val="333333"/>
    <a:srgbClr val="A6A6A6"/>
    <a:srgbClr val="33B6EE"/>
    <a:srgbClr val="34B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80026B-0178-4589-8806-25C4246FCCC2}">
  <a:tblStyle styleId="{9E80026B-0178-4589-8806-25C4246FCC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22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5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09E72-B50C-48A7-9049-CF9D4BB9D32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2D648-CB89-4C2E-A0FF-E2F4C681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57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338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72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113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234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341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758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022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17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50" y="1790100"/>
            <a:ext cx="9144000" cy="15633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840729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2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128482" y="1509475"/>
            <a:ext cx="34932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6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7" r:id="rId7"/>
    <p:sldLayoutId id="2147483670" r:id="rId8"/>
    <p:sldLayoutId id="2147483671" r:id="rId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8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637182" y="695739"/>
            <a:ext cx="3844907" cy="37397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模擬投資策略下之演算法比較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以時間序列預測為例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968768" y="3584713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</a:rPr>
              <a:t>學生</a:t>
            </a:r>
            <a:r>
              <a:rPr lang="en-US" altLang="zh-TW" sz="1600" dirty="0" smtClean="0">
                <a:solidFill>
                  <a:schemeClr val="bg1"/>
                </a:solidFill>
              </a:rPr>
              <a:t>:</a:t>
            </a:r>
            <a:r>
              <a:rPr lang="zh-TW" altLang="en-US" sz="1600" dirty="0" smtClean="0">
                <a:solidFill>
                  <a:schemeClr val="bg1"/>
                </a:solidFill>
              </a:rPr>
              <a:t> 林奇鋒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ubTitle" idx="1"/>
          </p:nvPr>
        </p:nvSpPr>
        <p:spPr>
          <a:xfrm>
            <a:off x="3107635" y="2812415"/>
            <a:ext cx="3086700" cy="20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 smtClean="0">
                <a:latin typeface="+mn-ea"/>
                <a:ea typeface="+mn-ea"/>
              </a:rPr>
              <a:t>模型以及機器學習</a:t>
            </a:r>
            <a:endParaRPr sz="2000" dirty="0">
              <a:latin typeface="+mn-ea"/>
              <a:ea typeface="+mn-ea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048000" y="767915"/>
            <a:ext cx="3048000" cy="20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36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研究方法</a:t>
            </a:r>
            <a:endParaRPr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02775" y="1235121"/>
            <a:ext cx="4241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2.1</a:t>
            </a:r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多目標特徵挑選</a:t>
            </a:r>
            <a:endParaRPr lang="en-US" altLang="zh-TW" sz="24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2.2</a:t>
            </a:r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結構化學習</a:t>
            </a:r>
            <a:endParaRPr lang="en-US" altLang="zh-TW" sz="24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2.3</a:t>
            </a:r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模型輸入與輸出</a:t>
            </a:r>
            <a:endParaRPr lang="en-US" altLang="zh-TW" sz="24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2.4</a:t>
            </a:r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參數學習</a:t>
            </a:r>
            <a:endParaRPr lang="en-US" altLang="zh-TW" sz="24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2.5</a:t>
            </a:r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模擬投資</a:t>
            </a:r>
            <a:endParaRPr 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802386" y="0"/>
            <a:ext cx="7543800" cy="1207008"/>
          </a:xfrm>
        </p:spPr>
        <p:txBody>
          <a:bodyPr/>
          <a:lstStyle/>
          <a:p>
            <a:r>
              <a:rPr lang="en-US" altLang="zh-TW" cap="none" dirty="0" smtClean="0"/>
              <a:t>Data</a:t>
            </a:r>
            <a:r>
              <a:rPr lang="en-US" altLang="zh-TW" dirty="0" smtClean="0"/>
              <a:t> </a:t>
            </a:r>
            <a:r>
              <a:rPr lang="en-US" altLang="zh-TW" cap="none" dirty="0" smtClean="0"/>
              <a:t>Processing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802386" y="14324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2.1</a:t>
            </a:r>
            <a:r>
              <a:rPr lang="zh-TW" altLang="en-US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多目標特徵挑選</a:t>
            </a:r>
            <a:endParaRPr lang="en-US" altLang="zh-TW" sz="3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134" y="974473"/>
            <a:ext cx="6051379" cy="3752641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897500" y="1916032"/>
            <a:ext cx="224811" cy="1061900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左大括弧 4"/>
          <p:cNvSpPr/>
          <p:nvPr/>
        </p:nvSpPr>
        <p:spPr>
          <a:xfrm>
            <a:off x="893513" y="3382294"/>
            <a:ext cx="224811" cy="724874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文字方塊 5"/>
          <p:cNvSpPr txBox="1"/>
          <p:nvPr/>
        </p:nvSpPr>
        <p:spPr>
          <a:xfrm>
            <a:off x="57271" y="2291748"/>
            <a:ext cx="6735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Training</a:t>
            </a:r>
          </a:p>
          <a:p>
            <a:pPr algn="ctr"/>
            <a:r>
              <a:rPr lang="en-US" sz="1050" dirty="0"/>
              <a:t>(</a:t>
            </a:r>
            <a:r>
              <a:rPr lang="en-US" altLang="zh-TW" sz="1050" dirty="0"/>
              <a:t>184</a:t>
            </a:r>
            <a:r>
              <a:rPr lang="en-US" sz="1050" dirty="0"/>
              <a:t>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7271" y="3455006"/>
            <a:ext cx="6270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Testing</a:t>
            </a:r>
          </a:p>
          <a:p>
            <a:pPr algn="ctr"/>
            <a:r>
              <a:rPr lang="en-US" sz="1050" dirty="0"/>
              <a:t>(</a:t>
            </a:r>
            <a:r>
              <a:rPr lang="en-US" altLang="zh-TW" sz="1050" dirty="0"/>
              <a:t>64</a:t>
            </a:r>
            <a:r>
              <a:rPr lang="en-US" sz="105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4842178"/>
                  </p:ext>
                </p:extLst>
              </p:nvPr>
            </p:nvGraphicFramePr>
            <p:xfrm>
              <a:off x="1163247" y="1093207"/>
              <a:ext cx="2952004" cy="3136805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380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7380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7380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7380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49019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40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4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…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400" smtClean="0"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3700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 smtClean="0"/>
                            <a:t>…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3697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 smtClean="0"/>
                            <a:t>…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36023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3719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184</m:t>
                                    </m:r>
                                  </m:sub>
                                  <m:sup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…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213</m:t>
                                    </m:r>
                                  </m:sub>
                                  <m:sup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3719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186</m:t>
                                    </m:r>
                                  </m:sub>
                                  <m:sup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 smtClean="0"/>
                            <a:t>…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36023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37019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248</m:t>
                                    </m:r>
                                  </m:sub>
                                  <m:sup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249</m:t>
                                    </m:r>
                                  </m:sub>
                                  <m:sup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 smtClean="0"/>
                            <a:t>…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277</m:t>
                                    </m:r>
                                  </m:sub>
                                  <m:sup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4842178"/>
                  </p:ext>
                </p:extLst>
              </p:nvPr>
            </p:nvGraphicFramePr>
            <p:xfrm>
              <a:off x="1163247" y="1093207"/>
              <a:ext cx="2952004" cy="315090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380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7380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7380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7380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4901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t="-1235" r="-299180" b="-54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826" t="-1235" r="-201653" b="-54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…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301653" t="-1235" r="-826" b="-540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3872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t="-130159" r="-299180" b="-5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826" t="-130159" r="-201653" b="-5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 smtClean="0"/>
                            <a:t>…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301653" t="-130159" r="-826" b="-59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3872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t="-226563" r="-299180" b="-4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826" t="-226563" r="-201653" b="-4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 smtClean="0"/>
                            <a:t>…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301653" t="-226563" r="-826" b="-485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360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t="-354237" r="-299180" b="-4271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826" t="-354237" r="-201653" b="-4271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99180" t="-354237" r="-100000" b="-4271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301653" t="-354237" r="-826" b="-4271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t="-418750" r="-299180" b="-2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826" t="-418750" r="-201653" b="-2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…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301653" t="-418750" r="-826" b="-2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t="-518750" r="-299180" b="-1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826" t="-518750" r="-201653" b="-1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 smtClean="0"/>
                            <a:t>…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301653" t="-518750" r="-826" b="-1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360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t="-671186" r="-299180" b="-1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826" t="-671186" r="-201653" b="-1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99180" t="-671186" r="-100000" b="-1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301653" t="-671186" r="-826" b="-1101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3872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t="-710938" r="-299180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826" t="-710938" r="-201653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 smtClean="0"/>
                            <a:t>…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301653" t="-710938" r="-826" b="-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399054"/>
                  </p:ext>
                </p:extLst>
              </p:nvPr>
            </p:nvGraphicFramePr>
            <p:xfrm>
              <a:off x="7441114" y="1093206"/>
              <a:ext cx="595127" cy="3132868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595127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49019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TAIEX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3697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3697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36023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3685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37176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36023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37019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399054"/>
                  </p:ext>
                </p:extLst>
              </p:nvPr>
            </p:nvGraphicFramePr>
            <p:xfrm>
              <a:off x="7441114" y="1093206"/>
              <a:ext cx="595127" cy="3147856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595127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4901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t="-1235" r="-1010" b="-5395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3872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t="-130159" r="-1010" b="-593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3872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t="-226563" r="-1010" b="-484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360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t="-354237" r="-1010" b="-425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3861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t="-425397" r="-1010" b="-2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t="-517188" r="-1010" b="-1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360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t="-669492" r="-1010" b="-1101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3872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t="-709375" r="-1010" b="-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6830748"/>
                  </p:ext>
                </p:extLst>
              </p:nvPr>
            </p:nvGraphicFramePr>
            <p:xfrm>
              <a:off x="4115250" y="1093206"/>
              <a:ext cx="2904304" cy="3136805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26076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726076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726076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726076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49019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b="1" i="1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1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400" b="1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𝟑𝟏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1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b="1" i="1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1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400" b="1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1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400" b="1" i="0" u="none" strike="noStrike" cap="none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…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b="1" i="1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1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400" b="1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𝟔𝟎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1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3700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b="0" i="1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1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b="0" i="1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1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cap="none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…</a:t>
                          </a:r>
                          <a:endParaRPr lang="en-US" sz="11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b="0" i="1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100" b="0" i="0" u="none" strike="noStrike" cap="none" noProof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3697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b="0" i="1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100" b="0" i="0" u="none" strike="noStrike" cap="none" noProof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b="0" i="1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100" b="0" i="0" u="none" strike="noStrike" cap="none" noProof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cap="none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…</a:t>
                          </a:r>
                          <a:endParaRPr lang="en-US" sz="11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b="0" i="1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100" b="0" i="0" u="none" strike="noStrike" cap="none" noProof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36023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0" u="none" strike="noStrike" cap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0" u="none" strike="noStrike" cap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0" u="none" strike="noStrike" cap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0" u="none" strike="noStrike" cap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3719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b="0" i="1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184</m:t>
                                    </m:r>
                                  </m:sub>
                                  <m:sup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100" b="0" i="0" u="none" strike="noStrike" cap="none" noProof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b="0" i="1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100" b="0" i="0" u="none" strike="noStrike" cap="none" noProof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cap="none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…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b="0" i="1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213</m:t>
                                    </m:r>
                                  </m:sub>
                                  <m:sup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100" b="0" i="0" u="none" strike="noStrike" cap="none" noProof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3719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b="0" i="1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1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b="0" i="1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186</m:t>
                                    </m:r>
                                  </m:sub>
                                  <m:sup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1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cap="none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…</a:t>
                          </a:r>
                          <a:endParaRPr lang="en-US" sz="11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b="0" i="1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100" b="0" i="0" u="none" strike="noStrike" cap="none" noProof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36023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0" u="none" strike="noStrike" cap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0" u="none" strike="noStrike" cap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0" u="none" strike="noStrike" cap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0" u="none" strike="noStrike" cap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37019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b="0" i="1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248</m:t>
                                    </m:r>
                                  </m:sub>
                                  <m:sup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1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b="0" i="1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249</m:t>
                                    </m:r>
                                  </m:sub>
                                  <m:sup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1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cap="none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…</a:t>
                          </a:r>
                          <a:endParaRPr lang="en-US" sz="11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b="0" i="1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277</m:t>
                                    </m:r>
                                  </m:sub>
                                  <m:sup>
                                    <m:r>
                                      <a:rPr lang="en-US" altLang="zh-TW" sz="1100" b="0" i="0" u="none" strike="noStrike" cap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100" b="0" i="0" u="none" strike="noStrike" cap="none" noProof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6830748"/>
                  </p:ext>
                </p:extLst>
              </p:nvPr>
            </p:nvGraphicFramePr>
            <p:xfrm>
              <a:off x="4115250" y="1093206"/>
              <a:ext cx="2904304" cy="315090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26076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726076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726076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726076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4901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t="-1235" r="-301681" b="-54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99167" t="-1235" r="-199167" b="-54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400" b="1" i="0" u="none" strike="noStrike" cap="none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…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300840" t="-1235" r="-840" b="-540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3872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t="-130159" r="-301681" b="-5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99167" t="-130159" r="-199167" b="-5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cap="none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…</a:t>
                          </a:r>
                          <a:endParaRPr lang="en-US" sz="11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300840" t="-130159" r="-840" b="-59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3872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t="-226563" r="-301681" b="-4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99167" t="-226563" r="-199167" b="-4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cap="none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…</a:t>
                          </a:r>
                          <a:endParaRPr lang="en-US" sz="11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300840" t="-226563" r="-840" b="-485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360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t="-354237" r="-301681" b="-4271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99167" t="-354237" r="-199167" b="-4271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200840" t="-354237" r="-100840" b="-4271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300840" t="-354237" r="-840" b="-4271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t="-418750" r="-301681" b="-2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99167" t="-418750" r="-199167" b="-2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cap="none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…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300840" t="-418750" r="-840" b="-2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t="-518750" r="-301681" b="-1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99167" t="-518750" r="-199167" b="-1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cap="none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…</a:t>
                          </a:r>
                          <a:endParaRPr lang="en-US" sz="11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300840" t="-518750" r="-840" b="-1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360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t="-671186" r="-301681" b="-1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99167" t="-671186" r="-199167" b="-1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200840" t="-671186" r="-100840" b="-1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300840" t="-671186" r="-840" b="-1101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3872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t="-710938" r="-301681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99167" t="-710938" r="-199167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cap="none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…</a:t>
                          </a:r>
                          <a:endParaRPr lang="en-US" sz="11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300840" t="-710938" r="-840" b="-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4343873"/>
                  </p:ext>
                </p:extLst>
              </p:nvPr>
            </p:nvGraphicFramePr>
            <p:xfrm>
              <a:off x="8048623" y="1093205"/>
              <a:ext cx="595127" cy="3132868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595127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49019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DJAI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3697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3697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36023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3685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37176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36023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37019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sz="1100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4343873"/>
                  </p:ext>
                </p:extLst>
              </p:nvPr>
            </p:nvGraphicFramePr>
            <p:xfrm>
              <a:off x="8048623" y="1093205"/>
              <a:ext cx="595127" cy="3147856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595127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4901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t="-1235" r="-1020" b="-5395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3872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t="-130159" r="-1020" b="-593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3872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t="-226563" r="-1020" b="-484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360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t="-354237" r="-1020" b="-425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3861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t="-425397" r="-1020" b="-2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t="-517188" r="-1020" b="-1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360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t="-669492" r="-1020" b="-1101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3872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t="-709375" r="-1020" b="-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802386" y="0"/>
            <a:ext cx="7543800" cy="1207008"/>
          </a:xfrm>
        </p:spPr>
        <p:txBody>
          <a:bodyPr/>
          <a:lstStyle/>
          <a:p>
            <a:r>
              <a:rPr lang="en-US" altLang="zh-TW" cap="none" dirty="0" smtClean="0"/>
              <a:t>Data</a:t>
            </a:r>
            <a:r>
              <a:rPr lang="en-US" altLang="zh-TW" dirty="0" smtClean="0"/>
              <a:t> </a:t>
            </a:r>
            <a:r>
              <a:rPr lang="en-US" altLang="zh-TW" cap="none" dirty="0" smtClean="0"/>
              <a:t>Processing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7070675" y="2474643"/>
            <a:ext cx="319318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sz="1050" dirty="0"/>
              <a:t>…</a:t>
            </a:r>
          </a:p>
        </p:txBody>
      </p:sp>
      <p:sp>
        <p:nvSpPr>
          <p:cNvPr id="15" name="矩形 14"/>
          <p:cNvSpPr/>
          <p:nvPr/>
        </p:nvSpPr>
        <p:spPr>
          <a:xfrm>
            <a:off x="8803748" y="2446981"/>
            <a:ext cx="319318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sz="1050" dirty="0"/>
              <a:t>…</a:t>
            </a:r>
          </a:p>
        </p:txBody>
      </p:sp>
      <p:sp>
        <p:nvSpPr>
          <p:cNvPr id="2" name="矩形 1"/>
          <p:cNvSpPr/>
          <p:nvPr/>
        </p:nvSpPr>
        <p:spPr>
          <a:xfrm>
            <a:off x="893513" y="4750715"/>
            <a:ext cx="162095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US" sz="1050" dirty="0"/>
              <a:t>Sequence: TAIEX, </a:t>
            </a:r>
            <a:r>
              <a:rPr lang="en-US" sz="1050" dirty="0" smtClean="0"/>
              <a:t>DJIA</a:t>
            </a:r>
            <a:endParaRPr lang="en-US" sz="1050" dirty="0"/>
          </a:p>
        </p:txBody>
      </p:sp>
      <p:sp>
        <p:nvSpPr>
          <p:cNvPr id="16" name="矩形 15"/>
          <p:cNvSpPr/>
          <p:nvPr/>
        </p:nvSpPr>
        <p:spPr>
          <a:xfrm>
            <a:off x="802386" y="14324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2.1</a:t>
            </a:r>
            <a:r>
              <a:rPr lang="zh-TW" altLang="en-US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多目標特徵挑選</a:t>
            </a:r>
            <a:endParaRPr lang="en-US" altLang="zh-TW" sz="3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2.2</a:t>
            </a:r>
            <a:r>
              <a:rPr lang="zh-TW" altLang="en-US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結構化學習</a:t>
            </a:r>
            <a:r>
              <a: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sz="2800" dirty="0"/>
          </a:p>
        </p:txBody>
      </p:sp>
      <p:grpSp>
        <p:nvGrpSpPr>
          <p:cNvPr id="3" name="群組 2"/>
          <p:cNvGrpSpPr/>
          <p:nvPr/>
        </p:nvGrpSpPr>
        <p:grpSpPr>
          <a:xfrm>
            <a:off x="2677587" y="1412220"/>
            <a:ext cx="4057583" cy="3057422"/>
            <a:chOff x="2914927" y="1664703"/>
            <a:chExt cx="3828834" cy="1941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2914927" y="1664703"/>
                  <a:ext cx="8042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927" y="1664703"/>
                  <a:ext cx="80425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6203877" y="3236514"/>
                  <a:ext cx="4790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3877" y="3236514"/>
                  <a:ext cx="47904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單箭頭接點 11"/>
            <p:cNvCxnSpPr/>
            <p:nvPr/>
          </p:nvCxnSpPr>
          <p:spPr>
            <a:xfrm flipV="1">
              <a:off x="3667637" y="3263859"/>
              <a:ext cx="3076124" cy="80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 flipV="1">
              <a:off x="3667637" y="1745200"/>
              <a:ext cx="0" cy="15266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H="1">
              <a:off x="3673054" y="2222704"/>
              <a:ext cx="1225826" cy="2486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3317057" y="2068815"/>
              <a:ext cx="269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latin typeface="+mj-ea"/>
                  <a:ea typeface="+mj-ea"/>
                </a:rPr>
                <a:t>1</a:t>
              </a:r>
              <a:endParaRPr lang="en-US" b="1" dirty="0">
                <a:latin typeface="+mj-ea"/>
                <a:ea typeface="+mj-ea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317057" y="3113403"/>
              <a:ext cx="269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latin typeface="+mj-ea"/>
                  <a:ea typeface="+mj-ea"/>
                </a:rPr>
                <a:t>0</a:t>
              </a:r>
              <a:endParaRPr lang="en-US" b="1" dirty="0">
                <a:latin typeface="+mj-ea"/>
                <a:ea typeface="+mj-ea"/>
              </a:endParaRPr>
            </a:p>
          </p:txBody>
        </p:sp>
        <p:sp>
          <p:nvSpPr>
            <p:cNvPr id="23" name="手繪多邊形 22"/>
            <p:cNvSpPr/>
            <p:nvPr/>
          </p:nvSpPr>
          <p:spPr>
            <a:xfrm>
              <a:off x="3954541" y="2222704"/>
              <a:ext cx="1906347" cy="1057169"/>
            </a:xfrm>
            <a:custGeom>
              <a:avLst/>
              <a:gdLst>
                <a:gd name="connsiteX0" fmla="*/ 0 w 1416050"/>
                <a:gd name="connsiteY0" fmla="*/ 1225555 h 1225555"/>
                <a:gd name="connsiteX1" fmla="*/ 755650 w 1416050"/>
                <a:gd name="connsiteY1" fmla="*/ 5 h 1225555"/>
                <a:gd name="connsiteX2" fmla="*/ 1416050 w 1416050"/>
                <a:gd name="connsiteY2" fmla="*/ 1212855 h 122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6050" h="1225555">
                  <a:moveTo>
                    <a:pt x="0" y="1225555"/>
                  </a:moveTo>
                  <a:cubicBezTo>
                    <a:pt x="259821" y="613838"/>
                    <a:pt x="519642" y="2122"/>
                    <a:pt x="755650" y="5"/>
                  </a:cubicBezTo>
                  <a:cubicBezTo>
                    <a:pt x="991658" y="-2112"/>
                    <a:pt x="1203854" y="605371"/>
                    <a:pt x="1416050" y="121285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直線接點 30"/>
            <p:cNvCxnSpPr/>
            <p:nvPr/>
          </p:nvCxnSpPr>
          <p:spPr>
            <a:xfrm flipH="1">
              <a:off x="4938720" y="2214697"/>
              <a:ext cx="6350" cy="104916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670692" y="1815283"/>
                <a:ext cx="2297552" cy="926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20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高斯函數</a:t>
                </a:r>
                <a:r>
                  <a:rPr lang="en-US" altLang="zh-TW" sz="20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692" y="1815283"/>
                <a:ext cx="2297552" cy="926023"/>
              </a:xfrm>
              <a:prstGeom prst="rect">
                <a:avLst/>
              </a:prstGeom>
              <a:blipFill>
                <a:blip r:embed="rId4"/>
                <a:stretch>
                  <a:fillRect l="-2653" t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636737" y="388792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737" y="3887921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2.2</a:t>
            </a:r>
            <a:r>
              <a:rPr lang="zh-TW" altLang="en-US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結構化學習</a:t>
            </a:r>
            <a:r>
              <a: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sz="2800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3503863" y="3804130"/>
            <a:ext cx="44254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V="1">
            <a:off x="3503863" y="1096804"/>
            <a:ext cx="0" cy="2707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手繪多邊形 12"/>
          <p:cNvSpPr/>
          <p:nvPr/>
        </p:nvSpPr>
        <p:spPr>
          <a:xfrm rot="10800000">
            <a:off x="3503861" y="3804128"/>
            <a:ext cx="1259205" cy="1057169"/>
          </a:xfrm>
          <a:custGeom>
            <a:avLst/>
            <a:gdLst>
              <a:gd name="connsiteX0" fmla="*/ 0 w 1416050"/>
              <a:gd name="connsiteY0" fmla="*/ 1225555 h 1225555"/>
              <a:gd name="connsiteX1" fmla="*/ 755650 w 1416050"/>
              <a:gd name="connsiteY1" fmla="*/ 5 h 1225555"/>
              <a:gd name="connsiteX2" fmla="*/ 1416050 w 1416050"/>
              <a:gd name="connsiteY2" fmla="*/ 1212855 h 122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6050" h="1225555">
                <a:moveTo>
                  <a:pt x="0" y="1225555"/>
                </a:moveTo>
                <a:cubicBezTo>
                  <a:pt x="259821" y="613838"/>
                  <a:pt x="519642" y="2122"/>
                  <a:pt x="755650" y="5"/>
                </a:cubicBezTo>
                <a:cubicBezTo>
                  <a:pt x="991658" y="-2112"/>
                  <a:pt x="1203854" y="605371"/>
                  <a:pt x="1416050" y="121285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手繪多邊形 19"/>
          <p:cNvSpPr/>
          <p:nvPr/>
        </p:nvSpPr>
        <p:spPr>
          <a:xfrm rot="10800000">
            <a:off x="4775594" y="3804127"/>
            <a:ext cx="1314783" cy="1057169"/>
          </a:xfrm>
          <a:custGeom>
            <a:avLst/>
            <a:gdLst>
              <a:gd name="connsiteX0" fmla="*/ 0 w 1416050"/>
              <a:gd name="connsiteY0" fmla="*/ 1225555 h 1225555"/>
              <a:gd name="connsiteX1" fmla="*/ 755650 w 1416050"/>
              <a:gd name="connsiteY1" fmla="*/ 5 h 1225555"/>
              <a:gd name="connsiteX2" fmla="*/ 1416050 w 1416050"/>
              <a:gd name="connsiteY2" fmla="*/ 1212855 h 122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6050" h="1225555">
                <a:moveTo>
                  <a:pt x="0" y="1225555"/>
                </a:moveTo>
                <a:cubicBezTo>
                  <a:pt x="259821" y="613838"/>
                  <a:pt x="519642" y="2122"/>
                  <a:pt x="755650" y="5"/>
                </a:cubicBezTo>
                <a:cubicBezTo>
                  <a:pt x="991658" y="-2112"/>
                  <a:pt x="1203854" y="605371"/>
                  <a:pt x="1416050" y="121285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手繪多邊形 20"/>
          <p:cNvSpPr/>
          <p:nvPr/>
        </p:nvSpPr>
        <p:spPr>
          <a:xfrm rot="10800000">
            <a:off x="6077851" y="3804126"/>
            <a:ext cx="1439070" cy="1057169"/>
          </a:xfrm>
          <a:custGeom>
            <a:avLst/>
            <a:gdLst>
              <a:gd name="connsiteX0" fmla="*/ 0 w 1416050"/>
              <a:gd name="connsiteY0" fmla="*/ 1225555 h 1225555"/>
              <a:gd name="connsiteX1" fmla="*/ 755650 w 1416050"/>
              <a:gd name="connsiteY1" fmla="*/ 5 h 1225555"/>
              <a:gd name="connsiteX2" fmla="*/ 1416050 w 1416050"/>
              <a:gd name="connsiteY2" fmla="*/ 1212855 h 122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6050" h="1225555">
                <a:moveTo>
                  <a:pt x="0" y="1225555"/>
                </a:moveTo>
                <a:cubicBezTo>
                  <a:pt x="259821" y="613838"/>
                  <a:pt x="519642" y="2122"/>
                  <a:pt x="755650" y="5"/>
                </a:cubicBezTo>
                <a:cubicBezTo>
                  <a:pt x="991658" y="-2112"/>
                  <a:pt x="1203854" y="605371"/>
                  <a:pt x="1416050" y="121285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手繪多邊形 23"/>
          <p:cNvSpPr/>
          <p:nvPr/>
        </p:nvSpPr>
        <p:spPr>
          <a:xfrm rot="16200000">
            <a:off x="2633587" y="1279244"/>
            <a:ext cx="683386" cy="1057169"/>
          </a:xfrm>
          <a:custGeom>
            <a:avLst/>
            <a:gdLst>
              <a:gd name="connsiteX0" fmla="*/ 0 w 1416050"/>
              <a:gd name="connsiteY0" fmla="*/ 1225555 h 1225555"/>
              <a:gd name="connsiteX1" fmla="*/ 755650 w 1416050"/>
              <a:gd name="connsiteY1" fmla="*/ 5 h 1225555"/>
              <a:gd name="connsiteX2" fmla="*/ 1416050 w 1416050"/>
              <a:gd name="connsiteY2" fmla="*/ 1212855 h 122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6050" h="1225555">
                <a:moveTo>
                  <a:pt x="0" y="1225555"/>
                </a:moveTo>
                <a:cubicBezTo>
                  <a:pt x="259821" y="613838"/>
                  <a:pt x="519642" y="2122"/>
                  <a:pt x="755650" y="5"/>
                </a:cubicBezTo>
                <a:cubicBezTo>
                  <a:pt x="991658" y="-2112"/>
                  <a:pt x="1203854" y="605371"/>
                  <a:pt x="1416050" y="121285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手繪多邊形 24"/>
          <p:cNvSpPr/>
          <p:nvPr/>
        </p:nvSpPr>
        <p:spPr>
          <a:xfrm rot="16200000">
            <a:off x="2575591" y="2888379"/>
            <a:ext cx="774323" cy="1057169"/>
          </a:xfrm>
          <a:custGeom>
            <a:avLst/>
            <a:gdLst>
              <a:gd name="connsiteX0" fmla="*/ 0 w 1416050"/>
              <a:gd name="connsiteY0" fmla="*/ 1225555 h 1225555"/>
              <a:gd name="connsiteX1" fmla="*/ 755650 w 1416050"/>
              <a:gd name="connsiteY1" fmla="*/ 5 h 1225555"/>
              <a:gd name="connsiteX2" fmla="*/ 1416050 w 1416050"/>
              <a:gd name="connsiteY2" fmla="*/ 1212855 h 122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6050" h="1225555">
                <a:moveTo>
                  <a:pt x="0" y="1225555"/>
                </a:moveTo>
                <a:cubicBezTo>
                  <a:pt x="259821" y="613838"/>
                  <a:pt x="519642" y="2122"/>
                  <a:pt x="755650" y="5"/>
                </a:cubicBezTo>
                <a:cubicBezTo>
                  <a:pt x="991658" y="-2112"/>
                  <a:pt x="1203854" y="605371"/>
                  <a:pt x="1416050" y="121285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975278" y="1096804"/>
                <a:ext cx="484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78" y="1096804"/>
                <a:ext cx="48436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7687167" y="3869446"/>
                <a:ext cx="479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167" y="3869446"/>
                <a:ext cx="479041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手繪多邊形 29"/>
          <p:cNvSpPr/>
          <p:nvPr/>
        </p:nvSpPr>
        <p:spPr>
          <a:xfrm rot="16200000">
            <a:off x="2524887" y="2058800"/>
            <a:ext cx="875730" cy="1057169"/>
          </a:xfrm>
          <a:custGeom>
            <a:avLst/>
            <a:gdLst>
              <a:gd name="connsiteX0" fmla="*/ 0 w 1416050"/>
              <a:gd name="connsiteY0" fmla="*/ 1225555 h 1225555"/>
              <a:gd name="connsiteX1" fmla="*/ 755650 w 1416050"/>
              <a:gd name="connsiteY1" fmla="*/ 5 h 1225555"/>
              <a:gd name="connsiteX2" fmla="*/ 1416050 w 1416050"/>
              <a:gd name="connsiteY2" fmla="*/ 1212855 h 122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6050" h="1225555">
                <a:moveTo>
                  <a:pt x="0" y="1225555"/>
                </a:moveTo>
                <a:cubicBezTo>
                  <a:pt x="259821" y="613838"/>
                  <a:pt x="519642" y="2122"/>
                  <a:pt x="755650" y="5"/>
                </a:cubicBezTo>
                <a:cubicBezTo>
                  <a:pt x="991658" y="-2112"/>
                  <a:pt x="1203854" y="605371"/>
                  <a:pt x="1416050" y="121285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直線接點 31"/>
          <p:cNvCxnSpPr/>
          <p:nvPr/>
        </p:nvCxnSpPr>
        <p:spPr>
          <a:xfrm>
            <a:off x="3503863" y="2149522"/>
            <a:ext cx="401305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3503863" y="3025251"/>
            <a:ext cx="4013058" cy="4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763067" y="1466136"/>
            <a:ext cx="0" cy="23379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6090378" y="1466136"/>
            <a:ext cx="0" cy="23379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7516921" y="1466136"/>
            <a:ext cx="0" cy="23379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H="1">
            <a:off x="3503863" y="1466136"/>
            <a:ext cx="401305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4003680" y="1660307"/>
            <a:ext cx="279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276156" y="1660307"/>
            <a:ext cx="279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6697348" y="1660307"/>
            <a:ext cx="279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4003680" y="2370328"/>
            <a:ext cx="279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4003680" y="3223056"/>
            <a:ext cx="279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277874" y="2390013"/>
            <a:ext cx="279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697348" y="2390013"/>
            <a:ext cx="279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276156" y="3223057"/>
            <a:ext cx="279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6691538" y="3223058"/>
            <a:ext cx="279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6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1" grpId="0" animBg="1"/>
      <p:bldP spid="24" grpId="0" animBg="1"/>
      <p:bldP spid="25" grpId="0" animBg="1"/>
      <p:bldP spid="30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2.2</a:t>
            </a:r>
            <a:r>
              <a:rPr lang="zh-TW" altLang="en-US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結構化學習</a:t>
            </a:r>
            <a:r>
              <a: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617" y="1235122"/>
            <a:ext cx="4742915" cy="356749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2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2.2</a:t>
            </a:r>
            <a:r>
              <a:rPr lang="zh-TW" altLang="en-US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結構化學習</a:t>
            </a:r>
            <a:r>
              <a: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sz="2800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3503863" y="3804130"/>
            <a:ext cx="44254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V="1">
            <a:off x="3503863" y="1096804"/>
            <a:ext cx="0" cy="2707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手繪多邊形 12"/>
          <p:cNvSpPr/>
          <p:nvPr/>
        </p:nvSpPr>
        <p:spPr>
          <a:xfrm rot="10800000">
            <a:off x="3503861" y="3804128"/>
            <a:ext cx="1259205" cy="1057169"/>
          </a:xfrm>
          <a:custGeom>
            <a:avLst/>
            <a:gdLst>
              <a:gd name="connsiteX0" fmla="*/ 0 w 1416050"/>
              <a:gd name="connsiteY0" fmla="*/ 1225555 h 1225555"/>
              <a:gd name="connsiteX1" fmla="*/ 755650 w 1416050"/>
              <a:gd name="connsiteY1" fmla="*/ 5 h 1225555"/>
              <a:gd name="connsiteX2" fmla="*/ 1416050 w 1416050"/>
              <a:gd name="connsiteY2" fmla="*/ 1212855 h 122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6050" h="1225555">
                <a:moveTo>
                  <a:pt x="0" y="1225555"/>
                </a:moveTo>
                <a:cubicBezTo>
                  <a:pt x="259821" y="613838"/>
                  <a:pt x="519642" y="2122"/>
                  <a:pt x="755650" y="5"/>
                </a:cubicBezTo>
                <a:cubicBezTo>
                  <a:pt x="991658" y="-2112"/>
                  <a:pt x="1203854" y="605371"/>
                  <a:pt x="1416050" y="121285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手繪多邊形 19"/>
          <p:cNvSpPr/>
          <p:nvPr/>
        </p:nvSpPr>
        <p:spPr>
          <a:xfrm rot="10800000">
            <a:off x="4775594" y="3804127"/>
            <a:ext cx="1314783" cy="1057169"/>
          </a:xfrm>
          <a:custGeom>
            <a:avLst/>
            <a:gdLst>
              <a:gd name="connsiteX0" fmla="*/ 0 w 1416050"/>
              <a:gd name="connsiteY0" fmla="*/ 1225555 h 1225555"/>
              <a:gd name="connsiteX1" fmla="*/ 755650 w 1416050"/>
              <a:gd name="connsiteY1" fmla="*/ 5 h 1225555"/>
              <a:gd name="connsiteX2" fmla="*/ 1416050 w 1416050"/>
              <a:gd name="connsiteY2" fmla="*/ 1212855 h 122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6050" h="1225555">
                <a:moveTo>
                  <a:pt x="0" y="1225555"/>
                </a:moveTo>
                <a:cubicBezTo>
                  <a:pt x="259821" y="613838"/>
                  <a:pt x="519642" y="2122"/>
                  <a:pt x="755650" y="5"/>
                </a:cubicBezTo>
                <a:cubicBezTo>
                  <a:pt x="991658" y="-2112"/>
                  <a:pt x="1203854" y="605371"/>
                  <a:pt x="1416050" y="121285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手繪多邊形 23"/>
          <p:cNvSpPr/>
          <p:nvPr/>
        </p:nvSpPr>
        <p:spPr>
          <a:xfrm rot="16200000">
            <a:off x="2633587" y="1279244"/>
            <a:ext cx="683386" cy="1057169"/>
          </a:xfrm>
          <a:custGeom>
            <a:avLst/>
            <a:gdLst>
              <a:gd name="connsiteX0" fmla="*/ 0 w 1416050"/>
              <a:gd name="connsiteY0" fmla="*/ 1225555 h 1225555"/>
              <a:gd name="connsiteX1" fmla="*/ 755650 w 1416050"/>
              <a:gd name="connsiteY1" fmla="*/ 5 h 1225555"/>
              <a:gd name="connsiteX2" fmla="*/ 1416050 w 1416050"/>
              <a:gd name="connsiteY2" fmla="*/ 1212855 h 122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6050" h="1225555">
                <a:moveTo>
                  <a:pt x="0" y="1225555"/>
                </a:moveTo>
                <a:cubicBezTo>
                  <a:pt x="259821" y="613838"/>
                  <a:pt x="519642" y="2122"/>
                  <a:pt x="755650" y="5"/>
                </a:cubicBezTo>
                <a:cubicBezTo>
                  <a:pt x="991658" y="-2112"/>
                  <a:pt x="1203854" y="605371"/>
                  <a:pt x="1416050" y="121285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975278" y="1096804"/>
                <a:ext cx="484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78" y="1096804"/>
                <a:ext cx="48436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7687167" y="3869446"/>
                <a:ext cx="479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167" y="3869446"/>
                <a:ext cx="479041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手繪多邊形 29"/>
          <p:cNvSpPr/>
          <p:nvPr/>
        </p:nvSpPr>
        <p:spPr>
          <a:xfrm rot="16200000">
            <a:off x="2524887" y="2058800"/>
            <a:ext cx="875730" cy="1057169"/>
          </a:xfrm>
          <a:custGeom>
            <a:avLst/>
            <a:gdLst>
              <a:gd name="connsiteX0" fmla="*/ 0 w 1416050"/>
              <a:gd name="connsiteY0" fmla="*/ 1225555 h 1225555"/>
              <a:gd name="connsiteX1" fmla="*/ 755650 w 1416050"/>
              <a:gd name="connsiteY1" fmla="*/ 5 h 1225555"/>
              <a:gd name="connsiteX2" fmla="*/ 1416050 w 1416050"/>
              <a:gd name="connsiteY2" fmla="*/ 1212855 h 122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6050" h="1225555">
                <a:moveTo>
                  <a:pt x="0" y="1225555"/>
                </a:moveTo>
                <a:cubicBezTo>
                  <a:pt x="259821" y="613838"/>
                  <a:pt x="519642" y="2122"/>
                  <a:pt x="755650" y="5"/>
                </a:cubicBezTo>
                <a:cubicBezTo>
                  <a:pt x="991658" y="-2112"/>
                  <a:pt x="1203854" y="605371"/>
                  <a:pt x="1416050" y="121285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直線接點 31"/>
          <p:cNvCxnSpPr/>
          <p:nvPr/>
        </p:nvCxnSpPr>
        <p:spPr>
          <a:xfrm>
            <a:off x="3503863" y="2149522"/>
            <a:ext cx="401305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3503863" y="3025251"/>
            <a:ext cx="4013058" cy="4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763067" y="1466136"/>
            <a:ext cx="0" cy="23379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6090378" y="1466136"/>
            <a:ext cx="0" cy="23379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7516921" y="1466136"/>
            <a:ext cx="0" cy="23379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H="1">
            <a:off x="3503863" y="1466136"/>
            <a:ext cx="401305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4003680" y="1660307"/>
            <a:ext cx="279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276156" y="1660307"/>
            <a:ext cx="279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003680" y="2370328"/>
            <a:ext cx="279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277874" y="2390013"/>
            <a:ext cx="279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4" grpId="0" animBg="1"/>
      <p:bldP spid="30" grpId="0" animBg="1"/>
      <p:bldP spid="46" grpId="0"/>
      <p:bldP spid="47" grpId="0"/>
      <p:bldP spid="49" grpId="0"/>
      <p:bldP spid="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矩形 177"/>
          <p:cNvSpPr/>
          <p:nvPr/>
        </p:nvSpPr>
        <p:spPr>
          <a:xfrm>
            <a:off x="6355087" y="1003275"/>
            <a:ext cx="506011" cy="36738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94" name="矩形 93"/>
          <p:cNvSpPr/>
          <p:nvPr/>
        </p:nvSpPr>
        <p:spPr>
          <a:xfrm>
            <a:off x="4710497" y="1004037"/>
            <a:ext cx="506011" cy="36738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89" name="矩形 88"/>
          <p:cNvSpPr/>
          <p:nvPr/>
        </p:nvSpPr>
        <p:spPr>
          <a:xfrm>
            <a:off x="3135150" y="1004037"/>
            <a:ext cx="506011" cy="36738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88" name="矩形 87"/>
          <p:cNvSpPr/>
          <p:nvPr/>
        </p:nvSpPr>
        <p:spPr>
          <a:xfrm>
            <a:off x="1754064" y="1004037"/>
            <a:ext cx="506011" cy="36738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87" name="矩形 86"/>
          <p:cNvSpPr/>
          <p:nvPr/>
        </p:nvSpPr>
        <p:spPr>
          <a:xfrm>
            <a:off x="445265" y="1004037"/>
            <a:ext cx="506011" cy="36738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橢圓 3"/>
              <p:cNvSpPr/>
              <p:nvPr/>
            </p:nvSpPr>
            <p:spPr>
              <a:xfrm>
                <a:off x="555766" y="1451852"/>
                <a:ext cx="285008" cy="2671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橢圓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66" y="1451852"/>
                <a:ext cx="285008" cy="26719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/>
              <p:cNvSpPr/>
              <p:nvPr/>
            </p:nvSpPr>
            <p:spPr>
              <a:xfrm>
                <a:off x="555766" y="2524867"/>
                <a:ext cx="285008" cy="2671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" name="橢圓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66" y="2524867"/>
                <a:ext cx="285008" cy="26719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/>
              <p:cNvSpPr/>
              <p:nvPr/>
            </p:nvSpPr>
            <p:spPr>
              <a:xfrm>
                <a:off x="555766" y="3978327"/>
                <a:ext cx="285008" cy="2671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6" name="橢圓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66" y="3978327"/>
                <a:ext cx="285008" cy="26719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>
            <a:stCxn id="4" idx="6"/>
            <a:endCxn id="24" idx="2"/>
          </p:cNvCxnSpPr>
          <p:nvPr/>
        </p:nvCxnSpPr>
        <p:spPr>
          <a:xfrm>
            <a:off x="840774" y="1585449"/>
            <a:ext cx="1027637" cy="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6"/>
            <a:endCxn id="29" idx="2"/>
          </p:cNvCxnSpPr>
          <p:nvPr/>
        </p:nvCxnSpPr>
        <p:spPr>
          <a:xfrm flipV="1">
            <a:off x="840774" y="2330607"/>
            <a:ext cx="1027637" cy="32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6"/>
            <a:endCxn id="38" idx="2"/>
          </p:cNvCxnSpPr>
          <p:nvPr/>
        </p:nvCxnSpPr>
        <p:spPr>
          <a:xfrm flipV="1">
            <a:off x="840774" y="3807835"/>
            <a:ext cx="1027637" cy="304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6"/>
            <a:endCxn id="33" idx="2"/>
          </p:cNvCxnSpPr>
          <p:nvPr/>
        </p:nvCxnSpPr>
        <p:spPr>
          <a:xfrm flipV="1">
            <a:off x="840774" y="2634696"/>
            <a:ext cx="1027637" cy="2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5" idx="6"/>
            <a:endCxn id="34" idx="2"/>
          </p:cNvCxnSpPr>
          <p:nvPr/>
        </p:nvCxnSpPr>
        <p:spPr>
          <a:xfrm>
            <a:off x="840774" y="2658465"/>
            <a:ext cx="1027637" cy="28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4" idx="6"/>
            <a:endCxn id="23" idx="2"/>
          </p:cNvCxnSpPr>
          <p:nvPr/>
        </p:nvCxnSpPr>
        <p:spPr>
          <a:xfrm flipV="1">
            <a:off x="840774" y="1259993"/>
            <a:ext cx="1027637" cy="32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4" idx="6"/>
            <a:endCxn id="25" idx="2"/>
          </p:cNvCxnSpPr>
          <p:nvPr/>
        </p:nvCxnSpPr>
        <p:spPr>
          <a:xfrm>
            <a:off x="840774" y="1585449"/>
            <a:ext cx="1027637" cy="33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橢圓 22"/>
              <p:cNvSpPr/>
              <p:nvPr/>
            </p:nvSpPr>
            <p:spPr>
              <a:xfrm>
                <a:off x="1868411" y="1126395"/>
                <a:ext cx="285008" cy="2671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橢圓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11" y="1126395"/>
                <a:ext cx="285008" cy="26719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橢圓 23"/>
              <p:cNvSpPr/>
              <p:nvPr/>
            </p:nvSpPr>
            <p:spPr>
              <a:xfrm>
                <a:off x="1868411" y="1455309"/>
                <a:ext cx="285008" cy="2671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" name="橢圓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11" y="1455309"/>
                <a:ext cx="285008" cy="26719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橢圓 24"/>
              <p:cNvSpPr/>
              <p:nvPr/>
            </p:nvSpPr>
            <p:spPr>
              <a:xfrm>
                <a:off x="1868411" y="1788309"/>
                <a:ext cx="285008" cy="2671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5" name="橢圓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11" y="1788309"/>
                <a:ext cx="285008" cy="26719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橢圓 28"/>
              <p:cNvSpPr/>
              <p:nvPr/>
            </p:nvSpPr>
            <p:spPr>
              <a:xfrm>
                <a:off x="1868411" y="2197009"/>
                <a:ext cx="285008" cy="2671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橢圓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11" y="2197009"/>
                <a:ext cx="285008" cy="2671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橢圓 32"/>
              <p:cNvSpPr/>
              <p:nvPr/>
            </p:nvSpPr>
            <p:spPr>
              <a:xfrm>
                <a:off x="1868411" y="2501098"/>
                <a:ext cx="285008" cy="2671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橢圓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11" y="2501098"/>
                <a:ext cx="285008" cy="26719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868411" y="2805187"/>
                <a:ext cx="285008" cy="2671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11" y="2805187"/>
                <a:ext cx="285008" cy="26719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橢圓 37"/>
              <p:cNvSpPr/>
              <p:nvPr/>
            </p:nvSpPr>
            <p:spPr>
              <a:xfrm>
                <a:off x="1868411" y="3674237"/>
                <a:ext cx="285008" cy="2671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橢圓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11" y="3674237"/>
                <a:ext cx="285008" cy="26719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橢圓 38"/>
              <p:cNvSpPr/>
              <p:nvPr/>
            </p:nvSpPr>
            <p:spPr>
              <a:xfrm>
                <a:off x="1868411" y="3978326"/>
                <a:ext cx="285008" cy="2671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橢圓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11" y="3978326"/>
                <a:ext cx="285008" cy="26719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橢圓 39"/>
              <p:cNvSpPr/>
              <p:nvPr/>
            </p:nvSpPr>
            <p:spPr>
              <a:xfrm>
                <a:off x="1868411" y="4282415"/>
                <a:ext cx="285008" cy="2671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橢圓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11" y="4282415"/>
                <a:ext cx="285008" cy="26719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單箭頭接點 41"/>
          <p:cNvCxnSpPr>
            <a:stCxn id="6" idx="6"/>
            <a:endCxn id="39" idx="2"/>
          </p:cNvCxnSpPr>
          <p:nvPr/>
        </p:nvCxnSpPr>
        <p:spPr>
          <a:xfrm flipV="1">
            <a:off x="840774" y="4111924"/>
            <a:ext cx="10276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6" idx="6"/>
            <a:endCxn id="40" idx="2"/>
          </p:cNvCxnSpPr>
          <p:nvPr/>
        </p:nvCxnSpPr>
        <p:spPr>
          <a:xfrm>
            <a:off x="840774" y="4111925"/>
            <a:ext cx="1027637" cy="3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1918342" y="3184600"/>
                <a:ext cx="20358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7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9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342" y="3184600"/>
                <a:ext cx="203582" cy="4154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橢圓 54"/>
              <p:cNvSpPr/>
              <p:nvPr/>
            </p:nvSpPr>
            <p:spPr>
              <a:xfrm>
                <a:off x="3233278" y="1126395"/>
                <a:ext cx="285008" cy="2671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5" name="橢圓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278" y="1126395"/>
                <a:ext cx="285008" cy="26719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橢圓 55"/>
          <p:cNvSpPr/>
          <p:nvPr/>
        </p:nvSpPr>
        <p:spPr>
          <a:xfrm>
            <a:off x="3233278" y="1860743"/>
            <a:ext cx="285008" cy="2671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橢圓 56"/>
              <p:cNvSpPr/>
              <p:nvPr/>
            </p:nvSpPr>
            <p:spPr>
              <a:xfrm>
                <a:off x="3233278" y="3742143"/>
                <a:ext cx="285008" cy="2671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橢圓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278" y="3742143"/>
                <a:ext cx="285008" cy="26719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單箭頭接點 57"/>
          <p:cNvCxnSpPr>
            <a:stCxn id="23" idx="6"/>
            <a:endCxn id="55" idx="2"/>
          </p:cNvCxnSpPr>
          <p:nvPr/>
        </p:nvCxnSpPr>
        <p:spPr>
          <a:xfrm>
            <a:off x="2153419" y="1259992"/>
            <a:ext cx="1079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29" idx="6"/>
            <a:endCxn id="55" idx="2"/>
          </p:cNvCxnSpPr>
          <p:nvPr/>
        </p:nvCxnSpPr>
        <p:spPr>
          <a:xfrm flipV="1">
            <a:off x="2153419" y="1259992"/>
            <a:ext cx="1079859" cy="107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33" idx="6"/>
            <a:endCxn id="56" idx="2"/>
          </p:cNvCxnSpPr>
          <p:nvPr/>
        </p:nvCxnSpPr>
        <p:spPr>
          <a:xfrm flipV="1">
            <a:off x="2153419" y="1994340"/>
            <a:ext cx="1079859" cy="64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38" idx="6"/>
            <a:endCxn id="55" idx="2"/>
          </p:cNvCxnSpPr>
          <p:nvPr/>
        </p:nvCxnSpPr>
        <p:spPr>
          <a:xfrm flipV="1">
            <a:off x="2153419" y="1259992"/>
            <a:ext cx="1079859" cy="2547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24" idx="6"/>
            <a:endCxn id="56" idx="2"/>
          </p:cNvCxnSpPr>
          <p:nvPr/>
        </p:nvCxnSpPr>
        <p:spPr>
          <a:xfrm>
            <a:off x="2153419" y="1588906"/>
            <a:ext cx="1079859" cy="40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38" idx="6"/>
            <a:endCxn id="56" idx="2"/>
          </p:cNvCxnSpPr>
          <p:nvPr/>
        </p:nvCxnSpPr>
        <p:spPr>
          <a:xfrm flipV="1">
            <a:off x="2153419" y="1994340"/>
            <a:ext cx="1079859" cy="181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39" idx="6"/>
            <a:endCxn id="57" idx="2"/>
          </p:cNvCxnSpPr>
          <p:nvPr/>
        </p:nvCxnSpPr>
        <p:spPr>
          <a:xfrm flipV="1">
            <a:off x="2153419" y="3875740"/>
            <a:ext cx="1079859" cy="23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4" idx="6"/>
            <a:endCxn id="57" idx="2"/>
          </p:cNvCxnSpPr>
          <p:nvPr/>
        </p:nvCxnSpPr>
        <p:spPr>
          <a:xfrm>
            <a:off x="2153419" y="2938784"/>
            <a:ext cx="1079859" cy="93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25" idx="6"/>
            <a:endCxn id="57" idx="1"/>
          </p:cNvCxnSpPr>
          <p:nvPr/>
        </p:nvCxnSpPr>
        <p:spPr>
          <a:xfrm>
            <a:off x="2153419" y="1921906"/>
            <a:ext cx="1121597" cy="1859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3255913" y="2793211"/>
                <a:ext cx="20358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7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900" dirty="0"/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913" y="2793211"/>
                <a:ext cx="203582" cy="4154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橢圓 89"/>
              <p:cNvSpPr/>
              <p:nvPr/>
            </p:nvSpPr>
            <p:spPr>
              <a:xfrm>
                <a:off x="4820999" y="1126394"/>
                <a:ext cx="285008" cy="2671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0" name="橢圓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999" y="1126394"/>
                <a:ext cx="285008" cy="26719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橢圓 90"/>
              <p:cNvSpPr/>
              <p:nvPr/>
            </p:nvSpPr>
            <p:spPr>
              <a:xfrm>
                <a:off x="4820999" y="1847086"/>
                <a:ext cx="285008" cy="2671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1" name="橢圓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999" y="1847086"/>
                <a:ext cx="285008" cy="26719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橢圓 91"/>
              <p:cNvSpPr/>
              <p:nvPr/>
            </p:nvSpPr>
            <p:spPr>
              <a:xfrm>
                <a:off x="4820999" y="3761720"/>
                <a:ext cx="285008" cy="2671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2" name="橢圓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999" y="3761720"/>
                <a:ext cx="285008" cy="26719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4870929" y="2792061"/>
                <a:ext cx="20358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7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9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29" y="2792061"/>
                <a:ext cx="203582" cy="4154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單箭頭接點 94"/>
          <p:cNvCxnSpPr>
            <a:stCxn id="55" idx="6"/>
            <a:endCxn id="90" idx="2"/>
          </p:cNvCxnSpPr>
          <p:nvPr/>
        </p:nvCxnSpPr>
        <p:spPr>
          <a:xfrm flipV="1">
            <a:off x="3518286" y="1259991"/>
            <a:ext cx="13027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56" idx="6"/>
            <a:endCxn id="90" idx="2"/>
          </p:cNvCxnSpPr>
          <p:nvPr/>
        </p:nvCxnSpPr>
        <p:spPr>
          <a:xfrm flipV="1">
            <a:off x="3518286" y="1259991"/>
            <a:ext cx="1302713" cy="73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stCxn id="57" idx="6"/>
            <a:endCxn id="90" idx="2"/>
          </p:cNvCxnSpPr>
          <p:nvPr/>
        </p:nvCxnSpPr>
        <p:spPr>
          <a:xfrm flipV="1">
            <a:off x="3518286" y="1259991"/>
            <a:ext cx="1302713" cy="261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55" idx="6"/>
            <a:endCxn id="91" idx="2"/>
          </p:cNvCxnSpPr>
          <p:nvPr/>
        </p:nvCxnSpPr>
        <p:spPr>
          <a:xfrm>
            <a:off x="3518286" y="1259992"/>
            <a:ext cx="1302713" cy="72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stCxn id="56" idx="6"/>
            <a:endCxn id="91" idx="2"/>
          </p:cNvCxnSpPr>
          <p:nvPr/>
        </p:nvCxnSpPr>
        <p:spPr>
          <a:xfrm flipV="1">
            <a:off x="3518286" y="1980683"/>
            <a:ext cx="1302713" cy="1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56" idx="6"/>
            <a:endCxn id="92" idx="2"/>
          </p:cNvCxnSpPr>
          <p:nvPr/>
        </p:nvCxnSpPr>
        <p:spPr>
          <a:xfrm>
            <a:off x="3518286" y="1994340"/>
            <a:ext cx="1302713" cy="190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>
            <a:stCxn id="57" idx="6"/>
            <a:endCxn id="92" idx="2"/>
          </p:cNvCxnSpPr>
          <p:nvPr/>
        </p:nvCxnSpPr>
        <p:spPr>
          <a:xfrm>
            <a:off x="3518286" y="3875740"/>
            <a:ext cx="1302713" cy="1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stCxn id="57" idx="6"/>
            <a:endCxn id="91" idx="2"/>
          </p:cNvCxnSpPr>
          <p:nvPr/>
        </p:nvCxnSpPr>
        <p:spPr>
          <a:xfrm flipV="1">
            <a:off x="3518286" y="1980683"/>
            <a:ext cx="1302713" cy="189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55" idx="6"/>
            <a:endCxn id="92" idx="2"/>
          </p:cNvCxnSpPr>
          <p:nvPr/>
        </p:nvCxnSpPr>
        <p:spPr>
          <a:xfrm>
            <a:off x="3518286" y="1259992"/>
            <a:ext cx="1302713" cy="263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/>
          <p:cNvSpPr txBox="1"/>
          <p:nvPr/>
        </p:nvSpPr>
        <p:spPr>
          <a:xfrm>
            <a:off x="402362" y="4677117"/>
            <a:ext cx="6783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/>
              <a:t>Layer1</a:t>
            </a:r>
          </a:p>
          <a:p>
            <a:pPr algn="ctr"/>
            <a:r>
              <a:rPr lang="en-US" altLang="zh-TW" sz="1050" dirty="0" smtClean="0"/>
              <a:t>(</a:t>
            </a:r>
            <a:r>
              <a:rPr lang="zh-TW" altLang="en-US" sz="1050" dirty="0" smtClean="0"/>
              <a:t>輸入</a:t>
            </a:r>
            <a:r>
              <a:rPr lang="zh-TW" altLang="en-US" sz="1050" dirty="0"/>
              <a:t>層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1389611" y="4675553"/>
            <a:ext cx="12170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/>
              <a:t>Layer2</a:t>
            </a:r>
          </a:p>
          <a:p>
            <a:pPr algn="ctr"/>
            <a:r>
              <a:rPr lang="en-US" altLang="zh-TW" sz="1050" dirty="0" smtClean="0"/>
              <a:t>(</a:t>
            </a:r>
            <a:r>
              <a:rPr lang="zh-TW" altLang="en-US" sz="1050" dirty="0" smtClean="0"/>
              <a:t>複數模糊集合</a:t>
            </a:r>
            <a:r>
              <a:rPr lang="zh-TW" altLang="en-US" sz="1050" dirty="0"/>
              <a:t>層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2925850" y="4672334"/>
            <a:ext cx="813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/>
              <a:t>Layer3</a:t>
            </a:r>
          </a:p>
          <a:p>
            <a:pPr algn="ctr"/>
            <a:r>
              <a:rPr lang="en-US" altLang="zh-TW" sz="1050" dirty="0" smtClean="0"/>
              <a:t>(</a:t>
            </a:r>
            <a:r>
              <a:rPr lang="zh-TW" altLang="en-US" sz="1050" dirty="0" smtClean="0"/>
              <a:t>前鑑部層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6200609" y="4658750"/>
            <a:ext cx="813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Layer5</a:t>
            </a:r>
            <a:endParaRPr lang="en-US" altLang="zh-TW" sz="1050" dirty="0"/>
          </a:p>
          <a:p>
            <a:pPr algn="ctr"/>
            <a:r>
              <a:rPr lang="en-US" altLang="zh-TW" sz="1050" dirty="0" smtClean="0"/>
              <a:t>(</a:t>
            </a:r>
            <a:r>
              <a:rPr lang="zh-TW" altLang="en-US" sz="1050" dirty="0" smtClean="0"/>
              <a:t>後鑑部層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7383588" y="4658750"/>
            <a:ext cx="6783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Layer6</a:t>
            </a:r>
            <a:endParaRPr lang="en-US" altLang="zh-TW" sz="1050" dirty="0"/>
          </a:p>
          <a:p>
            <a:pPr algn="ctr"/>
            <a:r>
              <a:rPr lang="en-US" altLang="zh-TW" sz="1050" dirty="0" smtClean="0"/>
              <a:t>(</a:t>
            </a:r>
            <a:r>
              <a:rPr lang="zh-TW" altLang="en-US" sz="1050" dirty="0" smtClean="0"/>
              <a:t>輸出層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4542113" y="4672334"/>
            <a:ext cx="813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/>
              <a:t>Layer4</a:t>
            </a:r>
          </a:p>
          <a:p>
            <a:pPr algn="ctr"/>
            <a:r>
              <a:rPr lang="en-US" altLang="zh-TW" sz="1050" dirty="0" smtClean="0"/>
              <a:t>(</a:t>
            </a:r>
            <a:r>
              <a:rPr lang="zh-TW" altLang="en-US" sz="1050" dirty="0" smtClean="0"/>
              <a:t>正規化層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cxnSp>
        <p:nvCxnSpPr>
          <p:cNvPr id="130" name="直線單箭頭接點 129"/>
          <p:cNvCxnSpPr>
            <a:stCxn id="90" idx="6"/>
            <a:endCxn id="170" idx="2"/>
          </p:cNvCxnSpPr>
          <p:nvPr/>
        </p:nvCxnSpPr>
        <p:spPr>
          <a:xfrm>
            <a:off x="5106007" y="1259991"/>
            <a:ext cx="1358618" cy="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>
            <a:stCxn id="90" idx="6"/>
            <a:endCxn id="171" idx="2"/>
          </p:cNvCxnSpPr>
          <p:nvPr/>
        </p:nvCxnSpPr>
        <p:spPr>
          <a:xfrm>
            <a:off x="5106007" y="1259991"/>
            <a:ext cx="1358618" cy="69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>
            <a:stCxn id="90" idx="6"/>
            <a:endCxn id="172" idx="2"/>
          </p:cNvCxnSpPr>
          <p:nvPr/>
        </p:nvCxnSpPr>
        <p:spPr>
          <a:xfrm>
            <a:off x="5106007" y="1259991"/>
            <a:ext cx="1358618" cy="2615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/>
          <p:cNvCxnSpPr>
            <a:stCxn id="91" idx="6"/>
            <a:endCxn id="171" idx="2"/>
          </p:cNvCxnSpPr>
          <p:nvPr/>
        </p:nvCxnSpPr>
        <p:spPr>
          <a:xfrm flipV="1">
            <a:off x="5106007" y="1953275"/>
            <a:ext cx="1358618" cy="2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>
            <a:stCxn id="91" idx="6"/>
            <a:endCxn id="170" idx="2"/>
          </p:cNvCxnSpPr>
          <p:nvPr/>
        </p:nvCxnSpPr>
        <p:spPr>
          <a:xfrm flipV="1">
            <a:off x="5106007" y="1267096"/>
            <a:ext cx="1358618" cy="71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stCxn id="91" idx="6"/>
            <a:endCxn id="172" idx="2"/>
          </p:cNvCxnSpPr>
          <p:nvPr/>
        </p:nvCxnSpPr>
        <p:spPr>
          <a:xfrm>
            <a:off x="5106007" y="1980683"/>
            <a:ext cx="1358618" cy="189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>
            <a:stCxn id="92" idx="6"/>
            <a:endCxn id="170" idx="2"/>
          </p:cNvCxnSpPr>
          <p:nvPr/>
        </p:nvCxnSpPr>
        <p:spPr>
          <a:xfrm flipV="1">
            <a:off x="5106007" y="1267096"/>
            <a:ext cx="1358618" cy="262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>
            <a:stCxn id="92" idx="6"/>
            <a:endCxn id="171" idx="2"/>
          </p:cNvCxnSpPr>
          <p:nvPr/>
        </p:nvCxnSpPr>
        <p:spPr>
          <a:xfrm flipV="1">
            <a:off x="5106007" y="1953275"/>
            <a:ext cx="1358618" cy="194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單箭頭接點 165"/>
          <p:cNvCxnSpPr>
            <a:stCxn id="92" idx="6"/>
            <a:endCxn id="172" idx="2"/>
          </p:cNvCxnSpPr>
          <p:nvPr/>
        </p:nvCxnSpPr>
        <p:spPr>
          <a:xfrm flipV="1">
            <a:off x="5106007" y="3875094"/>
            <a:ext cx="1358618" cy="20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橢圓 169"/>
              <p:cNvSpPr/>
              <p:nvPr/>
            </p:nvSpPr>
            <p:spPr>
              <a:xfrm>
                <a:off x="6464625" y="1133499"/>
                <a:ext cx="285008" cy="2671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0" name="橢圓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625" y="1133499"/>
                <a:ext cx="285008" cy="26719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橢圓 170"/>
              <p:cNvSpPr/>
              <p:nvPr/>
            </p:nvSpPr>
            <p:spPr>
              <a:xfrm>
                <a:off x="6464625" y="1819678"/>
                <a:ext cx="285008" cy="2671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1" name="橢圓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625" y="1819678"/>
                <a:ext cx="285008" cy="267194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橢圓 171"/>
              <p:cNvSpPr/>
              <p:nvPr/>
            </p:nvSpPr>
            <p:spPr>
              <a:xfrm>
                <a:off x="6464625" y="3741497"/>
                <a:ext cx="285008" cy="2671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2" name="橢圓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625" y="3741497"/>
                <a:ext cx="285008" cy="267194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字方塊 175"/>
              <p:cNvSpPr txBox="1"/>
              <p:nvPr/>
            </p:nvSpPr>
            <p:spPr>
              <a:xfrm>
                <a:off x="6514555" y="2769102"/>
                <a:ext cx="20358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7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900" dirty="0"/>
              </a:p>
            </p:txBody>
          </p:sp>
        </mc:Choice>
        <mc:Fallback xmlns="">
          <p:sp>
            <p:nvSpPr>
              <p:cNvPr id="176" name="文字方塊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555" y="2769102"/>
                <a:ext cx="203582" cy="4154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矩形 178"/>
          <p:cNvSpPr/>
          <p:nvPr/>
        </p:nvSpPr>
        <p:spPr>
          <a:xfrm>
            <a:off x="7469777" y="1003275"/>
            <a:ext cx="506011" cy="36738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橢圓 180"/>
              <p:cNvSpPr/>
              <p:nvPr/>
            </p:nvSpPr>
            <p:spPr>
              <a:xfrm>
                <a:off x="7580277" y="2670806"/>
                <a:ext cx="285008" cy="2671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525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1" name="橢圓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277" y="2670806"/>
                <a:ext cx="285008" cy="267194"/>
              </a:xfrm>
              <a:prstGeom prst="ellipse">
                <a:avLst/>
              </a:prstGeom>
              <a:blipFill>
                <a:blip r:embed="rId23"/>
                <a:stretch>
                  <a:fillRect l="-60784" t="-83333" r="-11765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直線單箭頭接點 182"/>
          <p:cNvCxnSpPr>
            <a:stCxn id="170" idx="6"/>
            <a:endCxn id="181" idx="1"/>
          </p:cNvCxnSpPr>
          <p:nvPr/>
        </p:nvCxnSpPr>
        <p:spPr>
          <a:xfrm>
            <a:off x="6749632" y="1267096"/>
            <a:ext cx="872384" cy="144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/>
          <p:cNvCxnSpPr>
            <a:stCxn id="171" idx="6"/>
            <a:endCxn id="181" idx="2"/>
          </p:cNvCxnSpPr>
          <p:nvPr/>
        </p:nvCxnSpPr>
        <p:spPr>
          <a:xfrm>
            <a:off x="6749632" y="1953276"/>
            <a:ext cx="830645" cy="85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單箭頭接點 188"/>
          <p:cNvCxnSpPr>
            <a:stCxn id="172" idx="6"/>
            <a:endCxn id="181" idx="3"/>
          </p:cNvCxnSpPr>
          <p:nvPr/>
        </p:nvCxnSpPr>
        <p:spPr>
          <a:xfrm flipV="1">
            <a:off x="6749632" y="2898871"/>
            <a:ext cx="872384" cy="97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/>
          <p:cNvCxnSpPr>
            <a:stCxn id="4" idx="7"/>
            <a:endCxn id="200" idx="1"/>
          </p:cNvCxnSpPr>
          <p:nvPr/>
        </p:nvCxnSpPr>
        <p:spPr>
          <a:xfrm flipV="1">
            <a:off x="799036" y="514217"/>
            <a:ext cx="207805" cy="97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/>
          <p:cNvCxnSpPr>
            <a:stCxn id="5" idx="7"/>
            <a:endCxn id="200" idx="1"/>
          </p:cNvCxnSpPr>
          <p:nvPr/>
        </p:nvCxnSpPr>
        <p:spPr>
          <a:xfrm flipV="1">
            <a:off x="799036" y="514217"/>
            <a:ext cx="207805" cy="204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/>
          <p:cNvCxnSpPr>
            <a:stCxn id="6" idx="7"/>
            <a:endCxn id="200" idx="1"/>
          </p:cNvCxnSpPr>
          <p:nvPr/>
        </p:nvCxnSpPr>
        <p:spPr>
          <a:xfrm flipV="1">
            <a:off x="799036" y="514217"/>
            <a:ext cx="207805" cy="350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/>
          <p:cNvSpPr/>
          <p:nvPr/>
        </p:nvSpPr>
        <p:spPr>
          <a:xfrm flipV="1">
            <a:off x="1006841" y="491358"/>
            <a:ext cx="57112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04" name="直線單箭頭接點 203"/>
          <p:cNvCxnSpPr>
            <a:stCxn id="200" idx="3"/>
          </p:cNvCxnSpPr>
          <p:nvPr/>
        </p:nvCxnSpPr>
        <p:spPr>
          <a:xfrm flipH="1">
            <a:off x="6717205" y="514217"/>
            <a:ext cx="932" cy="4890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單箭頭接點 236"/>
          <p:cNvCxnSpPr>
            <a:stCxn id="181" idx="6"/>
          </p:cNvCxnSpPr>
          <p:nvPr/>
        </p:nvCxnSpPr>
        <p:spPr>
          <a:xfrm flipV="1">
            <a:off x="7865285" y="2804403"/>
            <a:ext cx="624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/>
              <p:cNvSpPr/>
              <p:nvPr/>
            </p:nvSpPr>
            <p:spPr>
              <a:xfrm>
                <a:off x="8230695" y="2464204"/>
                <a:ext cx="299184" cy="278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10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zh-TW" sz="105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05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zh-TW" altLang="en-US" sz="1050" dirty="0"/>
              </a:p>
            </p:txBody>
          </p:sp>
        </mc:Choice>
        <mc:Fallback xmlns="">
          <p:sp>
            <p:nvSpPr>
              <p:cNvPr id="241" name="矩形 2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695" y="2464204"/>
                <a:ext cx="299184" cy="27866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文字方塊 242"/>
              <p:cNvSpPr txBox="1"/>
              <p:nvPr/>
            </p:nvSpPr>
            <p:spPr>
              <a:xfrm>
                <a:off x="2409784" y="925749"/>
                <a:ext cx="26075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m:rPr>
                              <m:nor/>
                            </m:rPr>
                            <a:rPr lang="en-US" sz="1050" dirty="0"/>
                            <m:t> </m:t>
                          </m:r>
                        </m:e>
                      </m:acc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43" name="文字方塊 2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784" y="925749"/>
                <a:ext cx="260752" cy="161583"/>
              </a:xfrm>
              <a:prstGeom prst="rect">
                <a:avLst/>
              </a:prstGeom>
              <a:blipFill>
                <a:blip r:embed="rId25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/>
              <p:cNvSpPr/>
              <p:nvPr/>
            </p:nvSpPr>
            <p:spPr>
              <a:xfrm>
                <a:off x="3736586" y="991175"/>
                <a:ext cx="481991" cy="277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m:rPr>
                                  <m:nor/>
                                </m:rPr>
                                <a:rPr lang="en-US" sz="1050" dirty="0"/>
                                <m:t> </m:t>
                              </m:r>
                            </m:e>
                          </m:acc>
                        </m:e>
                        <m:sup>
                          <m:r>
                            <a:rPr lang="en-US" altLang="zh-TW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45" name="矩形 2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586" y="991175"/>
                <a:ext cx="481991" cy="277897"/>
              </a:xfrm>
              <a:prstGeom prst="rect">
                <a:avLst/>
              </a:prstGeom>
              <a:blipFill>
                <a:blip r:embed="rId2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/>
              <p:cNvSpPr/>
              <p:nvPr/>
            </p:nvSpPr>
            <p:spPr>
              <a:xfrm>
                <a:off x="3759206" y="1727508"/>
                <a:ext cx="242306" cy="2778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m:rPr>
                                  <m:nor/>
                                </m:rPr>
                                <a:rPr lang="en-US" sz="1050" dirty="0"/>
                                <m:t> </m:t>
                              </m:r>
                            </m:e>
                          </m:acc>
                        </m:e>
                        <m:sup>
                          <m:r>
                            <a:rPr lang="en-US" altLang="zh-TW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46" name="矩形 2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206" y="1727508"/>
                <a:ext cx="242306" cy="277897"/>
              </a:xfrm>
              <a:prstGeom prst="rect">
                <a:avLst/>
              </a:prstGeom>
              <a:blipFill>
                <a:blip r:embed="rId27"/>
                <a:stretch>
                  <a:fillRect r="-6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/>
              <p:cNvSpPr/>
              <p:nvPr/>
            </p:nvSpPr>
            <p:spPr>
              <a:xfrm>
                <a:off x="3653980" y="3573121"/>
                <a:ext cx="242306" cy="2778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m:rPr>
                                  <m:nor/>
                                </m:rPr>
                                <a:rPr lang="en-US" sz="1050" dirty="0"/>
                                <m:t> </m:t>
                              </m:r>
                            </m:e>
                          </m:acc>
                        </m:e>
                        <m:sup>
                          <m:r>
                            <a:rPr lang="en-US" altLang="zh-TW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47" name="矩形 2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980" y="3573121"/>
                <a:ext cx="242306" cy="277897"/>
              </a:xfrm>
              <a:prstGeom prst="rect">
                <a:avLst/>
              </a:prstGeom>
              <a:blipFill>
                <a:blip r:embed="rId28"/>
                <a:stretch>
                  <a:fillRect r="-7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矩形 250"/>
              <p:cNvSpPr/>
              <p:nvPr/>
            </p:nvSpPr>
            <p:spPr>
              <a:xfrm>
                <a:off x="5234948" y="869412"/>
                <a:ext cx="441788" cy="260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zh-TW" altLang="en-US" sz="1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105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p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TW" altLang="en-US" sz="1050" dirty="0"/>
              </a:p>
            </p:txBody>
          </p:sp>
        </mc:Choice>
        <mc:Fallback xmlns="">
          <p:sp>
            <p:nvSpPr>
              <p:cNvPr id="251" name="矩形 2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948" y="869412"/>
                <a:ext cx="441788" cy="26071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矩形 251"/>
              <p:cNvSpPr/>
              <p:nvPr/>
            </p:nvSpPr>
            <p:spPr>
              <a:xfrm>
                <a:off x="5182777" y="1956516"/>
                <a:ext cx="441788" cy="260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zh-TW" altLang="en-US" sz="1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105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p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TW" altLang="en-US" sz="1050" dirty="0"/>
              </a:p>
            </p:txBody>
          </p:sp>
        </mc:Choice>
        <mc:Fallback xmlns="">
          <p:sp>
            <p:nvSpPr>
              <p:cNvPr id="252" name="矩形 2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77" y="1956516"/>
                <a:ext cx="441788" cy="26071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矩形 252"/>
              <p:cNvSpPr/>
              <p:nvPr/>
            </p:nvSpPr>
            <p:spPr>
              <a:xfrm>
                <a:off x="5201442" y="3612840"/>
                <a:ext cx="459165" cy="260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zh-TW" altLang="en-US" sz="1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105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p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TW" altLang="en-US" sz="1050" dirty="0"/>
              </a:p>
            </p:txBody>
          </p:sp>
        </mc:Choice>
        <mc:Fallback xmlns="">
          <p:sp>
            <p:nvSpPr>
              <p:cNvPr id="253" name="矩形 2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442" y="3612840"/>
                <a:ext cx="459165" cy="26071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矩形 255"/>
              <p:cNvSpPr/>
              <p:nvPr/>
            </p:nvSpPr>
            <p:spPr>
              <a:xfrm>
                <a:off x="6879041" y="1105621"/>
                <a:ext cx="445315" cy="278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0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05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05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en-US" altLang="zh-TW" sz="1050" i="1" dirty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TW" altLang="en-US" sz="1050" dirty="0"/>
              </a:p>
            </p:txBody>
          </p:sp>
        </mc:Choice>
        <mc:Fallback xmlns="">
          <p:sp>
            <p:nvSpPr>
              <p:cNvPr id="256" name="矩形 2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041" y="1105621"/>
                <a:ext cx="445315" cy="27866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矩形 256"/>
              <p:cNvSpPr/>
              <p:nvPr/>
            </p:nvSpPr>
            <p:spPr>
              <a:xfrm>
                <a:off x="6879041" y="1884127"/>
                <a:ext cx="445315" cy="278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0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05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05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en-US" altLang="zh-TW" sz="105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TW" altLang="en-US" sz="1050" dirty="0"/>
              </a:p>
            </p:txBody>
          </p:sp>
        </mc:Choice>
        <mc:Fallback xmlns="">
          <p:sp>
            <p:nvSpPr>
              <p:cNvPr id="257" name="矩形 2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041" y="1884127"/>
                <a:ext cx="445315" cy="27866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矩形 257"/>
              <p:cNvSpPr/>
              <p:nvPr/>
            </p:nvSpPr>
            <p:spPr>
              <a:xfrm>
                <a:off x="6866357" y="3564485"/>
                <a:ext cx="460767" cy="278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0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05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05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en-US" altLang="zh-TW" sz="105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05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sz="105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TW" altLang="en-US" sz="1050" dirty="0"/>
              </a:p>
            </p:txBody>
          </p:sp>
        </mc:Choice>
        <mc:Fallback xmlns="">
          <p:sp>
            <p:nvSpPr>
              <p:cNvPr id="258" name="矩形 2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357" y="3564485"/>
                <a:ext cx="460767" cy="27866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文字方塊 258"/>
          <p:cNvSpPr txBox="1"/>
          <p:nvPr/>
        </p:nvSpPr>
        <p:spPr>
          <a:xfrm>
            <a:off x="6825775" y="7219"/>
            <a:ext cx="2314462" cy="57708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M: </a:t>
            </a:r>
            <a:r>
              <a:rPr lang="zh-TW" altLang="en-US" sz="1050" dirty="0" smtClean="0"/>
              <a:t>輸入維度個數</a:t>
            </a:r>
            <a:endParaRPr lang="en-US" altLang="zh-TW" sz="1050" dirty="0" smtClean="0"/>
          </a:p>
          <a:p>
            <a:r>
              <a:rPr lang="en-US" altLang="zh-TW" sz="1050" dirty="0" smtClean="0"/>
              <a:t>K:</a:t>
            </a:r>
            <a:r>
              <a:rPr lang="zh-TW" altLang="en-US" sz="1050" dirty="0" smtClean="0"/>
              <a:t> 前鑑部個數</a:t>
            </a:r>
            <a:endParaRPr lang="en-US" altLang="zh-TW" sz="1050" dirty="0"/>
          </a:p>
          <a:p>
            <a:r>
              <a:rPr lang="en-US" altLang="zh-TW" sz="1050" dirty="0"/>
              <a:t>Q</a:t>
            </a:r>
            <a:r>
              <a:rPr lang="en-US" altLang="zh-TW" sz="1050" dirty="0" smtClean="0"/>
              <a:t>:</a:t>
            </a:r>
            <a:r>
              <a:rPr lang="zh-TW" altLang="en-US" sz="1050" dirty="0" smtClean="0"/>
              <a:t> 後鑑部個數</a:t>
            </a:r>
            <a:endParaRPr lang="en-US" altLang="zh-TW" sz="1050" dirty="0" smtClean="0"/>
          </a:p>
        </p:txBody>
      </p:sp>
      <p:sp>
        <p:nvSpPr>
          <p:cNvPr id="160" name="標題 1"/>
          <p:cNvSpPr>
            <a:spLocks noGrp="1"/>
          </p:cNvSpPr>
          <p:nvPr>
            <p:ph type="title"/>
          </p:nvPr>
        </p:nvSpPr>
        <p:spPr>
          <a:xfrm>
            <a:off x="1310342" y="-42680"/>
            <a:ext cx="5718600" cy="269679"/>
          </a:xfrm>
        </p:spPr>
        <p:txBody>
          <a:bodyPr/>
          <a:lstStyle/>
          <a:p>
            <a:r>
              <a:rPr lang="en-US" altLang="zh-TW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2.3</a:t>
            </a: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模型輸入與輸出</a:t>
            </a:r>
            <a:r>
              <a: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sz="2800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9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2.3</a:t>
            </a:r>
            <a:r>
              <a:rPr lang="zh-TW" altLang="en-US" sz="2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模型輸入與輸出 </a:t>
            </a:r>
            <a:r>
              <a:rPr lang="en-US" altLang="zh-TW" sz="2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後鑑部層</a:t>
            </a:r>
            <a:r>
              <a:rPr lang="en-US" altLang="zh-TW" sz="2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703569" y="1761028"/>
                <a:ext cx="6007828" cy="24000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3530" algn="just">
                  <a:lnSpc>
                    <a:spcPct val="950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182880" algn="l"/>
                  </a:tabLst>
                </a:pPr>
                <a:r>
                  <a:rPr lang="en-US" sz="2000" spc="-5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 </a:t>
                </a:r>
                <a:endParaRPr lang="en-US" spc="-5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MS Mincho"/>
                </a:endParaRPr>
              </a:p>
              <a:p>
                <a:pPr indent="304800" algn="just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1600200" algn="ctr"/>
                    <a:tab pos="320040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l-G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l-G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p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q</m:t>
                              </m:r>
                            </m:e>
                          </m:d>
                        </m:sup>
                      </m:sSup>
                      <m:r>
                        <a:rPr lang="el-G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l-G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</m:sup>
                      </m:sSubSup>
                      <m:r>
                        <a:rPr lang="el-G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+...+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  <m:sup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  <m:r>
                        <a:rPr lang="el-G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Symbol" panose="05050102010706020507" pitchFamily="18" charset="2"/>
                </a:endParaRPr>
              </a:p>
              <a:p>
                <a:pPr indent="304800" algn="just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1600200" algn="ctr"/>
                    <a:tab pos="3200400" algn="r"/>
                  </a:tabLst>
                </a:pPr>
                <a:r>
                  <a:rPr lang="el-GR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Symbol" panose="05050102010706020507" pitchFamily="18" charset="2"/>
                  </a:rPr>
                  <a:t>	</a:t>
                </a:r>
                <a:r>
                  <a:rPr lang="zh-TW" altLang="en-US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l-G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q</m:t>
                            </m:r>
                          </m:e>
                        </m:d>
                      </m:sup>
                    </m:sSup>
                    <m:r>
                      <a:rPr lang="el-G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l-G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d>
                      </m:sup>
                    </m:sSubSup>
                    <m:r>
                      <a:rPr lang="el-G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l-G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</m:d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l-G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  <a:effectLst/>
                  <a:latin typeface="Symbol" panose="05050102010706020507" pitchFamily="18" charset="2"/>
                  <a:ea typeface="Times New Roman" panose="02020603050405020304" pitchFamily="18" charset="0"/>
                  <a:cs typeface="Symbol" panose="05050102010706020507" pitchFamily="18" charset="2"/>
                </a:endParaRPr>
              </a:p>
              <a:p>
                <a:endParaRPr lang="en-US" altLang="zh-TW" sz="2000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000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其中</a:t>
                </a:r>
                <a:r>
                  <a:rPr lang="zh-TW" altLang="en-US" sz="20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，</a:t>
                </a:r>
                <a:r>
                  <a:rPr lang="en-US" sz="20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SupPr>
                      <m:e>
                        <m:r>
                          <a:rPr lang="en-US" sz="20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q</m:t>
                        </m:r>
                        <m:r>
                          <a:rPr lang="en-US" sz="2000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sz="2000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SupPr>
                      <m:e>
                        <m:r>
                          <a:rPr lang="en-US" sz="20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q</m:t>
                        </m:r>
                        <m:r>
                          <a:rPr lang="en-US" sz="2000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sz="20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0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}</a:t>
                </a:r>
                <a:r>
                  <a:rPr lang="zh-TW" altLang="en-US" sz="20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是第</a:t>
                </a:r>
                <a14:m>
                  <m:oMath xmlns:m="http://schemas.openxmlformats.org/officeDocument/2006/math">
                    <m:r>
                      <a:rPr lang="en-US" sz="20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zh-TW" altLang="en-US" sz="20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個後鑑部的參數。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569" y="1761028"/>
                <a:ext cx="6007828" cy="2400081"/>
              </a:xfrm>
              <a:prstGeom prst="rect">
                <a:avLst/>
              </a:prstGeom>
              <a:blipFill>
                <a:blip r:embed="rId2"/>
                <a:stretch>
                  <a:fillRect l="-1014"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758161" y="1193944"/>
            <a:ext cx="4666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Takagi-</a:t>
            </a:r>
            <a:r>
              <a:rPr lang="en-US" sz="2400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Sugeno</a:t>
            </a:r>
            <a:r>
              <a:rPr lang="zh-TW" altLang="en-US" sz="24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所提出的</a:t>
            </a:r>
            <a:r>
              <a:rPr lang="zh-TW" altLang="en-US" sz="24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線性</a:t>
            </a:r>
            <a:r>
              <a:rPr lang="zh-TW" altLang="en-US" sz="24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函</a:t>
            </a:r>
            <a:r>
              <a:rPr lang="zh-TW" altLang="en-US" sz="24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式</a:t>
            </a:r>
            <a:r>
              <a:rPr lang="en-US" altLang="zh-TW" sz="24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08383" y="443947"/>
            <a:ext cx="2549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08382" y="1351722"/>
            <a:ext cx="4022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前言</a:t>
            </a:r>
            <a:endParaRPr lang="en-US" altLang="zh-TW" sz="3600" b="1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6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研究方法</a:t>
            </a:r>
            <a:endParaRPr lang="en-US" altLang="zh-TW" sz="3600" b="1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6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預期成果與貢獻</a:t>
            </a:r>
            <a:endParaRPr lang="en-US" sz="36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4985656" y="1708838"/>
            <a:ext cx="1219274" cy="180639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33333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後鑑部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(T-S)</a:t>
            </a:r>
            <a:endParaRPr lang="en-US" dirty="0"/>
          </a:p>
        </p:txBody>
      </p:sp>
      <p:sp>
        <p:nvSpPr>
          <p:cNvPr id="6" name="圓角矩形 5"/>
          <p:cNvSpPr/>
          <p:nvPr/>
        </p:nvSpPr>
        <p:spPr>
          <a:xfrm>
            <a:off x="3667765" y="1708838"/>
            <a:ext cx="1296674" cy="18063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前鑑部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複數模糊集</a:t>
            </a:r>
            <a:r>
              <a:rPr lang="en-US" altLang="zh-TW" dirty="0" smtClean="0"/>
              <a:t>)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156599" y="1266120"/>
            <a:ext cx="91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RLSE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631428" y="1062507"/>
            <a:ext cx="1398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PSO</a:t>
            </a:r>
          </a:p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ABCO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2839889" y="2482193"/>
            <a:ext cx="827876" cy="193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552131" y="2417364"/>
                <a:ext cx="267803" cy="264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131" y="2417364"/>
                <a:ext cx="267803" cy="264876"/>
              </a:xfrm>
              <a:prstGeom prst="rect">
                <a:avLst/>
              </a:prstGeom>
              <a:blipFill>
                <a:blip r:embed="rId2"/>
                <a:stretch>
                  <a:fillRect r="-2273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向右箭號 10"/>
          <p:cNvSpPr/>
          <p:nvPr/>
        </p:nvSpPr>
        <p:spPr>
          <a:xfrm>
            <a:off x="6267203" y="2541436"/>
            <a:ext cx="1081071" cy="103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599116" y="2237740"/>
                <a:ext cx="268822" cy="295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116" y="2237740"/>
                <a:ext cx="268822" cy="295226"/>
              </a:xfrm>
              <a:prstGeom prst="rect">
                <a:avLst/>
              </a:prstGeom>
              <a:blipFill>
                <a:blip r:embed="rId3"/>
                <a:stretch>
                  <a:fillRect r="-2273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8250761" y="2247397"/>
                <a:ext cx="247504" cy="275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761" y="2247397"/>
                <a:ext cx="247504" cy="27591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向右箭號 13"/>
          <p:cNvSpPr/>
          <p:nvPr/>
        </p:nvSpPr>
        <p:spPr>
          <a:xfrm rot="10800000">
            <a:off x="7877972" y="2541436"/>
            <a:ext cx="945304" cy="101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橢圓 14"/>
          <p:cNvSpPr/>
          <p:nvPr/>
        </p:nvSpPr>
        <p:spPr>
          <a:xfrm>
            <a:off x="7402516" y="2380086"/>
            <a:ext cx="422247" cy="4638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356332" y="262170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模型輸出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129308" y="26217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向右箭號 17"/>
          <p:cNvSpPr/>
          <p:nvPr/>
        </p:nvSpPr>
        <p:spPr>
          <a:xfrm rot="5400000">
            <a:off x="7452349" y="3024540"/>
            <a:ext cx="322578" cy="118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483758" y="3287003"/>
                <a:ext cx="831937" cy="2952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758" y="3287003"/>
                <a:ext cx="831937" cy="295226"/>
              </a:xfrm>
              <a:prstGeom prst="rect">
                <a:avLst/>
              </a:prstGeom>
              <a:blipFill>
                <a:blip r:embed="rId5"/>
                <a:stretch>
                  <a:fillRect r="-42647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7239694" y="2140073"/>
            <a:ext cx="162822" cy="264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672098" y="2140073"/>
            <a:ext cx="206907" cy="264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3" name="標題 1"/>
          <p:cNvSpPr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</p:spPr>
        <p:txBody>
          <a:bodyPr/>
          <a:lstStyle/>
          <a:p>
            <a:r>
              <a:rPr lang="en-US" altLang="zh-TW" sz="2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2.4</a:t>
            </a:r>
            <a:r>
              <a:rPr lang="zh-TW" altLang="en-US" sz="2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參數</a:t>
            </a:r>
            <a:r>
              <a:rPr lang="zh-TW" altLang="en-US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學習</a:t>
            </a:r>
            <a:r>
              <a: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sz="2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14281" y="1636090"/>
            <a:ext cx="3644689" cy="1228478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152070" y="1681166"/>
                <a:ext cx="3566193" cy="653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050">
                              <a:latin typeface="Cambria Math" panose="02040503050406030204" pitchFamily="18" charset="0"/>
                            </a:rPr>
                            <m:t>+1)=</m:t>
                          </m:r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ω</m:t>
                          </m:r>
                          <m:sSub>
                            <m:sSubPr>
                              <m:ctrlP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5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05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5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105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𝑃𝑏𝑒𝑠𝑡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5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05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5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050">
                              <a:latin typeface="Cambria Math" panose="02040503050406030204" pitchFamily="18" charset="0"/>
                            </a:rPr>
                            <m:t>))+</m:t>
                          </m:r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5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105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5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𝐺𝑏𝑒𝑠𝑡</m:t>
                              </m:r>
                            </m:e>
                          </m:acc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05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5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05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070" y="1681166"/>
                <a:ext cx="3566193" cy="653320"/>
              </a:xfrm>
              <a:prstGeom prst="rect">
                <a:avLst/>
              </a:prstGeom>
              <a:blipFill>
                <a:blip r:embed="rId3"/>
                <a:stretch>
                  <a:fillRect b="-8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5152069" y="2451149"/>
                <a:ext cx="1867114" cy="273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05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05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05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05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069" y="2451149"/>
                <a:ext cx="1867114" cy="2736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5014281" y="2960279"/>
                <a:ext cx="3644689" cy="11490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TW" sz="10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05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05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105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en-US" sz="105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</a:t>
                </a:r>
                <a:r>
                  <a:rPr lang="en-US" altLang="zh-TW" sz="105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TW" altLang="en-US" sz="105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回合時，第</a:t>
                </a:r>
                <a:r>
                  <a:rPr lang="en-US" altLang="zh-TW" sz="105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TW" altLang="en-US" sz="105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顆粒子的位置向量</a:t>
                </a:r>
                <a:endParaRPr lang="zh-TW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TW" sz="10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05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sz="105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sz="105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</a:t>
                </a:r>
                <a:r>
                  <a:rPr lang="en-US" altLang="zh-TW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TW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回合時，第</a:t>
                </a:r>
                <a:r>
                  <a:rPr lang="en-US" altLang="zh-TW" sz="105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TW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顆粒子的位置向量</a:t>
                </a:r>
                <a:endParaRPr lang="zh-TW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𝑃𝑏𝑒𝑠𝑡</m:t>
                            </m:r>
                          </m:e>
                        </m:acc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1050" dirty="0" smtClean="0"/>
                  <a:t>:</a:t>
                </a:r>
                <a:r>
                  <a:rPr lang="zh-TW" altLang="en-US" sz="1050" dirty="0" smtClean="0"/>
                  <a:t> </a:t>
                </a:r>
                <a:r>
                  <a:rPr lang="zh-TW" altLang="en-US" sz="105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</a:t>
                </a:r>
                <a:r>
                  <a:rPr lang="en-US" altLang="zh-TW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TW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回合時，第</a:t>
                </a:r>
                <a:r>
                  <a:rPr lang="en-US" altLang="zh-TW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TW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顆粒子</a:t>
                </a:r>
                <a:r>
                  <a:rPr lang="zh-TW" altLang="en-US" sz="105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的最好位置向量</a:t>
                </a:r>
                <a:endParaRPr lang="en-US" sz="105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𝐺𝑏𝑒𝑠𝑡</m:t>
                        </m:r>
                      </m:e>
                    </m:acc>
                    <m:d>
                      <m:d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05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1050" dirty="0" smtClean="0"/>
                  <a:t>:</a:t>
                </a:r>
                <a:r>
                  <a:rPr lang="zh-TW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</a:t>
                </a:r>
                <a:r>
                  <a:rPr lang="en-US" altLang="zh-TW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TW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回合時，第</a:t>
                </a:r>
                <a:r>
                  <a:rPr lang="en-US" altLang="zh-TW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TW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顆粒子的位置向量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50">
                        <a:latin typeface="Cambria Math" panose="02040503050406030204" pitchFamily="18" charset="0"/>
                      </a:rPr>
                      <m:t>ω</m:t>
                    </m:r>
                    <m:r>
                      <a:rPr lang="zh-TW" altLang="en-US" sz="1050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1050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050" dirty="0" smtClean="0"/>
                  <a:t>:</a:t>
                </a:r>
                <a:r>
                  <a:rPr lang="zh-TW" altLang="en-US" sz="1050" dirty="0" smtClean="0"/>
                  <a:t> </a:t>
                </a:r>
                <a:r>
                  <a:rPr lang="en-US" sz="105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PSO </a:t>
                </a:r>
                <a:r>
                  <a:rPr lang="zh-TW" altLang="en-US" sz="105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的參數</a:t>
                </a:r>
                <a:endParaRPr lang="zh-TW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05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05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050" dirty="0" smtClean="0"/>
                  <a:t>:</a:t>
                </a:r>
                <a:r>
                  <a:rPr lang="zh-TW" altLang="en-US" sz="1050" dirty="0" smtClean="0"/>
                  <a:t> 介於</a:t>
                </a:r>
                <a:r>
                  <a:rPr lang="en-US" altLang="zh-TW" sz="105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0~1</a:t>
                </a:r>
                <a:r>
                  <a:rPr lang="zh-TW" altLang="en-US" sz="105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的隨機數</a:t>
                </a:r>
                <a:endParaRPr lang="en-US" altLang="zh-TW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281" y="2960279"/>
                <a:ext cx="3644689" cy="1149033"/>
              </a:xfrm>
              <a:prstGeom prst="rect">
                <a:avLst/>
              </a:prstGeom>
              <a:blipFill>
                <a:blip r:embed="rId5"/>
                <a:stretch>
                  <a:fillRect b="-2105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橢圓 1"/>
          <p:cNvSpPr/>
          <p:nvPr/>
        </p:nvSpPr>
        <p:spPr>
          <a:xfrm>
            <a:off x="1448341" y="3882037"/>
            <a:ext cx="199361" cy="20733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文字方塊 2"/>
          <p:cNvSpPr txBox="1"/>
          <p:nvPr/>
        </p:nvSpPr>
        <p:spPr>
          <a:xfrm>
            <a:off x="1132524" y="408605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/>
              <a:t>目前</a:t>
            </a:r>
            <a:r>
              <a:rPr lang="zh-TW" altLang="en-US" sz="1050" dirty="0"/>
              <a:t>位置</a:t>
            </a:r>
            <a:endParaRPr lang="en-US" sz="105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609118" y="195245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/>
              <a:t>新位置</a:t>
            </a:r>
            <a:endParaRPr lang="en-US" sz="105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162771" y="24011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dirty="0"/>
              <a:t>透過自我最佳位置</a:t>
            </a:r>
            <a:endParaRPr lang="en-US" altLang="zh-TW" sz="900" dirty="0"/>
          </a:p>
          <a:p>
            <a:pPr algn="ctr"/>
            <a:r>
              <a:rPr lang="zh-TW" altLang="en-US" sz="900" dirty="0"/>
              <a:t>調整方向</a:t>
            </a:r>
            <a:endParaRPr lang="en-US" sz="9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358549" y="30447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dirty="0"/>
              <a:t>透過全</a:t>
            </a:r>
            <a:r>
              <a:rPr lang="zh-TW" altLang="en-US" sz="900" dirty="0"/>
              <a:t>群</a:t>
            </a:r>
            <a:r>
              <a:rPr lang="zh-TW" altLang="en-US" sz="900" dirty="0"/>
              <a:t>最佳位置</a:t>
            </a:r>
            <a:endParaRPr lang="en-US" altLang="zh-TW" sz="900" dirty="0"/>
          </a:p>
          <a:p>
            <a:pPr algn="ctr"/>
            <a:r>
              <a:rPr lang="zh-TW" altLang="en-US" sz="900" dirty="0"/>
              <a:t>調整方向</a:t>
            </a:r>
            <a:endParaRPr lang="en-US" sz="900" dirty="0"/>
          </a:p>
        </p:txBody>
      </p:sp>
      <p:sp>
        <p:nvSpPr>
          <p:cNvPr id="13" name="向右箭號 12"/>
          <p:cNvSpPr/>
          <p:nvPr/>
        </p:nvSpPr>
        <p:spPr>
          <a:xfrm rot="18597029">
            <a:off x="1231453" y="3088487"/>
            <a:ext cx="1924292" cy="826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橢圓 13"/>
          <p:cNvSpPr/>
          <p:nvPr/>
        </p:nvSpPr>
        <p:spPr>
          <a:xfrm>
            <a:off x="2794249" y="2200333"/>
            <a:ext cx="199361" cy="207335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向右箭號 14"/>
          <p:cNvSpPr/>
          <p:nvPr/>
        </p:nvSpPr>
        <p:spPr>
          <a:xfrm rot="20610049">
            <a:off x="1621832" y="3671862"/>
            <a:ext cx="1707849" cy="65431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" name="向右箭號 15"/>
          <p:cNvSpPr/>
          <p:nvPr/>
        </p:nvSpPr>
        <p:spPr>
          <a:xfrm rot="16200000" flipV="1">
            <a:off x="3056470" y="3125439"/>
            <a:ext cx="512597" cy="9155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1550261" y="2365693"/>
            <a:ext cx="7975" cy="1501725"/>
          </a:xfrm>
          <a:prstGeom prst="straightConnector1">
            <a:avLst/>
          </a:prstGeom>
          <a:ln>
            <a:solidFill>
              <a:srgbClr val="92D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1470685" y="2182943"/>
            <a:ext cx="154673" cy="15742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向右箭號 20"/>
          <p:cNvSpPr/>
          <p:nvPr/>
        </p:nvSpPr>
        <p:spPr>
          <a:xfrm rot="14072174" flipV="1">
            <a:off x="2829758" y="2612577"/>
            <a:ext cx="599866" cy="901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722352" y="2794474"/>
            <a:ext cx="780055" cy="1087563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604397" y="2655547"/>
            <a:ext cx="154673" cy="15742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8" name="文字方塊 27"/>
          <p:cNvSpPr txBox="1"/>
          <p:nvPr/>
        </p:nvSpPr>
        <p:spPr>
          <a:xfrm>
            <a:off x="1089044" y="1840790"/>
            <a:ext cx="9925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50" dirty="0"/>
              <a:t>全群最佳位置</a:t>
            </a:r>
            <a:endParaRPr lang="en-US" altLang="zh-TW" sz="1050" dirty="0"/>
          </a:p>
          <a:p>
            <a:pPr algn="ctr"/>
            <a:r>
              <a:rPr lang="en-US" altLang="zh-TW" sz="1050" dirty="0"/>
              <a:t>(</a:t>
            </a:r>
            <a:r>
              <a:rPr lang="en-US" altLang="zh-TW" sz="1050" dirty="0" err="1"/>
              <a:t>Gbest</a:t>
            </a:r>
            <a:r>
              <a:rPr lang="en-US" altLang="zh-TW" sz="1050" dirty="0"/>
              <a:t>)</a:t>
            </a:r>
            <a:endParaRPr 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86363" y="2276665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/>
              <a:t>自我最佳位置</a:t>
            </a:r>
            <a:endParaRPr lang="en-US" altLang="zh-TW" sz="1050" dirty="0"/>
          </a:p>
          <a:p>
            <a:pPr algn="ctr"/>
            <a:r>
              <a:rPr lang="en-US" sz="1050" dirty="0"/>
              <a:t>(</a:t>
            </a:r>
            <a:r>
              <a:rPr lang="en-US" sz="1050" dirty="0" err="1"/>
              <a:t>Pbest</a:t>
            </a:r>
            <a:r>
              <a:rPr lang="en-US" sz="1050" dirty="0"/>
              <a:t>)</a:t>
            </a:r>
            <a:endParaRPr lang="en-US" sz="1050" dirty="0"/>
          </a:p>
        </p:txBody>
      </p:sp>
      <p:sp>
        <p:nvSpPr>
          <p:cNvPr id="31" name="文字方塊 30"/>
          <p:cNvSpPr txBox="1"/>
          <p:nvPr/>
        </p:nvSpPr>
        <p:spPr>
          <a:xfrm rot="20612919">
            <a:off x="2174317" y="36688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慣性方向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/>
              <p:cNvSpPr txBox="1"/>
              <p:nvPr/>
            </p:nvSpPr>
            <p:spPr>
              <a:xfrm>
                <a:off x="384662" y="4356410"/>
                <a:ext cx="770852" cy="2539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50" dirty="0"/>
                  <a:t>第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sz="1050" dirty="0"/>
                  <a:t>顆粒子</a:t>
                </a:r>
                <a:endParaRPr lang="en-US" sz="1050" dirty="0"/>
              </a:p>
            </p:txBody>
          </p:sp>
        </mc:Choice>
        <mc:Fallback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62" y="4356410"/>
                <a:ext cx="770852" cy="253916"/>
              </a:xfrm>
              <a:prstGeom prst="rect">
                <a:avLst/>
              </a:prstGeom>
              <a:blipFill>
                <a:blip r:embed="rId6"/>
                <a:stretch>
                  <a:fillRect b="-116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標題 1"/>
          <p:cNvSpPr>
            <a:spLocks noGrp="1"/>
          </p:cNvSpPr>
          <p:nvPr>
            <p:ph type="title"/>
          </p:nvPr>
        </p:nvSpPr>
        <p:spPr>
          <a:xfrm>
            <a:off x="1216604" y="123268"/>
            <a:ext cx="6763800" cy="503100"/>
          </a:xfrm>
        </p:spPr>
        <p:txBody>
          <a:bodyPr/>
          <a:lstStyle/>
          <a:p>
            <a:r>
              <a:rPr lang="zh-TW" altLang="en-US" b="1" dirty="0" smtClean="0"/>
              <a:t>粒子群演算法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b="1" dirty="0" smtClean="0"/>
              <a:t>Particle </a:t>
            </a:r>
            <a:r>
              <a:rPr lang="en-US" b="1" dirty="0"/>
              <a:t>Swarm </a:t>
            </a:r>
            <a:r>
              <a:rPr lang="en-US" b="1" dirty="0" smtClean="0"/>
              <a:t>Optimization</a:t>
            </a:r>
            <a:endParaRPr lang="en-US" dirty="0"/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6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 animBg="1"/>
      <p:bldP spid="16" grpId="0" animBg="1"/>
      <p:bldP spid="20" grpId="0" animBg="1"/>
      <p:bldP spid="21" grpId="0" animBg="1"/>
      <p:bldP spid="27" grpId="0" animBg="1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07034" y="123470"/>
            <a:ext cx="6763800" cy="503100"/>
          </a:xfrm>
        </p:spPr>
        <p:txBody>
          <a:bodyPr/>
          <a:lstStyle/>
          <a:p>
            <a:r>
              <a:rPr lang="zh-TW" altLang="en-US" b="1" dirty="0" smtClean="0"/>
              <a:t>人工蜂群演算法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dirty="0" smtClean="0"/>
              <a:t>(Artificial Bee Colony Algorithm)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897467" y="1089786"/>
            <a:ext cx="1413934" cy="588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1"/>
                </a:solidFill>
              </a:rPr>
              <a:t>隨機形成</a:t>
            </a:r>
            <a:r>
              <a:rPr lang="zh-TW" altLang="en-US" sz="1200" b="1" dirty="0" smtClean="0">
                <a:solidFill>
                  <a:srgbClr val="FF0000"/>
                </a:solidFill>
              </a:rPr>
              <a:t>工蜂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(</a:t>
            </a:r>
            <a:r>
              <a:rPr lang="zh-TW" altLang="en-US" sz="1200" b="1" dirty="0" smtClean="0">
                <a:solidFill>
                  <a:srgbClr val="FF0000"/>
                </a:solidFill>
              </a:rPr>
              <a:t>食物源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)</a:t>
            </a:r>
            <a:r>
              <a:rPr lang="zh-TW" altLang="en-US" sz="1200" b="1" dirty="0" smtClean="0">
                <a:solidFill>
                  <a:schemeClr val="tx1"/>
                </a:solidFill>
              </a:rPr>
              <a:t>位置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0599" y="1981894"/>
            <a:ext cx="1236134" cy="664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1"/>
                </a:solidFill>
              </a:rPr>
              <a:t>更新所有</a:t>
            </a:r>
            <a:r>
              <a:rPr lang="zh-TW" altLang="en-US" sz="1200" b="1" dirty="0" smtClean="0">
                <a:solidFill>
                  <a:srgbClr val="FF0000"/>
                </a:solidFill>
              </a:rPr>
              <a:t>工蜂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(</a:t>
            </a:r>
            <a:r>
              <a:rPr lang="zh-TW" altLang="en-US" sz="1200" b="1" dirty="0" smtClean="0">
                <a:solidFill>
                  <a:srgbClr val="FF0000"/>
                </a:solidFill>
              </a:rPr>
              <a:t>食物源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)</a:t>
            </a:r>
            <a:r>
              <a:rPr lang="zh-TW" altLang="en-US" sz="1200" b="1" dirty="0" smtClean="0">
                <a:solidFill>
                  <a:schemeClr val="tx1"/>
                </a:solidFill>
              </a:rPr>
              <a:t>位置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2731" y="2948553"/>
            <a:ext cx="1811868" cy="846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1"/>
                </a:solidFill>
              </a:rPr>
              <a:t>使用輪盤法決定</a:t>
            </a:r>
            <a:r>
              <a:rPr lang="zh-TW" altLang="en-US" sz="1200" b="1" dirty="0" smtClean="0">
                <a:solidFill>
                  <a:srgbClr val="00B050"/>
                </a:solidFill>
              </a:rPr>
              <a:t>觀察蜂</a:t>
            </a:r>
            <a:r>
              <a:rPr lang="zh-TW" altLang="en-US" sz="1200" b="1" dirty="0" smtClean="0">
                <a:solidFill>
                  <a:schemeClr val="tx1"/>
                </a:solidFill>
              </a:rPr>
              <a:t>要搜尋的位置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702733" y="4017421"/>
            <a:ext cx="1811867" cy="101910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達到 </a:t>
            </a:r>
            <a:r>
              <a:rPr lang="en-US" altLang="zh-TW" sz="1200" b="1" dirty="0" smtClean="0">
                <a:solidFill>
                  <a:schemeClr val="tx1"/>
                </a:solidFill>
                <a:latin typeface="+mj-ea"/>
                <a:ea typeface="+mj-ea"/>
              </a:rPr>
              <a:t>limit?</a:t>
            </a:r>
            <a:endParaRPr 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90333" y="1889677"/>
            <a:ext cx="1498601" cy="846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1"/>
                </a:solidFill>
              </a:rPr>
              <a:t>派出</a:t>
            </a:r>
            <a:r>
              <a:rPr lang="zh-TW" altLang="en-US" sz="1200" b="1" dirty="0" smtClean="0">
                <a:solidFill>
                  <a:srgbClr val="5680A1"/>
                </a:solidFill>
              </a:rPr>
              <a:t>偵查蜂</a:t>
            </a:r>
            <a:r>
              <a:rPr lang="zh-TW" altLang="en-US" sz="1200" b="1" dirty="0" smtClean="0">
                <a:solidFill>
                  <a:schemeClr val="tx1"/>
                </a:solidFill>
              </a:rPr>
              <a:t>取代</a:t>
            </a:r>
            <a:endParaRPr lang="en-US" altLang="zh-TW" sz="1200" b="1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200" b="1" dirty="0" smtClean="0">
                <a:solidFill>
                  <a:srgbClr val="FF0000"/>
                </a:solidFill>
              </a:rPr>
              <a:t>工蜂</a:t>
            </a:r>
            <a:r>
              <a:rPr lang="zh-TW" altLang="en-US" sz="1200" b="1" dirty="0" smtClean="0">
                <a:solidFill>
                  <a:schemeClr val="tx1"/>
                </a:solidFill>
              </a:rPr>
              <a:t>位置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>
            <a:stCxn id="4" idx="2"/>
            <a:endCxn id="5" idx="0"/>
          </p:cNvCxnSpPr>
          <p:nvPr/>
        </p:nvCxnSpPr>
        <p:spPr>
          <a:xfrm>
            <a:off x="1604434" y="1678496"/>
            <a:ext cx="4232" cy="30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2"/>
            <a:endCxn id="6" idx="0"/>
          </p:cNvCxnSpPr>
          <p:nvPr/>
        </p:nvCxnSpPr>
        <p:spPr>
          <a:xfrm flipH="1">
            <a:off x="1608666" y="2646183"/>
            <a:ext cx="1" cy="30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2"/>
            <a:endCxn id="7" idx="0"/>
          </p:cNvCxnSpPr>
          <p:nvPr/>
        </p:nvCxnSpPr>
        <p:spPr>
          <a:xfrm>
            <a:off x="1608666" y="3795220"/>
            <a:ext cx="1" cy="22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8" idx="1"/>
            <a:endCxn id="5" idx="3"/>
          </p:cNvCxnSpPr>
          <p:nvPr/>
        </p:nvCxnSpPr>
        <p:spPr>
          <a:xfrm flipH="1">
            <a:off x="2226733" y="2313010"/>
            <a:ext cx="863600" cy="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839633" y="3518221"/>
            <a:ext cx="4171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Y</a:t>
            </a:r>
            <a:r>
              <a:rPr lang="en-US" sz="1050" dirty="0"/>
              <a:t>es</a:t>
            </a:r>
            <a:endParaRPr lang="en-US" sz="105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88746" y="387892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</a:t>
            </a:r>
            <a:endParaRPr lang="en-US" sz="1050" dirty="0"/>
          </a:p>
        </p:txBody>
      </p:sp>
      <p:cxnSp>
        <p:nvCxnSpPr>
          <p:cNvPr id="63" name="肘形接點 62"/>
          <p:cNvCxnSpPr>
            <a:stCxn id="7" idx="3"/>
            <a:endCxn id="8" idx="2"/>
          </p:cNvCxnSpPr>
          <p:nvPr/>
        </p:nvCxnSpPr>
        <p:spPr>
          <a:xfrm flipV="1">
            <a:off x="2514599" y="2736344"/>
            <a:ext cx="1325034" cy="17906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接點 63"/>
          <p:cNvCxnSpPr>
            <a:stCxn id="7" idx="1"/>
            <a:endCxn id="5" idx="1"/>
          </p:cNvCxnSpPr>
          <p:nvPr/>
        </p:nvCxnSpPr>
        <p:spPr>
          <a:xfrm rot="10800000" flipH="1">
            <a:off x="702733" y="2314038"/>
            <a:ext cx="287867" cy="2212937"/>
          </a:xfrm>
          <a:prstGeom prst="bentConnector3">
            <a:avLst>
              <a:gd name="adj1" fmla="val -595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899256" y="1871270"/>
            <a:ext cx="38777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8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工蜂</a:t>
            </a:r>
            <a:r>
              <a:rPr lang="en-US" altLang="zh-TW" sz="1800" b="1" dirty="0" smtClean="0">
                <a:latin typeface="+mn-ea"/>
                <a:ea typeface="+mn-ea"/>
                <a:cs typeface="Times New Roman" panose="02020603050405020304" pitchFamily="18" charset="0"/>
              </a:rPr>
              <a:t>:</a:t>
            </a:r>
            <a:r>
              <a:rPr lang="zh-TW" altLang="en-US" sz="1800" b="1" dirty="0" smtClean="0">
                <a:latin typeface="+mn-ea"/>
                <a:ea typeface="+mn-ea"/>
                <a:cs typeface="Times New Roman" panose="02020603050405020304" pitchFamily="18" charset="0"/>
              </a:rPr>
              <a:t> 搜尋新的食物源</a:t>
            </a:r>
            <a:endParaRPr lang="en-US" altLang="zh-TW" sz="1800" b="1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endParaRPr lang="en-US" altLang="zh-TW" sz="1800" b="1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zh-TW" altLang="en-US" sz="1800" b="1" dirty="0" smtClean="0">
                <a:solidFill>
                  <a:srgbClr val="00B050"/>
                </a:solidFill>
                <a:latin typeface="+mn-ea"/>
                <a:ea typeface="+mn-ea"/>
                <a:cs typeface="Times New Roman" panose="02020603050405020304" pitchFamily="18" charset="0"/>
              </a:rPr>
              <a:t>觀察蜂</a:t>
            </a:r>
            <a:r>
              <a:rPr lang="en-US" altLang="zh-TW" sz="1800" b="1" dirty="0" smtClean="0">
                <a:latin typeface="+mn-ea"/>
                <a:ea typeface="+mn-ea"/>
                <a:cs typeface="Times New Roman" panose="02020603050405020304" pitchFamily="18" charset="0"/>
              </a:rPr>
              <a:t>: </a:t>
            </a:r>
            <a:r>
              <a:rPr lang="zh-TW" altLang="en-US" sz="1800" b="1" dirty="0" smtClean="0">
                <a:latin typeface="+mn-ea"/>
                <a:ea typeface="+mn-ea"/>
                <a:cs typeface="Times New Roman" panose="02020603050405020304" pitchFamily="18" charset="0"/>
              </a:rPr>
              <a:t>在食物源附近搜尋更好的解</a:t>
            </a:r>
            <a:r>
              <a:rPr lang="en-US" altLang="zh-TW" sz="1800" b="1" dirty="0" smtClean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endParaRPr lang="en-US" altLang="zh-TW" sz="1800" b="1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endParaRPr lang="en-US" altLang="zh-TW" sz="1800" b="1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zh-TW" altLang="en-US" sz="18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偵查蜂</a:t>
            </a:r>
            <a:r>
              <a:rPr lang="en-US" altLang="zh-TW" sz="1800" b="1" dirty="0" smtClean="0">
                <a:latin typeface="+mn-ea"/>
                <a:ea typeface="+mn-ea"/>
                <a:cs typeface="Times New Roman" panose="02020603050405020304" pitchFamily="18" charset="0"/>
              </a:rPr>
              <a:t>: </a:t>
            </a:r>
            <a:r>
              <a:rPr lang="zh-TW" altLang="en-US" sz="1800" b="1" dirty="0" smtClean="0">
                <a:latin typeface="+mn-ea"/>
                <a:ea typeface="+mn-ea"/>
                <a:cs typeface="Times New Roman" panose="02020603050405020304" pitchFamily="18" charset="0"/>
              </a:rPr>
              <a:t>如果工蜂在指定回合內沒被替換，則派出觀察蜂取代</a:t>
            </a:r>
            <a:endParaRPr lang="en-US" sz="18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7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891823" y="705392"/>
                <a:ext cx="5516510" cy="20128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1600200" algn="ctr"/>
                    <a:tab pos="3200400" algn="r"/>
                  </a:tabLst>
                </a:pPr>
                <a:r>
                  <a:rPr lang="zh-TW" altLang="en-US" sz="1600" dirty="0" smtClean="0">
                    <a:solidFill>
                      <a:schemeClr val="bg1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買進</a:t>
                </a:r>
                <a:r>
                  <a:rPr 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Symbol" panose="05050102010706020507" pitchFamily="18" charset="2"/>
                  </a:rPr>
                  <a:t>:	</a:t>
                </a:r>
                <a:r>
                  <a:rPr lang="en-US" sz="1600" dirty="0" smtClean="0">
                    <a:solidFill>
                      <a:schemeClr val="bg1"/>
                    </a:solidFill>
                    <a:latin typeface="+mj-ea"/>
                    <a:ea typeface="+mj-ea"/>
                    <a:cs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𝑓𝑜𝑟𝑒𝑐𝑎𝑠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𝑐𝑙𝑜𝑠𝑒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𝑜𝑝𝑒𝑛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100" dirty="0">
                  <a:solidFill>
                    <a:schemeClr val="bg1"/>
                  </a:solidFill>
                  <a:effectLst/>
                  <a:latin typeface="+mj-ea"/>
                  <a:ea typeface="+mj-ea"/>
                  <a:cs typeface="Symbol" panose="05050102010706020507" pitchFamily="18" charset="2"/>
                </a:endParaRPr>
              </a:p>
              <a:p>
                <a:pPr algn="just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1600200" algn="ctr"/>
                    <a:tab pos="3200400" algn="r"/>
                  </a:tabLst>
                </a:pPr>
                <a:r>
                  <a:rPr lang="zh-TW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賣出</a:t>
                </a:r>
                <a:r>
                  <a:rPr 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Symbol" panose="05050102010706020507" pitchFamily="18" charset="2"/>
                  </a:rPr>
                  <a:t>:	</a:t>
                </a:r>
                <a:r>
                  <a:rPr lang="en-US" sz="1600" dirty="0" smtClean="0">
                    <a:solidFill>
                      <a:schemeClr val="bg1"/>
                    </a:solidFill>
                    <a:latin typeface="+mj-ea"/>
                    <a:ea typeface="+mj-ea"/>
                    <a:cs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𝑓𝑜𝑟𝑒𝑐𝑎𝑠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𝑐𝑙𝑜𝑠𝑒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𝑜𝑝𝑒𝑛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100" dirty="0">
                  <a:solidFill>
                    <a:schemeClr val="bg1"/>
                  </a:solidFill>
                  <a:effectLst/>
                  <a:latin typeface="+mj-ea"/>
                  <a:ea typeface="+mj-ea"/>
                  <a:cs typeface="Symbol" panose="05050102010706020507" pitchFamily="18" charset="2"/>
                </a:endParaRPr>
              </a:p>
              <a:p>
                <a:pPr indent="303530" algn="just">
                  <a:lnSpc>
                    <a:spcPct val="950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182880" algn="l"/>
                  </a:tabLst>
                </a:pPr>
                <a:r>
                  <a:rPr lang="zh-TW" altLang="en-US" sz="1600" spc="-5" dirty="0">
                    <a:solidFill>
                      <a:schemeClr val="bg1"/>
                    </a:solidFill>
                    <a:latin typeface="+mj-ea"/>
                    <a:ea typeface="+mj-ea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sz="1600" i="1" spc="-5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</a:rPr>
                      <m:t>𝑓𝑜𝑟𝑒𝑐𝑎𝑠</m:t>
                    </m:r>
                    <m:sSub>
                      <m:sSubPr>
                        <m:ctrlPr>
                          <a:rPr lang="en-US" sz="1600" i="1" spc="-5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sz="1600" i="1" spc="-5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𝑡</m:t>
                        </m:r>
                      </m:e>
                      <m:sub>
                        <m:r>
                          <a:rPr lang="en-US" sz="1600" i="1" spc="-5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𝑐𝑙𝑜𝑠𝑒</m:t>
                        </m:r>
                      </m:sub>
                    </m:sSub>
                    <m:d>
                      <m:dPr>
                        <m:ctrlPr>
                          <a:rPr lang="en-US" sz="1600" i="1" spc="-5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sz="1600" i="1" spc="-5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𝑡</m:t>
                        </m:r>
                      </m:e>
                    </m:d>
                  </m:oMath>
                </a14:m>
                <a:r>
                  <a:rPr lang="zh-TW" altLang="en-US" sz="1600" spc="-5" dirty="0">
                    <a:solidFill>
                      <a:schemeClr val="bg1"/>
                    </a:solidFill>
                    <a:latin typeface="+mj-ea"/>
                    <a:ea typeface="+mj-ea"/>
                  </a:rPr>
                  <a:t>為模型的輸出，意即預測</a:t>
                </a:r>
                <a14:m>
                  <m:oMath xmlns:m="http://schemas.openxmlformats.org/officeDocument/2006/math">
                    <m:r>
                      <a:rPr lang="en-US" sz="1600" i="1" spc="-5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</a:rPr>
                      <m:t>𝑡</m:t>
                    </m:r>
                  </m:oMath>
                </a14:m>
                <a:r>
                  <a:rPr lang="zh-TW" altLang="en-US" sz="1600" spc="-5" dirty="0">
                    <a:solidFill>
                      <a:schemeClr val="bg1"/>
                    </a:solidFill>
                    <a:latin typeface="+mj-ea"/>
                    <a:ea typeface="+mj-ea"/>
                  </a:rPr>
                  <a:t>日的收盤價格</a:t>
                </a:r>
                <a:r>
                  <a:rPr lang="en-US" sz="1600" spc="-5" dirty="0">
                    <a:solidFill>
                      <a:schemeClr val="bg1"/>
                    </a:solidFill>
                    <a:latin typeface="+mj-ea"/>
                    <a:ea typeface="+mj-ea"/>
                  </a:rPr>
                  <a:t>;</a:t>
                </a:r>
                <a14:m>
                  <m:oMath xmlns:m="http://schemas.openxmlformats.org/officeDocument/2006/math">
                    <m:r>
                      <a:rPr lang="en-US" sz="1600" i="1" spc="-5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</a:rPr>
                      <m:t>𝑜𝑝𝑒𝑛</m:t>
                    </m:r>
                    <m:r>
                      <a:rPr lang="en-US" sz="1600" i="1" spc="-5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sz="1600" i="1" spc="-5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spc="-5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zh-TW" altLang="en-US" sz="1600" spc="-5" dirty="0">
                    <a:solidFill>
                      <a:schemeClr val="bg1"/>
                    </a:solidFill>
                    <a:latin typeface="+mj-ea"/>
                    <a:ea typeface="+mj-ea"/>
                  </a:rPr>
                  <a:t>為</a:t>
                </a:r>
                <a14:m>
                  <m:oMath xmlns:m="http://schemas.openxmlformats.org/officeDocument/2006/math">
                    <m:r>
                      <a:rPr lang="en-US" sz="1600" i="1" spc="-5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</a:rPr>
                      <m:t>𝑡</m:t>
                    </m:r>
                  </m:oMath>
                </a14:m>
                <a:r>
                  <a:rPr lang="zh-TW" altLang="en-US" sz="1600" spc="-5" dirty="0">
                    <a:solidFill>
                      <a:schemeClr val="bg1"/>
                    </a:solidFill>
                    <a:latin typeface="+mj-ea"/>
                    <a:ea typeface="+mj-ea"/>
                  </a:rPr>
                  <a:t>日實際的開盤價格。若預測的收盤價高於實際開盤價，代表必須買進，等今日結束後才會賺錢</a:t>
                </a:r>
                <a:r>
                  <a:rPr lang="en-US" sz="1600" spc="-5" dirty="0">
                    <a:solidFill>
                      <a:schemeClr val="bg1"/>
                    </a:solidFill>
                    <a:latin typeface="+mj-ea"/>
                    <a:ea typeface="+mj-ea"/>
                  </a:rPr>
                  <a:t>;</a:t>
                </a:r>
                <a:r>
                  <a:rPr lang="zh-TW" altLang="en-US" sz="1600" spc="-5" dirty="0">
                    <a:solidFill>
                      <a:schemeClr val="bg1"/>
                    </a:solidFill>
                    <a:latin typeface="+mj-ea"/>
                    <a:ea typeface="+mj-ea"/>
                  </a:rPr>
                  <a:t>若預測的收盤價低於實際開盤價，代表模型預測今天會跌，所以要儘快賣出</a:t>
                </a:r>
                <a:r>
                  <a:rPr lang="zh-TW" altLang="en-US" sz="1600" spc="-5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。</a:t>
                </a:r>
                <a:endParaRPr lang="en-US" sz="1100" spc="-5" dirty="0">
                  <a:solidFill>
                    <a:schemeClr val="bg1"/>
                  </a:solidFill>
                  <a:effectLst/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823" y="705392"/>
                <a:ext cx="5516510" cy="2012859"/>
              </a:xfrm>
              <a:prstGeom prst="rect">
                <a:avLst/>
              </a:prstGeom>
              <a:blipFill>
                <a:blip r:embed="rId2"/>
                <a:stretch>
                  <a:fillRect l="-552" t="-2121" r="-663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標題 1"/>
          <p:cNvSpPr txBox="1">
            <a:spLocks/>
          </p:cNvSpPr>
          <p:nvPr/>
        </p:nvSpPr>
        <p:spPr>
          <a:xfrm>
            <a:off x="2891823" y="113581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2.5</a:t>
            </a:r>
            <a:r>
              <a:rPr lang="zh-TW" altLang="en-US" sz="2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模擬投資</a:t>
            </a:r>
            <a:r>
              <a:rPr lang="en-US" altLang="zh-TW" sz="2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497540" y="3499666"/>
                <a:ext cx="6018662" cy="5429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Profits</m:t>
                      </m:r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𝑐𝑙𝑜𝑠𝑒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𝑜𝑝𝑒𝑛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𝑜𝑝𝑒𝑛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𝑐𝑙𝑜𝑠𝑒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40" y="3499666"/>
                <a:ext cx="6018662" cy="542906"/>
              </a:xfrm>
              <a:prstGeom prst="rect">
                <a:avLst/>
              </a:prstGeom>
              <a:blipFill>
                <a:blip r:embed="rId3"/>
                <a:stretch>
                  <a:fillRect t="-134831" b="-19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992868" y="2718251"/>
                <a:ext cx="5516510" cy="22013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3530" algn="just">
                  <a:lnSpc>
                    <a:spcPct val="950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182880" algn="l"/>
                  </a:tabLst>
                </a:pPr>
                <a:r>
                  <a:rPr lang="zh-TW" altLang="en-US" sz="1600" spc="-5" dirty="0">
                    <a:solidFill>
                      <a:schemeClr val="bg1"/>
                    </a:solidFill>
                    <a:latin typeface="+mj-ea"/>
                  </a:rPr>
                  <a:t>計算利潤的方式，則透過實際的收盤價與開盤價去做運算，公式如下</a:t>
                </a:r>
                <a:r>
                  <a:rPr lang="en-US" sz="1600" spc="-5" dirty="0">
                    <a:solidFill>
                      <a:schemeClr val="bg1"/>
                    </a:solidFill>
                    <a:latin typeface="+mj-ea"/>
                  </a:rPr>
                  <a:t>:</a:t>
                </a:r>
              </a:p>
              <a:p>
                <a:pPr indent="303530" algn="just">
                  <a:lnSpc>
                    <a:spcPct val="950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182880" algn="l"/>
                  </a:tabLst>
                </a:pPr>
                <a:endParaRPr lang="en-US" sz="1100" spc="-5" dirty="0">
                  <a:solidFill>
                    <a:schemeClr val="bg1"/>
                  </a:solidFill>
                  <a:latin typeface="+mj-ea"/>
                </a:endParaRPr>
              </a:p>
              <a:p>
                <a:pPr indent="304800" algn="just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1600200" algn="ctr"/>
                    <a:tab pos="3200400" algn="r"/>
                  </a:tabLst>
                </a:pPr>
                <a:r>
                  <a:rPr lang="en-US" sz="1600" dirty="0">
                    <a:solidFill>
                      <a:schemeClr val="bg1"/>
                    </a:solidFill>
                    <a:latin typeface="+mj-ea"/>
                    <a:cs typeface="Symbol" panose="05050102010706020507" pitchFamily="18" charset="2"/>
                  </a:rPr>
                  <a:t>	</a:t>
                </a:r>
              </a:p>
              <a:p>
                <a:pPr indent="304800" algn="just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1600200" algn="ctr"/>
                    <a:tab pos="3200400" algn="r"/>
                  </a:tabLst>
                </a:pPr>
                <a:endParaRPr lang="en-US" sz="1100" dirty="0">
                  <a:solidFill>
                    <a:schemeClr val="bg1"/>
                  </a:solidFill>
                  <a:latin typeface="+mj-ea"/>
                  <a:cs typeface="Symbol" panose="05050102010706020507" pitchFamily="18" charset="2"/>
                </a:endParaRPr>
              </a:p>
              <a:p>
                <a:r>
                  <a:rPr lang="zh-TW" altLang="en-US" sz="1600" kern="100" dirty="0">
                    <a:solidFill>
                      <a:schemeClr val="bg1"/>
                    </a:solidFill>
                    <a:latin typeface="+mj-ea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Profits</m:t>
                    </m:r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+mj-ea"/>
                    <a:cs typeface="Times New Roman" panose="02020603050405020304" pitchFamily="18" charset="0"/>
                  </a:rPr>
                  <a:t>為利潤，</a:t>
                </a:r>
                <a14:m>
                  <m:oMath xmlns:m="http://schemas.openxmlformats.org/officeDocument/2006/math"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+mj-ea"/>
                    <a:cs typeface="Times New Roman" panose="02020603050405020304" pitchFamily="18" charset="0"/>
                  </a:rPr>
                  <a:t>為策略為買的總天數</a:t>
                </a:r>
                <a:r>
                  <a:rPr lang="en-US" sz="1600" kern="100" dirty="0">
                    <a:solidFill>
                      <a:schemeClr val="bg1"/>
                    </a:solidFill>
                    <a:latin typeface="+mj-ea"/>
                  </a:rPr>
                  <a:t>;</a:t>
                </a:r>
                <a14:m>
                  <m:oMath xmlns:m="http://schemas.openxmlformats.org/officeDocument/2006/math"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+mj-ea"/>
                    <a:cs typeface="Times New Roman" panose="02020603050405020304" pitchFamily="18" charset="0"/>
                  </a:rPr>
                  <a:t>為策略為賣的總天數</a:t>
                </a:r>
                <a:r>
                  <a:rPr lang="en-US" sz="1600" kern="100" dirty="0">
                    <a:solidFill>
                      <a:schemeClr val="bg1"/>
                    </a:solidFill>
                    <a:latin typeface="+mj-ea"/>
                  </a:rPr>
                  <a:t>;</a:t>
                </a:r>
                <a14:m>
                  <m:oMath xmlns:m="http://schemas.openxmlformats.org/officeDocument/2006/math"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𝑐𝑙𝑜𝑠𝑒</m:t>
                    </m:r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+mj-ea"/>
                    <a:cs typeface="Times New Roman" panose="02020603050405020304" pitchFamily="18" charset="0"/>
                  </a:rPr>
                  <a:t>代表第</a:t>
                </a:r>
                <a14:m>
                  <m:oMath xmlns:m="http://schemas.openxmlformats.org/officeDocument/2006/math"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+mj-ea"/>
                    <a:cs typeface="Times New Roman" panose="02020603050405020304" pitchFamily="18" charset="0"/>
                  </a:rPr>
                  <a:t>天的收盤價。</a:t>
                </a:r>
                <a:endParaRPr lang="en-US" sz="1600" dirty="0">
                  <a:solidFill>
                    <a:schemeClr val="bg1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868" y="2718251"/>
                <a:ext cx="5516510" cy="2201372"/>
              </a:xfrm>
              <a:prstGeom prst="rect">
                <a:avLst/>
              </a:prstGeom>
              <a:blipFill>
                <a:blip r:embed="rId4"/>
                <a:stretch>
                  <a:fillRect l="-663" t="-1662" r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6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034352" y="1088637"/>
            <a:ext cx="3048000" cy="20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en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預期成果與貢獻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578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橢圓 17"/>
          <p:cNvSpPr/>
          <p:nvPr/>
        </p:nvSpPr>
        <p:spPr>
          <a:xfrm>
            <a:off x="5481060" y="1209702"/>
            <a:ext cx="447808" cy="447736"/>
          </a:xfrm>
          <a:prstGeom prst="ellipse">
            <a:avLst/>
          </a:prstGeom>
          <a:ln>
            <a:solidFill>
              <a:srgbClr val="57A7B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橢圓 16"/>
          <p:cNvSpPr/>
          <p:nvPr/>
        </p:nvSpPr>
        <p:spPr>
          <a:xfrm>
            <a:off x="3444278" y="1209702"/>
            <a:ext cx="447808" cy="447736"/>
          </a:xfrm>
          <a:prstGeom prst="ellipse">
            <a:avLst/>
          </a:prstGeom>
          <a:ln>
            <a:solidFill>
              <a:srgbClr val="57A7B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橢圓 15"/>
          <p:cNvSpPr/>
          <p:nvPr/>
        </p:nvSpPr>
        <p:spPr>
          <a:xfrm>
            <a:off x="3444278" y="3313505"/>
            <a:ext cx="447808" cy="447736"/>
          </a:xfrm>
          <a:prstGeom prst="ellipse">
            <a:avLst/>
          </a:prstGeom>
          <a:ln>
            <a:solidFill>
              <a:srgbClr val="57A7B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橢圓 14"/>
          <p:cNvSpPr/>
          <p:nvPr/>
        </p:nvSpPr>
        <p:spPr>
          <a:xfrm>
            <a:off x="1407496" y="3313505"/>
            <a:ext cx="447808" cy="447736"/>
          </a:xfrm>
          <a:prstGeom prst="ellipse">
            <a:avLst/>
          </a:prstGeom>
          <a:ln>
            <a:solidFill>
              <a:srgbClr val="57A7B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橢圓 1"/>
          <p:cNvSpPr/>
          <p:nvPr/>
        </p:nvSpPr>
        <p:spPr>
          <a:xfrm>
            <a:off x="1407496" y="1209702"/>
            <a:ext cx="447808" cy="447736"/>
          </a:xfrm>
          <a:prstGeom prst="ellipse">
            <a:avLst/>
          </a:prstGeom>
          <a:ln>
            <a:solidFill>
              <a:srgbClr val="57A7B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135509" y="213665"/>
            <a:ext cx="67638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預期成果與貢獻</a:t>
            </a:r>
            <a:endParaRPr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67131" y="1331062"/>
            <a:ext cx="19175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多目標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+mn-ea"/>
              <a:ea typeface="+mn-ea"/>
            </a:endParaRPr>
          </a:p>
          <a:p>
            <a:r>
              <a:rPr lang="zh-TW" altLang="en-US" dirty="0" smtClean="0">
                <a:latin typeface="+mn-ea"/>
                <a:ea typeface="+mn-ea"/>
              </a:rPr>
              <a:t>本</a:t>
            </a:r>
            <a:r>
              <a:rPr lang="zh-TW" altLang="en-US" dirty="0">
                <a:latin typeface="+mn-ea"/>
                <a:ea typeface="+mn-ea"/>
              </a:rPr>
              <a:t>論文提出的模型</a:t>
            </a:r>
            <a:r>
              <a:rPr lang="en-US" dirty="0">
                <a:latin typeface="+mn-ea"/>
                <a:ea typeface="+mn-ea"/>
              </a:rPr>
              <a:t>CFNS</a:t>
            </a:r>
            <a:r>
              <a:rPr lang="zh-TW" altLang="en-US" dirty="0">
                <a:latin typeface="+mn-ea"/>
                <a:ea typeface="+mn-ea"/>
              </a:rPr>
              <a:t>有多目標預測的</a:t>
            </a:r>
            <a:r>
              <a:rPr lang="zh-TW" altLang="en-US" dirty="0" smtClean="0">
                <a:latin typeface="+mn-ea"/>
                <a:ea typeface="+mn-ea"/>
              </a:rPr>
              <a:t>能力，</a:t>
            </a:r>
            <a:r>
              <a:rPr lang="zh-TW" altLang="en-US" dirty="0">
                <a:latin typeface="+mn-ea"/>
                <a:ea typeface="+mn-ea"/>
              </a:rPr>
              <a:t>各個目標的效果不亞於其他論文所提出的方法，甚至更好</a:t>
            </a:r>
            <a:r>
              <a:rPr lang="zh-TW" altLang="en-US" dirty="0" smtClean="0">
                <a:latin typeface="+mn-ea"/>
                <a:ea typeface="+mn-ea"/>
              </a:rPr>
              <a:t>。</a:t>
            </a:r>
            <a:endParaRPr lang="en-US" altLang="zh-TW" dirty="0"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17708" y="1331062"/>
            <a:ext cx="1917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多目標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挑選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可以</a:t>
            </a:r>
            <a:r>
              <a:rPr lang="zh-TW" altLang="en-US" dirty="0">
                <a:latin typeface="+mj-ea"/>
                <a:ea typeface="+mj-ea"/>
              </a:rPr>
              <a:t>根據不同的資料去萃取原始資料中有用的資料，並且控制進入模型的資料大小。</a:t>
            </a:r>
            <a:endParaRPr lang="en-US" altLang="zh-TW" dirty="0"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68285" y="1331062"/>
            <a:ext cx="19175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結構化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學習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可以</a:t>
            </a:r>
            <a:r>
              <a:rPr lang="zh-TW" altLang="en-US" dirty="0">
                <a:latin typeface="+mj-ea"/>
                <a:ea typeface="+mj-ea"/>
              </a:rPr>
              <a:t>將輸入的資料自動地根據資料做調整，在面臨不同的資料可以自己生成不同的結構。</a:t>
            </a:r>
            <a:endParaRPr lang="en-US" altLang="zh-TW" dirty="0"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67131" y="3433173"/>
            <a:ext cx="1917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演算法混合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研究</a:t>
            </a:r>
            <a:r>
              <a:rPr lang="zh-TW" altLang="en-US" dirty="0">
                <a:latin typeface="+mj-ea"/>
                <a:ea typeface="+mj-ea"/>
              </a:rPr>
              <a:t>中的兩種演算法配合</a:t>
            </a:r>
            <a:r>
              <a:rPr lang="en-US" dirty="0">
                <a:latin typeface="+mj-ea"/>
                <a:ea typeface="+mj-ea"/>
              </a:rPr>
              <a:t>RLSE</a:t>
            </a:r>
            <a:r>
              <a:rPr lang="zh-TW" altLang="en-US" dirty="0">
                <a:latin typeface="+mj-ea"/>
                <a:ea typeface="+mj-ea"/>
              </a:rPr>
              <a:t>的混合方法，有著一定的水準。</a:t>
            </a:r>
            <a:endParaRPr lang="en-US" altLang="zh-TW" dirty="0"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17708" y="3433173"/>
            <a:ext cx="1917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模擬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投資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希望</a:t>
            </a:r>
            <a:r>
              <a:rPr lang="zh-TW" altLang="en-US" dirty="0">
                <a:latin typeface="+mj-ea"/>
                <a:ea typeface="+mj-ea"/>
              </a:rPr>
              <a:t>本實驗可以透過模型和投資策略的結合，比其他模型賺取更多的利潤。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6" grpId="0" animBg="1"/>
      <p:bldP spid="15" grpId="0" animBg="1"/>
      <p:bldP spid="10" grpId="0"/>
      <p:bldP spid="11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ctrTitle" idx="4294967295"/>
          </p:nvPr>
        </p:nvSpPr>
        <p:spPr>
          <a:xfrm>
            <a:off x="808631" y="220431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00B2FF"/>
                </a:solidFill>
              </a:rPr>
              <a:t>Thanks!</a:t>
            </a:r>
            <a:endParaRPr sz="9600" dirty="0">
              <a:solidFill>
                <a:srgbClr val="00B2FF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048000" y="767915"/>
            <a:ext cx="3048000" cy="20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前言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indent="0" algn="l">
              <a:buNone/>
            </a:pPr>
            <a:r>
              <a:rPr lang="zh-TW" altLang="en-US" sz="2000" b="1" i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</a:t>
            </a:r>
            <a:r>
              <a:rPr lang="zh-TW" altLang="en-US" sz="2000" b="1" i="0" dirty="0">
                <a:latin typeface="標楷體" panose="03000509000000000000" pitchFamily="65" charset="-120"/>
                <a:ea typeface="標楷體" panose="03000509000000000000" pitchFamily="65" charset="-120"/>
              </a:rPr>
              <a:t>篇論文</a:t>
            </a:r>
            <a:r>
              <a:rPr lang="zh-TW" altLang="en-US" sz="2000" b="1" i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主要探討</a:t>
            </a:r>
            <a:r>
              <a:rPr lang="zh-TW" altLang="en-US" sz="2000" b="1" i="0" dirty="0">
                <a:latin typeface="標楷體" panose="03000509000000000000" pitchFamily="65" charset="-120"/>
                <a:ea typeface="標楷體" panose="03000509000000000000" pitchFamily="65" charset="-120"/>
              </a:rPr>
              <a:t>不同演算法在時間序列上的預測效能，並透過模擬的投資策略去做效能測試。</a:t>
            </a:r>
            <a:endParaRPr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5194636" y="236114"/>
            <a:ext cx="34932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類神經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網路</a:t>
            </a:r>
            <a:endParaRPr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5128482" y="1509475"/>
            <a:ext cx="34932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 smtClean="0"/>
              <a:t>訊息在神經元之間傳遞，兩層以上的神經傳遞可以解決非線性問題，而隨著層數的增多，有助於模型的效能，也是目前俗稱的「深度學習」。</a:t>
            </a:r>
            <a:endParaRPr sz="2000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5042452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橢圓 2"/>
          <p:cNvSpPr/>
          <p:nvPr/>
        </p:nvSpPr>
        <p:spPr>
          <a:xfrm>
            <a:off x="1977887" y="797168"/>
            <a:ext cx="483704" cy="4969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橢圓 6"/>
          <p:cNvSpPr/>
          <p:nvPr/>
        </p:nvSpPr>
        <p:spPr>
          <a:xfrm>
            <a:off x="1977887" y="1822172"/>
            <a:ext cx="483704" cy="4969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橢圓 7"/>
          <p:cNvSpPr/>
          <p:nvPr/>
        </p:nvSpPr>
        <p:spPr>
          <a:xfrm>
            <a:off x="1977887" y="2850042"/>
            <a:ext cx="483704" cy="4969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橢圓 8"/>
          <p:cNvSpPr/>
          <p:nvPr/>
        </p:nvSpPr>
        <p:spPr>
          <a:xfrm>
            <a:off x="3425685" y="2985878"/>
            <a:ext cx="483704" cy="4969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橢圓 9"/>
          <p:cNvSpPr/>
          <p:nvPr/>
        </p:nvSpPr>
        <p:spPr>
          <a:xfrm>
            <a:off x="3425685" y="1325215"/>
            <a:ext cx="483704" cy="4969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橢圓 15"/>
          <p:cNvSpPr/>
          <p:nvPr/>
        </p:nvSpPr>
        <p:spPr>
          <a:xfrm>
            <a:off x="1977887" y="3877912"/>
            <a:ext cx="483704" cy="4969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橢圓 16"/>
          <p:cNvSpPr/>
          <p:nvPr/>
        </p:nvSpPr>
        <p:spPr>
          <a:xfrm>
            <a:off x="569844" y="1260996"/>
            <a:ext cx="483704" cy="4969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橢圓 17"/>
          <p:cNvSpPr/>
          <p:nvPr/>
        </p:nvSpPr>
        <p:spPr>
          <a:xfrm>
            <a:off x="569845" y="2179758"/>
            <a:ext cx="483704" cy="4969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橢圓 18"/>
          <p:cNvSpPr/>
          <p:nvPr/>
        </p:nvSpPr>
        <p:spPr>
          <a:xfrm>
            <a:off x="569844" y="3098521"/>
            <a:ext cx="483704" cy="4969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單箭頭接點 5"/>
          <p:cNvCxnSpPr>
            <a:stCxn id="17" idx="6"/>
            <a:endCxn id="3" idx="2"/>
          </p:cNvCxnSpPr>
          <p:nvPr/>
        </p:nvCxnSpPr>
        <p:spPr>
          <a:xfrm flipV="1">
            <a:off x="1053548" y="1045647"/>
            <a:ext cx="924339" cy="4638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8" idx="6"/>
            <a:endCxn id="3" idx="2"/>
          </p:cNvCxnSpPr>
          <p:nvPr/>
        </p:nvCxnSpPr>
        <p:spPr>
          <a:xfrm flipV="1">
            <a:off x="1053549" y="1045647"/>
            <a:ext cx="924338" cy="13825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3" idx="2"/>
          </p:cNvCxnSpPr>
          <p:nvPr/>
        </p:nvCxnSpPr>
        <p:spPr>
          <a:xfrm flipV="1">
            <a:off x="1053547" y="1045647"/>
            <a:ext cx="924340" cy="22714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7" idx="6"/>
            <a:endCxn id="7" idx="2"/>
          </p:cNvCxnSpPr>
          <p:nvPr/>
        </p:nvCxnSpPr>
        <p:spPr>
          <a:xfrm>
            <a:off x="1053548" y="1509475"/>
            <a:ext cx="924339" cy="56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7" idx="6"/>
            <a:endCxn id="8" idx="2"/>
          </p:cNvCxnSpPr>
          <p:nvPr/>
        </p:nvCxnSpPr>
        <p:spPr>
          <a:xfrm>
            <a:off x="1053548" y="1509475"/>
            <a:ext cx="924339" cy="1589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7" idx="6"/>
            <a:endCxn id="16" idx="2"/>
          </p:cNvCxnSpPr>
          <p:nvPr/>
        </p:nvCxnSpPr>
        <p:spPr>
          <a:xfrm>
            <a:off x="1053548" y="1509475"/>
            <a:ext cx="924339" cy="2616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8" idx="6"/>
            <a:endCxn id="7" idx="2"/>
          </p:cNvCxnSpPr>
          <p:nvPr/>
        </p:nvCxnSpPr>
        <p:spPr>
          <a:xfrm flipV="1">
            <a:off x="1053549" y="2070651"/>
            <a:ext cx="924338" cy="357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6"/>
            <a:endCxn id="8" idx="2"/>
          </p:cNvCxnSpPr>
          <p:nvPr/>
        </p:nvCxnSpPr>
        <p:spPr>
          <a:xfrm>
            <a:off x="1053549" y="2428237"/>
            <a:ext cx="924338" cy="670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9" idx="6"/>
            <a:endCxn id="7" idx="2"/>
          </p:cNvCxnSpPr>
          <p:nvPr/>
        </p:nvCxnSpPr>
        <p:spPr>
          <a:xfrm flipV="1">
            <a:off x="1053548" y="2070651"/>
            <a:ext cx="924339" cy="1276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8" idx="6"/>
            <a:endCxn id="16" idx="2"/>
          </p:cNvCxnSpPr>
          <p:nvPr/>
        </p:nvCxnSpPr>
        <p:spPr>
          <a:xfrm>
            <a:off x="1053549" y="2428237"/>
            <a:ext cx="924338" cy="16981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9" idx="6"/>
            <a:endCxn id="16" idx="2"/>
          </p:cNvCxnSpPr>
          <p:nvPr/>
        </p:nvCxnSpPr>
        <p:spPr>
          <a:xfrm>
            <a:off x="1053548" y="3347000"/>
            <a:ext cx="924339" cy="7793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3" idx="6"/>
            <a:endCxn id="10" idx="2"/>
          </p:cNvCxnSpPr>
          <p:nvPr/>
        </p:nvCxnSpPr>
        <p:spPr>
          <a:xfrm>
            <a:off x="2461591" y="1045647"/>
            <a:ext cx="964094" cy="528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7" idx="6"/>
            <a:endCxn id="10" idx="2"/>
          </p:cNvCxnSpPr>
          <p:nvPr/>
        </p:nvCxnSpPr>
        <p:spPr>
          <a:xfrm flipV="1">
            <a:off x="2461591" y="1573694"/>
            <a:ext cx="964094" cy="496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7" idx="6"/>
          </p:cNvCxnSpPr>
          <p:nvPr/>
        </p:nvCxnSpPr>
        <p:spPr>
          <a:xfrm>
            <a:off x="2461591" y="2070651"/>
            <a:ext cx="964094" cy="11637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3" idx="6"/>
            <a:endCxn id="9" idx="2"/>
          </p:cNvCxnSpPr>
          <p:nvPr/>
        </p:nvCxnSpPr>
        <p:spPr>
          <a:xfrm>
            <a:off x="2461591" y="1045647"/>
            <a:ext cx="964094" cy="2188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8" idx="6"/>
            <a:endCxn id="10" idx="2"/>
          </p:cNvCxnSpPr>
          <p:nvPr/>
        </p:nvCxnSpPr>
        <p:spPr>
          <a:xfrm flipV="1">
            <a:off x="2461591" y="1573694"/>
            <a:ext cx="964094" cy="15248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8" idx="6"/>
            <a:endCxn id="9" idx="2"/>
          </p:cNvCxnSpPr>
          <p:nvPr/>
        </p:nvCxnSpPr>
        <p:spPr>
          <a:xfrm>
            <a:off x="2461591" y="3098521"/>
            <a:ext cx="964094" cy="135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endCxn id="10" idx="2"/>
          </p:cNvCxnSpPr>
          <p:nvPr/>
        </p:nvCxnSpPr>
        <p:spPr>
          <a:xfrm flipV="1">
            <a:off x="2481469" y="1573694"/>
            <a:ext cx="944216" cy="25526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16" idx="6"/>
            <a:endCxn id="9" idx="2"/>
          </p:cNvCxnSpPr>
          <p:nvPr/>
        </p:nvCxnSpPr>
        <p:spPr>
          <a:xfrm flipV="1">
            <a:off x="2461591" y="3234357"/>
            <a:ext cx="964094" cy="8920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19" idx="6"/>
            <a:endCxn id="8" idx="2"/>
          </p:cNvCxnSpPr>
          <p:nvPr/>
        </p:nvCxnSpPr>
        <p:spPr>
          <a:xfrm flipV="1">
            <a:off x="1053548" y="3098521"/>
            <a:ext cx="924339" cy="248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字方塊 79"/>
          <p:cNvSpPr txBox="1"/>
          <p:nvPr/>
        </p:nvSpPr>
        <p:spPr>
          <a:xfrm>
            <a:off x="373114" y="30770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Input</a:t>
            </a:r>
            <a:endParaRPr lang="en-US" sz="1800" b="1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81157" y="30770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Hidden</a:t>
            </a:r>
            <a:endParaRPr lang="en-US" sz="1800" b="1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3189200" y="30770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Output</a:t>
            </a:r>
            <a:endParaRPr lang="en-US" sz="18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5093088" y="1571081"/>
            <a:ext cx="2202600" cy="51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9619"/>
                </a:moveTo>
                <a:lnTo>
                  <a:pt x="111205" y="0"/>
                </a:lnTo>
                <a:lnTo>
                  <a:pt x="93550" y="0"/>
                </a:lnTo>
                <a:lnTo>
                  <a:pt x="0" y="761"/>
                </a:lnTo>
                <a:lnTo>
                  <a:pt x="0" y="120000"/>
                </a:lnTo>
                <a:lnTo>
                  <a:pt x="104495" y="118985"/>
                </a:lnTo>
                <a:lnTo>
                  <a:pt x="111205" y="118985"/>
                </a:lnTo>
                <a:lnTo>
                  <a:pt x="120000" y="59619"/>
                </a:lnTo>
                <a:close/>
              </a:path>
            </a:pathLst>
          </a:custGeom>
          <a:solidFill>
            <a:srgbClr val="1155CC">
              <a:alpha val="4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1939962" y="1249500"/>
            <a:ext cx="2478000" cy="43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8525" y="0"/>
                </a:moveTo>
                <a:lnTo>
                  <a:pt x="28525" y="0"/>
                </a:lnTo>
                <a:lnTo>
                  <a:pt x="9548" y="0"/>
                </a:lnTo>
                <a:lnTo>
                  <a:pt x="0" y="60000"/>
                </a:lnTo>
                <a:lnTo>
                  <a:pt x="9548" y="120000"/>
                </a:lnTo>
                <a:lnTo>
                  <a:pt x="14597" y="120000"/>
                </a:lnTo>
                <a:lnTo>
                  <a:pt x="28525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28525" y="0"/>
                </a:lnTo>
                <a:close/>
              </a:path>
            </a:pathLst>
          </a:custGeom>
          <a:solidFill>
            <a:srgbClr val="00B2FF">
              <a:alpha val="530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1721201" y="2087884"/>
            <a:ext cx="2102100" cy="56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925" y="0"/>
                </a:moveTo>
                <a:lnTo>
                  <a:pt x="31925" y="0"/>
                </a:lnTo>
                <a:lnTo>
                  <a:pt x="10666" y="0"/>
                </a:lnTo>
                <a:lnTo>
                  <a:pt x="0" y="60000"/>
                </a:lnTo>
                <a:lnTo>
                  <a:pt x="10666" y="120000"/>
                </a:lnTo>
                <a:lnTo>
                  <a:pt x="14222" y="120000"/>
                </a:lnTo>
                <a:lnTo>
                  <a:pt x="31925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31925" y="0"/>
                </a:lnTo>
                <a:close/>
              </a:path>
            </a:pathLst>
          </a:custGeom>
          <a:solidFill>
            <a:srgbClr val="3C78D8">
              <a:alpha val="4808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700" y="4443331"/>
            <a:ext cx="2962129" cy="24634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2008902" y="1257571"/>
            <a:ext cx="15822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uli"/>
                <a:sym typeface="Muli"/>
              </a:rPr>
              <a:t>遊戲方面</a:t>
            </a:r>
            <a:endParaRPr sz="1800" b="1" i="0" u="none" strike="noStrike" cap="none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Muli"/>
              <a:sym typeface="Muli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4854401" y="2642041"/>
            <a:ext cx="1910400" cy="53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649" y="222"/>
                </a:moveTo>
                <a:lnTo>
                  <a:pt x="99681" y="222"/>
                </a:lnTo>
                <a:lnTo>
                  <a:pt x="99681" y="0"/>
                </a:lnTo>
                <a:lnTo>
                  <a:pt x="0" y="0"/>
                </a:lnTo>
                <a:lnTo>
                  <a:pt x="0" y="120000"/>
                </a:lnTo>
                <a:lnTo>
                  <a:pt x="82868" y="120000"/>
                </a:lnTo>
                <a:lnTo>
                  <a:pt x="99681" y="120000"/>
                </a:lnTo>
                <a:lnTo>
                  <a:pt x="107649" y="120000"/>
                </a:lnTo>
                <a:lnTo>
                  <a:pt x="120000" y="60000"/>
                </a:lnTo>
                <a:lnTo>
                  <a:pt x="107649" y="222"/>
                </a:lnTo>
                <a:close/>
              </a:path>
            </a:pathLst>
          </a:custGeom>
          <a:solidFill>
            <a:srgbClr val="00B2FF">
              <a:alpha val="530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3382387" y="1581057"/>
            <a:ext cx="2021100" cy="60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57" y="24285"/>
                </a:moveTo>
                <a:cubicBezTo>
                  <a:pt x="42558" y="24285"/>
                  <a:pt x="26609" y="15142"/>
                  <a:pt x="14754" y="0"/>
                </a:cubicBezTo>
                <a:cubicBezTo>
                  <a:pt x="7249" y="27428"/>
                  <a:pt x="1961" y="61714"/>
                  <a:pt x="0" y="99714"/>
                </a:cubicBezTo>
                <a:cubicBezTo>
                  <a:pt x="17910" y="112571"/>
                  <a:pt x="38294" y="120000"/>
                  <a:pt x="59872" y="120000"/>
                </a:cubicBezTo>
                <a:cubicBezTo>
                  <a:pt x="81620" y="120000"/>
                  <a:pt x="102089" y="112857"/>
                  <a:pt x="120000" y="100000"/>
                </a:cubicBezTo>
                <a:cubicBezTo>
                  <a:pt x="118038" y="62000"/>
                  <a:pt x="112750" y="27428"/>
                  <a:pt x="105159" y="0"/>
                </a:cubicBezTo>
                <a:cubicBezTo>
                  <a:pt x="93390" y="15142"/>
                  <a:pt x="77441" y="24285"/>
                  <a:pt x="59957" y="24285"/>
                </a:cubicBezTo>
              </a:path>
            </a:pathLst>
          </a:custGeom>
          <a:solidFill>
            <a:srgbClr val="1155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3357228" y="2081885"/>
            <a:ext cx="2063400" cy="61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74" y="20047"/>
                </a:moveTo>
                <a:cubicBezTo>
                  <a:pt x="38580" y="20047"/>
                  <a:pt x="18538" y="12705"/>
                  <a:pt x="918" y="0"/>
                </a:cubicBezTo>
                <a:cubicBezTo>
                  <a:pt x="334" y="11011"/>
                  <a:pt x="0" y="22305"/>
                  <a:pt x="0" y="33600"/>
                </a:cubicBezTo>
                <a:cubicBezTo>
                  <a:pt x="0" y="60423"/>
                  <a:pt x="1670" y="85835"/>
                  <a:pt x="4592" y="109270"/>
                </a:cubicBezTo>
                <a:cubicBezTo>
                  <a:pt x="22129" y="116329"/>
                  <a:pt x="40751" y="120000"/>
                  <a:pt x="59958" y="120000"/>
                </a:cubicBezTo>
                <a:cubicBezTo>
                  <a:pt x="79248" y="120000"/>
                  <a:pt x="97870" y="116329"/>
                  <a:pt x="115407" y="109270"/>
                </a:cubicBezTo>
                <a:cubicBezTo>
                  <a:pt x="118329" y="85835"/>
                  <a:pt x="120000" y="60423"/>
                  <a:pt x="120000" y="33600"/>
                </a:cubicBezTo>
                <a:cubicBezTo>
                  <a:pt x="120000" y="22305"/>
                  <a:pt x="119665" y="11011"/>
                  <a:pt x="119081" y="0"/>
                </a:cubicBezTo>
                <a:cubicBezTo>
                  <a:pt x="101461" y="12705"/>
                  <a:pt x="81252" y="20047"/>
                  <a:pt x="59874" y="20047"/>
                </a:cubicBezTo>
              </a:path>
            </a:pathLst>
          </a:custGeom>
          <a:solidFill>
            <a:srgbClr val="3C78D8"/>
          </a:solidFill>
          <a:ln w="9525" cap="flat" cmpd="sng">
            <a:solidFill>
              <a:srgbClr val="3C78D8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87528" y="179731"/>
            <a:ext cx="67638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類神經網路應用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4236818" y="4213721"/>
            <a:ext cx="293100" cy="256200"/>
          </a:xfrm>
          <a:prstGeom prst="ellipse">
            <a:avLst/>
          </a:prstGeom>
          <a:solidFill>
            <a:srgbClr val="31353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3971573" y="3737663"/>
            <a:ext cx="830400" cy="60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1448"/>
                </a:moveTo>
                <a:cubicBezTo>
                  <a:pt x="120000" y="116137"/>
                  <a:pt x="117195" y="120000"/>
                  <a:pt x="113589" y="120000"/>
                </a:cubicBezTo>
                <a:cubicBezTo>
                  <a:pt x="6210" y="120000"/>
                  <a:pt x="6210" y="120000"/>
                  <a:pt x="6210" y="120000"/>
                </a:cubicBezTo>
                <a:cubicBezTo>
                  <a:pt x="2804" y="120000"/>
                  <a:pt x="0" y="116137"/>
                  <a:pt x="0" y="111448"/>
                </a:cubicBezTo>
                <a:cubicBezTo>
                  <a:pt x="0" y="8551"/>
                  <a:pt x="0" y="8551"/>
                  <a:pt x="0" y="8551"/>
                </a:cubicBezTo>
                <a:cubicBezTo>
                  <a:pt x="0" y="3862"/>
                  <a:pt x="2804" y="0"/>
                  <a:pt x="6210" y="0"/>
                </a:cubicBezTo>
                <a:cubicBezTo>
                  <a:pt x="113589" y="0"/>
                  <a:pt x="113589" y="0"/>
                  <a:pt x="113589" y="0"/>
                </a:cubicBezTo>
                <a:cubicBezTo>
                  <a:pt x="117195" y="0"/>
                  <a:pt x="120000" y="3862"/>
                  <a:pt x="120000" y="8551"/>
                </a:cubicBezTo>
                <a:lnTo>
                  <a:pt x="120000" y="111448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3906251" y="3600092"/>
            <a:ext cx="960900" cy="213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591" y="0"/>
                </a:moveTo>
                <a:cubicBezTo>
                  <a:pt x="105650" y="12162"/>
                  <a:pt x="70852" y="17837"/>
                  <a:pt x="59730" y="18648"/>
                </a:cubicBezTo>
                <a:cubicBezTo>
                  <a:pt x="48789" y="17837"/>
                  <a:pt x="14170" y="12162"/>
                  <a:pt x="3228" y="0"/>
                </a:cubicBezTo>
                <a:cubicBezTo>
                  <a:pt x="3228" y="0"/>
                  <a:pt x="0" y="1621"/>
                  <a:pt x="2511" y="19459"/>
                </a:cubicBezTo>
                <a:cubicBezTo>
                  <a:pt x="2511" y="19459"/>
                  <a:pt x="4304" y="23513"/>
                  <a:pt x="4663" y="54324"/>
                </a:cubicBezTo>
                <a:cubicBezTo>
                  <a:pt x="5201" y="84324"/>
                  <a:pt x="3228" y="104594"/>
                  <a:pt x="5919" y="120000"/>
                </a:cubicBezTo>
                <a:cubicBezTo>
                  <a:pt x="56502" y="120000"/>
                  <a:pt x="56502" y="120000"/>
                  <a:pt x="56502" y="120000"/>
                </a:cubicBezTo>
                <a:cubicBezTo>
                  <a:pt x="63139" y="120000"/>
                  <a:pt x="63139" y="120000"/>
                  <a:pt x="63139" y="120000"/>
                </a:cubicBezTo>
                <a:cubicBezTo>
                  <a:pt x="114080" y="120000"/>
                  <a:pt x="114080" y="120000"/>
                  <a:pt x="114080" y="120000"/>
                </a:cubicBezTo>
                <a:cubicBezTo>
                  <a:pt x="116771" y="104594"/>
                  <a:pt x="114798" y="84324"/>
                  <a:pt x="115336" y="54324"/>
                </a:cubicBezTo>
                <a:cubicBezTo>
                  <a:pt x="115695" y="23513"/>
                  <a:pt x="117488" y="20270"/>
                  <a:pt x="117488" y="20270"/>
                </a:cubicBezTo>
                <a:cubicBezTo>
                  <a:pt x="120000" y="2432"/>
                  <a:pt x="116591" y="0"/>
                  <a:pt x="116591" y="0"/>
                </a:cubicBezTo>
              </a:path>
            </a:pathLst>
          </a:custGeom>
          <a:gradFill>
            <a:gsLst>
              <a:gs pos="0">
                <a:srgbClr val="7F7F7F"/>
              </a:gs>
              <a:gs pos="25000">
                <a:srgbClr val="A5A5A5"/>
              </a:gs>
              <a:gs pos="50000">
                <a:srgbClr val="D8D8D8"/>
              </a:gs>
              <a:gs pos="75000">
                <a:srgbClr val="A5A5A5"/>
              </a:gs>
              <a:gs pos="100000">
                <a:srgbClr val="7F7F7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4068070" y="3877214"/>
            <a:ext cx="165300" cy="43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05384"/>
                </a:moveTo>
                <a:cubicBezTo>
                  <a:pt x="120000" y="101153"/>
                  <a:pt x="120000" y="7692"/>
                  <a:pt x="120000" y="3461"/>
                </a:cubicBezTo>
                <a:cubicBezTo>
                  <a:pt x="120000" y="0"/>
                  <a:pt x="0" y="2692"/>
                  <a:pt x="0" y="5384"/>
                </a:cubicBezTo>
                <a:cubicBezTo>
                  <a:pt x="0" y="9615"/>
                  <a:pt x="0" y="103076"/>
                  <a:pt x="0" y="107307"/>
                </a:cubicBezTo>
                <a:cubicBezTo>
                  <a:pt x="17142" y="120000"/>
                  <a:pt x="110924" y="118461"/>
                  <a:pt x="120000" y="10538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4540166" y="3877214"/>
            <a:ext cx="165300" cy="43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05384"/>
                </a:moveTo>
                <a:cubicBezTo>
                  <a:pt x="120000" y="101153"/>
                  <a:pt x="120000" y="7692"/>
                  <a:pt x="120000" y="3461"/>
                </a:cubicBezTo>
                <a:cubicBezTo>
                  <a:pt x="120000" y="0"/>
                  <a:pt x="0" y="2692"/>
                  <a:pt x="0" y="5384"/>
                </a:cubicBezTo>
                <a:cubicBezTo>
                  <a:pt x="0" y="9615"/>
                  <a:pt x="0" y="103076"/>
                  <a:pt x="0" y="107307"/>
                </a:cubicBezTo>
                <a:cubicBezTo>
                  <a:pt x="17142" y="120000"/>
                  <a:pt x="110924" y="118461"/>
                  <a:pt x="120000" y="10538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3960686" y="4155327"/>
            <a:ext cx="852300" cy="5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3023"/>
                </a:moveTo>
                <a:cubicBezTo>
                  <a:pt x="120000" y="53023"/>
                  <a:pt x="120000" y="53023"/>
                  <a:pt x="120000" y="53023"/>
                </a:cubicBezTo>
                <a:cubicBezTo>
                  <a:pt x="119804" y="33488"/>
                  <a:pt x="118829" y="16744"/>
                  <a:pt x="117463" y="5581"/>
                </a:cubicBezTo>
                <a:cubicBezTo>
                  <a:pt x="117463" y="5581"/>
                  <a:pt x="117463" y="5581"/>
                  <a:pt x="117268" y="5581"/>
                </a:cubicBezTo>
                <a:cubicBezTo>
                  <a:pt x="117073" y="5581"/>
                  <a:pt x="116878" y="2790"/>
                  <a:pt x="116682" y="2790"/>
                </a:cubicBezTo>
                <a:cubicBezTo>
                  <a:pt x="116682" y="2790"/>
                  <a:pt x="116682" y="2790"/>
                  <a:pt x="116682" y="2790"/>
                </a:cubicBezTo>
                <a:cubicBezTo>
                  <a:pt x="116487" y="2790"/>
                  <a:pt x="116292" y="2790"/>
                  <a:pt x="116097" y="0"/>
                </a:cubicBezTo>
                <a:cubicBezTo>
                  <a:pt x="116097" y="0"/>
                  <a:pt x="116097" y="0"/>
                  <a:pt x="115902" y="0"/>
                </a:cubicBezTo>
                <a:cubicBezTo>
                  <a:pt x="115707" y="0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0"/>
                  <a:pt x="4097" y="0"/>
                </a:cubicBezTo>
                <a:cubicBezTo>
                  <a:pt x="3902" y="0"/>
                  <a:pt x="3902" y="0"/>
                  <a:pt x="3902" y="0"/>
                </a:cubicBezTo>
                <a:cubicBezTo>
                  <a:pt x="3707" y="2790"/>
                  <a:pt x="3512" y="2790"/>
                  <a:pt x="3317" y="2790"/>
                </a:cubicBezTo>
                <a:cubicBezTo>
                  <a:pt x="3121" y="2790"/>
                  <a:pt x="3121" y="2790"/>
                  <a:pt x="3121" y="2790"/>
                </a:cubicBezTo>
                <a:cubicBezTo>
                  <a:pt x="2926" y="2790"/>
                  <a:pt x="2731" y="5581"/>
                  <a:pt x="2536" y="5581"/>
                </a:cubicBezTo>
                <a:cubicBezTo>
                  <a:pt x="2536" y="5581"/>
                  <a:pt x="2536" y="5581"/>
                  <a:pt x="2536" y="5581"/>
                </a:cubicBezTo>
                <a:cubicBezTo>
                  <a:pt x="2341" y="8372"/>
                  <a:pt x="2146" y="8372"/>
                  <a:pt x="1951" y="11162"/>
                </a:cubicBezTo>
                <a:cubicBezTo>
                  <a:pt x="1951" y="11162"/>
                  <a:pt x="1951" y="11162"/>
                  <a:pt x="1951" y="11162"/>
                </a:cubicBezTo>
                <a:cubicBezTo>
                  <a:pt x="1951" y="11162"/>
                  <a:pt x="1951" y="11162"/>
                  <a:pt x="1951" y="11162"/>
                </a:cubicBezTo>
                <a:cubicBezTo>
                  <a:pt x="975" y="22325"/>
                  <a:pt x="195" y="36279"/>
                  <a:pt x="0" y="53023"/>
                </a:cubicBezTo>
                <a:cubicBezTo>
                  <a:pt x="0" y="53023"/>
                  <a:pt x="0" y="53023"/>
                  <a:pt x="0" y="53023"/>
                </a:cubicBezTo>
                <a:cubicBezTo>
                  <a:pt x="0" y="53023"/>
                  <a:pt x="0" y="53023"/>
                  <a:pt x="0" y="53023"/>
                </a:cubicBezTo>
                <a:cubicBezTo>
                  <a:pt x="0" y="55813"/>
                  <a:pt x="0" y="58604"/>
                  <a:pt x="0" y="61395"/>
                </a:cubicBezTo>
                <a:cubicBezTo>
                  <a:pt x="0" y="92093"/>
                  <a:pt x="1951" y="120000"/>
                  <a:pt x="4682" y="120000"/>
                </a:cubicBez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2093"/>
                  <a:pt x="120000" y="61395"/>
                </a:cubicBezTo>
                <a:cubicBezTo>
                  <a:pt x="120000" y="58604"/>
                  <a:pt x="120000" y="55813"/>
                  <a:pt x="120000" y="53023"/>
                </a:cubicBezTo>
                <a:cubicBezTo>
                  <a:pt x="120000" y="53023"/>
                  <a:pt x="120000" y="53023"/>
                  <a:pt x="120000" y="53023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3960686" y="4052396"/>
            <a:ext cx="852300" cy="6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1818"/>
                </a:moveTo>
                <a:cubicBezTo>
                  <a:pt x="120000" y="51818"/>
                  <a:pt x="120000" y="51818"/>
                  <a:pt x="120000" y="51818"/>
                </a:cubicBezTo>
                <a:cubicBezTo>
                  <a:pt x="119804" y="32727"/>
                  <a:pt x="118829" y="16363"/>
                  <a:pt x="117463" y="8181"/>
                </a:cubicBezTo>
                <a:cubicBezTo>
                  <a:pt x="117463" y="8181"/>
                  <a:pt x="117463" y="8181"/>
                  <a:pt x="117268" y="8181"/>
                </a:cubicBezTo>
                <a:cubicBezTo>
                  <a:pt x="117073" y="5454"/>
                  <a:pt x="116878" y="5454"/>
                  <a:pt x="116682" y="5454"/>
                </a:cubicBezTo>
                <a:cubicBezTo>
                  <a:pt x="116682" y="5454"/>
                  <a:pt x="116682" y="5454"/>
                  <a:pt x="116682" y="5454"/>
                </a:cubicBezTo>
                <a:cubicBezTo>
                  <a:pt x="116487" y="2727"/>
                  <a:pt x="116292" y="2727"/>
                  <a:pt x="116097" y="2727"/>
                </a:cubicBezTo>
                <a:cubicBezTo>
                  <a:pt x="116097" y="2727"/>
                  <a:pt x="116097" y="2727"/>
                  <a:pt x="115902" y="2727"/>
                </a:cubicBezTo>
                <a:cubicBezTo>
                  <a:pt x="115707" y="2727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2727"/>
                  <a:pt x="4097" y="2727"/>
                </a:cubicBezTo>
                <a:cubicBezTo>
                  <a:pt x="3902" y="2727"/>
                  <a:pt x="3902" y="2727"/>
                  <a:pt x="3902" y="2727"/>
                </a:cubicBezTo>
                <a:cubicBezTo>
                  <a:pt x="3707" y="2727"/>
                  <a:pt x="3512" y="2727"/>
                  <a:pt x="3317" y="5454"/>
                </a:cubicBezTo>
                <a:cubicBezTo>
                  <a:pt x="3121" y="5454"/>
                  <a:pt x="3121" y="5454"/>
                  <a:pt x="3121" y="5454"/>
                </a:cubicBezTo>
                <a:cubicBezTo>
                  <a:pt x="2926" y="5454"/>
                  <a:pt x="2731" y="5454"/>
                  <a:pt x="2536" y="8181"/>
                </a:cubicBezTo>
                <a:cubicBezTo>
                  <a:pt x="2536" y="8181"/>
                  <a:pt x="2536" y="8181"/>
                  <a:pt x="2536" y="8181"/>
                </a:cubicBezTo>
                <a:cubicBezTo>
                  <a:pt x="2341" y="8181"/>
                  <a:pt x="2146" y="10909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975" y="21818"/>
                  <a:pt x="195" y="35454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4545"/>
                  <a:pt x="0" y="57272"/>
                  <a:pt x="0" y="60000"/>
                </a:cubicBezTo>
                <a:cubicBezTo>
                  <a:pt x="0" y="92727"/>
                  <a:pt x="1951" y="120000"/>
                  <a:pt x="4682" y="120000"/>
                </a:cubicBez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2727"/>
                  <a:pt x="120000" y="60000"/>
                </a:cubicBezTo>
                <a:cubicBezTo>
                  <a:pt x="120000" y="57272"/>
                  <a:pt x="120000" y="54545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3960686" y="3948475"/>
            <a:ext cx="852300" cy="6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1818"/>
                </a:moveTo>
                <a:cubicBezTo>
                  <a:pt x="120000" y="51818"/>
                  <a:pt x="120000" y="51818"/>
                  <a:pt x="120000" y="51818"/>
                </a:cubicBezTo>
                <a:cubicBezTo>
                  <a:pt x="119804" y="32727"/>
                  <a:pt x="118829" y="16363"/>
                  <a:pt x="117463" y="5454"/>
                </a:cubicBezTo>
                <a:cubicBezTo>
                  <a:pt x="117463" y="5454"/>
                  <a:pt x="117463" y="5454"/>
                  <a:pt x="117268" y="5454"/>
                </a:cubicBezTo>
                <a:cubicBezTo>
                  <a:pt x="117073" y="5454"/>
                  <a:pt x="116878" y="2727"/>
                  <a:pt x="116682" y="2727"/>
                </a:cubicBezTo>
                <a:cubicBezTo>
                  <a:pt x="116682" y="2727"/>
                  <a:pt x="116682" y="2727"/>
                  <a:pt x="116682" y="2727"/>
                </a:cubicBezTo>
                <a:cubicBezTo>
                  <a:pt x="116487" y="2727"/>
                  <a:pt x="116292" y="2727"/>
                  <a:pt x="116097" y="0"/>
                </a:cubicBezTo>
                <a:cubicBezTo>
                  <a:pt x="116097" y="0"/>
                  <a:pt x="116097" y="0"/>
                  <a:pt x="115902" y="0"/>
                </a:cubicBezTo>
                <a:cubicBezTo>
                  <a:pt x="115707" y="0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0"/>
                  <a:pt x="4097" y="0"/>
                </a:cubicBezTo>
                <a:cubicBezTo>
                  <a:pt x="3902" y="0"/>
                  <a:pt x="3902" y="0"/>
                  <a:pt x="3902" y="0"/>
                </a:cubicBezTo>
                <a:cubicBezTo>
                  <a:pt x="3707" y="2727"/>
                  <a:pt x="3512" y="2727"/>
                  <a:pt x="3317" y="2727"/>
                </a:cubicBezTo>
                <a:cubicBezTo>
                  <a:pt x="3121" y="2727"/>
                  <a:pt x="3121" y="2727"/>
                  <a:pt x="3121" y="2727"/>
                </a:cubicBezTo>
                <a:cubicBezTo>
                  <a:pt x="2926" y="2727"/>
                  <a:pt x="2731" y="5454"/>
                  <a:pt x="2536" y="5454"/>
                </a:cubicBezTo>
                <a:cubicBezTo>
                  <a:pt x="2536" y="5454"/>
                  <a:pt x="2536" y="5454"/>
                  <a:pt x="2536" y="5454"/>
                </a:cubicBezTo>
                <a:cubicBezTo>
                  <a:pt x="2341" y="8181"/>
                  <a:pt x="2146" y="8181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975" y="21818"/>
                  <a:pt x="195" y="35454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4545"/>
                  <a:pt x="0" y="57272"/>
                  <a:pt x="0" y="60000"/>
                </a:cubicBezTo>
                <a:cubicBezTo>
                  <a:pt x="0" y="90000"/>
                  <a:pt x="1951" y="120000"/>
                  <a:pt x="4682" y="120000"/>
                </a:cubicBez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0000"/>
                  <a:pt x="120000" y="60000"/>
                </a:cubicBezTo>
                <a:cubicBezTo>
                  <a:pt x="120000" y="57272"/>
                  <a:pt x="120000" y="54545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3960686" y="3845543"/>
            <a:ext cx="852300" cy="6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82" y="120000"/>
                </a:move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2727"/>
                  <a:pt x="120000" y="60000"/>
                </a:cubicBezTo>
                <a:cubicBezTo>
                  <a:pt x="120000" y="57272"/>
                  <a:pt x="120000" y="54545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ubicBezTo>
                  <a:pt x="119804" y="32727"/>
                  <a:pt x="118829" y="16363"/>
                  <a:pt x="117463" y="8181"/>
                </a:cubicBezTo>
                <a:cubicBezTo>
                  <a:pt x="117463" y="8181"/>
                  <a:pt x="117463" y="8181"/>
                  <a:pt x="117268" y="8181"/>
                </a:cubicBezTo>
                <a:cubicBezTo>
                  <a:pt x="117073" y="5454"/>
                  <a:pt x="116878" y="5454"/>
                  <a:pt x="116682" y="5454"/>
                </a:cubicBezTo>
                <a:cubicBezTo>
                  <a:pt x="116682" y="5454"/>
                  <a:pt x="116682" y="5454"/>
                  <a:pt x="116682" y="5454"/>
                </a:cubicBezTo>
                <a:cubicBezTo>
                  <a:pt x="116487" y="2727"/>
                  <a:pt x="116292" y="2727"/>
                  <a:pt x="116097" y="2727"/>
                </a:cubicBezTo>
                <a:cubicBezTo>
                  <a:pt x="116097" y="2727"/>
                  <a:pt x="116097" y="2727"/>
                  <a:pt x="115902" y="2727"/>
                </a:cubicBezTo>
                <a:cubicBezTo>
                  <a:pt x="115707" y="2727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2727"/>
                  <a:pt x="4097" y="2727"/>
                </a:cubicBezTo>
                <a:cubicBezTo>
                  <a:pt x="3902" y="2727"/>
                  <a:pt x="3902" y="2727"/>
                  <a:pt x="3902" y="2727"/>
                </a:cubicBezTo>
                <a:cubicBezTo>
                  <a:pt x="3707" y="2727"/>
                  <a:pt x="3512" y="2727"/>
                  <a:pt x="3317" y="5454"/>
                </a:cubicBezTo>
                <a:cubicBezTo>
                  <a:pt x="3121" y="5454"/>
                  <a:pt x="3121" y="5454"/>
                  <a:pt x="3121" y="5454"/>
                </a:cubicBezTo>
                <a:cubicBezTo>
                  <a:pt x="2926" y="5454"/>
                  <a:pt x="2731" y="5454"/>
                  <a:pt x="2536" y="8181"/>
                </a:cubicBezTo>
                <a:cubicBezTo>
                  <a:pt x="2536" y="8181"/>
                  <a:pt x="2536" y="8181"/>
                  <a:pt x="2536" y="8181"/>
                </a:cubicBezTo>
                <a:cubicBezTo>
                  <a:pt x="2341" y="8181"/>
                  <a:pt x="2146" y="10909"/>
                  <a:pt x="1951" y="10909"/>
                </a:cubicBezTo>
                <a:cubicBezTo>
                  <a:pt x="1951" y="10909"/>
                  <a:pt x="1951" y="10909"/>
                  <a:pt x="1951" y="13636"/>
                </a:cubicBezTo>
                <a:cubicBezTo>
                  <a:pt x="1951" y="13636"/>
                  <a:pt x="1951" y="13636"/>
                  <a:pt x="1951" y="13636"/>
                </a:cubicBezTo>
                <a:cubicBezTo>
                  <a:pt x="975" y="21818"/>
                  <a:pt x="195" y="35454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4545"/>
                  <a:pt x="0" y="57272"/>
                  <a:pt x="0" y="60000"/>
                </a:cubicBezTo>
                <a:cubicBezTo>
                  <a:pt x="0" y="92727"/>
                  <a:pt x="1951" y="120000"/>
                  <a:pt x="4682" y="120000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2135987" y="3182453"/>
            <a:ext cx="1817700" cy="45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12334" y="0"/>
                </a:lnTo>
                <a:lnTo>
                  <a:pt x="0" y="59879"/>
                </a:lnTo>
                <a:lnTo>
                  <a:pt x="12334" y="120000"/>
                </a:lnTo>
                <a:lnTo>
                  <a:pt x="119999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1155CC">
              <a:alpha val="4269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3633088" y="1249500"/>
            <a:ext cx="1504500" cy="454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57" y="120000"/>
                </a:moveTo>
                <a:cubicBezTo>
                  <a:pt x="83094" y="120000"/>
                  <a:pt x="104412" y="108987"/>
                  <a:pt x="120000" y="88860"/>
                </a:cubicBezTo>
                <a:cubicBezTo>
                  <a:pt x="105329" y="34936"/>
                  <a:pt x="83782" y="0"/>
                  <a:pt x="60057" y="0"/>
                </a:cubicBezTo>
                <a:cubicBezTo>
                  <a:pt x="35300" y="0"/>
                  <a:pt x="14670" y="36455"/>
                  <a:pt x="0" y="90379"/>
                </a:cubicBezTo>
                <a:cubicBezTo>
                  <a:pt x="15587" y="110506"/>
                  <a:pt x="37134" y="120000"/>
                  <a:pt x="60057" y="120000"/>
                </a:cubicBezTo>
              </a:path>
            </a:pathLst>
          </a:custGeom>
          <a:solidFill>
            <a:srgbClr val="00B2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3445606" y="2639080"/>
            <a:ext cx="1878600" cy="56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53" y="11692"/>
                </a:moveTo>
                <a:cubicBezTo>
                  <a:pt x="39164" y="11692"/>
                  <a:pt x="19025" y="7692"/>
                  <a:pt x="0" y="0"/>
                </a:cubicBezTo>
                <a:cubicBezTo>
                  <a:pt x="1856" y="15076"/>
                  <a:pt x="4269" y="29230"/>
                  <a:pt x="7053" y="42461"/>
                </a:cubicBezTo>
                <a:cubicBezTo>
                  <a:pt x="7238" y="43692"/>
                  <a:pt x="15498" y="82461"/>
                  <a:pt x="19675" y="116307"/>
                </a:cubicBezTo>
                <a:cubicBezTo>
                  <a:pt x="32946" y="118769"/>
                  <a:pt x="46496" y="120000"/>
                  <a:pt x="60232" y="120000"/>
                </a:cubicBezTo>
                <a:cubicBezTo>
                  <a:pt x="73689" y="120000"/>
                  <a:pt x="86867" y="118769"/>
                  <a:pt x="99860" y="116307"/>
                </a:cubicBezTo>
                <a:cubicBezTo>
                  <a:pt x="103109" y="90153"/>
                  <a:pt x="108491" y="62461"/>
                  <a:pt x="110812" y="51076"/>
                </a:cubicBezTo>
                <a:cubicBezTo>
                  <a:pt x="114524" y="35692"/>
                  <a:pt x="117587" y="18461"/>
                  <a:pt x="119999" y="0"/>
                </a:cubicBezTo>
                <a:cubicBezTo>
                  <a:pt x="100974" y="7692"/>
                  <a:pt x="80835" y="11692"/>
                  <a:pt x="59953" y="11692"/>
                </a:cubicBezTo>
              </a:path>
            </a:pathLst>
          </a:custGeom>
          <a:solidFill>
            <a:srgbClr val="00B2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5396769" y="2078888"/>
            <a:ext cx="5700" cy="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90000"/>
                </a:moveTo>
                <a:cubicBezTo>
                  <a:pt x="120000" y="90000"/>
                  <a:pt x="120000" y="0"/>
                  <a:pt x="0" y="0"/>
                </a:cubicBezTo>
                <a:cubicBezTo>
                  <a:pt x="0" y="120000"/>
                  <a:pt x="0" y="120000"/>
                  <a:pt x="0" y="120000"/>
                </a:cubicBezTo>
                <a:lnTo>
                  <a:pt x="120000" y="9000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3762742" y="3182429"/>
            <a:ext cx="1241100" cy="45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694" y="4571"/>
                </a:moveTo>
                <a:cubicBezTo>
                  <a:pt x="40138" y="4571"/>
                  <a:pt x="19861" y="3047"/>
                  <a:pt x="0" y="0"/>
                </a:cubicBezTo>
                <a:cubicBezTo>
                  <a:pt x="555" y="3428"/>
                  <a:pt x="1111" y="6857"/>
                  <a:pt x="1527" y="10285"/>
                </a:cubicBezTo>
                <a:cubicBezTo>
                  <a:pt x="7222" y="55238"/>
                  <a:pt x="6944" y="120000"/>
                  <a:pt x="21527" y="120000"/>
                </a:cubicBezTo>
                <a:cubicBezTo>
                  <a:pt x="59861" y="120000"/>
                  <a:pt x="59861" y="120000"/>
                  <a:pt x="59861" y="120000"/>
                </a:cubicBezTo>
                <a:cubicBezTo>
                  <a:pt x="60277" y="120000"/>
                  <a:pt x="60277" y="120000"/>
                  <a:pt x="60277" y="120000"/>
                </a:cubicBezTo>
                <a:cubicBezTo>
                  <a:pt x="98472" y="120000"/>
                  <a:pt x="98472" y="120000"/>
                  <a:pt x="98472" y="120000"/>
                </a:cubicBezTo>
                <a:cubicBezTo>
                  <a:pt x="113055" y="120000"/>
                  <a:pt x="112777" y="55238"/>
                  <a:pt x="118611" y="10285"/>
                </a:cubicBezTo>
                <a:cubicBezTo>
                  <a:pt x="119027" y="6857"/>
                  <a:pt x="119444" y="3428"/>
                  <a:pt x="120000" y="0"/>
                </a:cubicBezTo>
                <a:cubicBezTo>
                  <a:pt x="100555" y="3047"/>
                  <a:pt x="80833" y="4571"/>
                  <a:pt x="60694" y="4571"/>
                </a:cubicBezTo>
              </a:path>
            </a:pathLst>
          </a:custGeom>
          <a:solidFill>
            <a:srgbClr val="1155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5688655" y="1573500"/>
            <a:ext cx="1450769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i="0" u="none" strike="noStrike" cap="none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uli"/>
                <a:sym typeface="Muli"/>
              </a:rPr>
              <a:t>財經預測</a:t>
            </a:r>
            <a:endParaRPr sz="1800" b="1" i="0" u="none" strike="noStrike" cap="none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Muli"/>
              <a:sym typeface="Muli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1721200" y="2082700"/>
            <a:ext cx="15822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i="0" u="none" strike="noStrike" cap="none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uli"/>
                <a:sym typeface="Muli"/>
              </a:rPr>
              <a:t>圖像辨識</a:t>
            </a:r>
            <a:endParaRPr sz="1800" b="1" i="0" u="none" strike="noStrike" cap="none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Muli"/>
              <a:sym typeface="Muli"/>
            </a:endParaRPr>
          </a:p>
        </p:txBody>
      </p:sp>
      <p:grpSp>
        <p:nvGrpSpPr>
          <p:cNvPr id="260" name="Shape 260"/>
          <p:cNvGrpSpPr/>
          <p:nvPr/>
        </p:nvGrpSpPr>
        <p:grpSpPr>
          <a:xfrm>
            <a:off x="4248852" y="1779378"/>
            <a:ext cx="340298" cy="351301"/>
            <a:chOff x="5292575" y="3681900"/>
            <a:chExt cx="420150" cy="373275"/>
          </a:xfrm>
        </p:grpSpPr>
        <p:sp>
          <p:nvSpPr>
            <p:cNvPr id="261" name="Shape 26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Shape 465"/>
          <p:cNvGrpSpPr/>
          <p:nvPr/>
        </p:nvGrpSpPr>
        <p:grpSpPr>
          <a:xfrm>
            <a:off x="4257943" y="2308942"/>
            <a:ext cx="316135" cy="261468"/>
            <a:chOff x="1929775" y="320925"/>
            <a:chExt cx="423800" cy="372650"/>
          </a:xfrm>
        </p:grpSpPr>
        <p:sp>
          <p:nvSpPr>
            <p:cNvPr id="68" name="Shape 466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46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46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46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470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Shape 539"/>
          <p:cNvGrpSpPr/>
          <p:nvPr/>
        </p:nvGrpSpPr>
        <p:grpSpPr>
          <a:xfrm>
            <a:off x="4258215" y="1341753"/>
            <a:ext cx="330935" cy="278866"/>
            <a:chOff x="5961125" y="1623900"/>
            <a:chExt cx="427450" cy="448175"/>
          </a:xfrm>
        </p:grpSpPr>
        <p:sp>
          <p:nvSpPr>
            <p:cNvPr id="74" name="Shape 54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54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54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54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54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54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54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Shape 562"/>
          <p:cNvGrpSpPr/>
          <p:nvPr/>
        </p:nvGrpSpPr>
        <p:grpSpPr>
          <a:xfrm>
            <a:off x="4276107" y="2782193"/>
            <a:ext cx="293101" cy="302889"/>
            <a:chOff x="1278900" y="2333250"/>
            <a:chExt cx="381175" cy="381175"/>
          </a:xfrm>
        </p:grpSpPr>
        <p:sp>
          <p:nvSpPr>
            <p:cNvPr id="82" name="Shape 563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564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565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56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Shape 679"/>
          <p:cNvGrpSpPr/>
          <p:nvPr/>
        </p:nvGrpSpPr>
        <p:grpSpPr>
          <a:xfrm>
            <a:off x="4247455" y="3263723"/>
            <a:ext cx="357676" cy="282347"/>
            <a:chOff x="5268225" y="4341925"/>
            <a:chExt cx="468850" cy="387275"/>
          </a:xfrm>
        </p:grpSpPr>
        <p:sp>
          <p:nvSpPr>
            <p:cNvPr id="87" name="Shape 680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681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682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683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684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685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686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68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239"/>
          <p:cNvSpPr txBox="1"/>
          <p:nvPr/>
        </p:nvSpPr>
        <p:spPr>
          <a:xfrm>
            <a:off x="2165275" y="3144215"/>
            <a:ext cx="1467813" cy="48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i="0" u="none" strike="noStrike" cap="none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uli"/>
                <a:sym typeface="Muli"/>
              </a:rPr>
              <a:t>自動駕駛</a:t>
            </a:r>
            <a:endParaRPr sz="1800" b="1" i="0" u="none" strike="noStrike" cap="none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Muli"/>
              <a:sym typeface="Muli"/>
            </a:endParaRPr>
          </a:p>
        </p:txBody>
      </p:sp>
      <p:sp>
        <p:nvSpPr>
          <p:cNvPr id="96" name="Shape 239"/>
          <p:cNvSpPr txBox="1"/>
          <p:nvPr/>
        </p:nvSpPr>
        <p:spPr>
          <a:xfrm>
            <a:off x="4914960" y="2639621"/>
            <a:ext cx="1582200" cy="51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uli"/>
                <a:sym typeface="Muli"/>
              </a:rPr>
              <a:t>情</a:t>
            </a:r>
            <a:r>
              <a:rPr lang="zh-TW" altLang="en-US" sz="1800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uli"/>
                <a:sym typeface="Muli"/>
              </a:rPr>
              <a:t>緒</a:t>
            </a:r>
            <a:r>
              <a:rPr lang="zh-TW" altLang="en-US" sz="1800" b="1" i="0" u="none" strike="noStrike" cap="none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uli"/>
                <a:sym typeface="Muli"/>
              </a:rPr>
              <a:t>辨識</a:t>
            </a:r>
            <a:endParaRPr sz="1800" b="1" i="0" u="none" strike="noStrike" cap="none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Muli"/>
              <a:sym typeface="Muli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5206345" y="1259890"/>
            <a:ext cx="34932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zh-TW" altLang="en-US" sz="2000" dirty="0"/>
              <a:t>模糊理論</a:t>
            </a:r>
            <a:r>
              <a:rPr lang="zh-TW" altLang="en-US" sz="2000" dirty="0" smtClean="0"/>
              <a:t>是由美國</a:t>
            </a:r>
            <a:r>
              <a:rPr lang="zh-TW" altLang="en-US" sz="2000" dirty="0"/>
              <a:t>加州</a:t>
            </a:r>
            <a:r>
              <a:rPr lang="zh-TW" altLang="en-US" sz="2000" dirty="0" smtClean="0"/>
              <a:t>大學的</a:t>
            </a:r>
            <a:r>
              <a:rPr lang="en-US" altLang="zh-TW" sz="2000" dirty="0" err="1"/>
              <a:t>L.A.zadeh</a:t>
            </a:r>
            <a:r>
              <a:rPr lang="zh-TW" altLang="en-US" sz="2000" dirty="0"/>
              <a:t>教授於</a:t>
            </a:r>
            <a:r>
              <a:rPr lang="en-US" altLang="zh-TW" sz="2000" dirty="0"/>
              <a:t>1965</a:t>
            </a:r>
            <a:r>
              <a:rPr lang="zh-TW" altLang="en-US" sz="2000" dirty="0"/>
              <a:t>年創立的模糊集合理論的數學基礎上發展</a:t>
            </a:r>
            <a:r>
              <a:rPr lang="zh-TW" altLang="en-US" sz="2000" dirty="0" smtClean="0"/>
              <a:t>起來，模糊</a:t>
            </a:r>
            <a:r>
              <a:rPr lang="zh-TW" altLang="en-US" sz="2000" dirty="0"/>
              <a:t>理論是以模糊集合</a:t>
            </a:r>
            <a:r>
              <a:rPr lang="en-US" altLang="zh-TW" sz="2000" dirty="0"/>
              <a:t>(fuzzy set)</a:t>
            </a:r>
            <a:r>
              <a:rPr lang="zh-TW" altLang="en-US" sz="2000" dirty="0"/>
              <a:t>為基礎，其基本精神是接受模糊性現象存在的事實，而以處理概念模糊不確定的事物為其研究目標，並積極的將其嚴密的量化成電腦可以處理的</a:t>
            </a:r>
            <a:r>
              <a:rPr lang="zh-TW" altLang="en-US" sz="2000" dirty="0" smtClean="0"/>
              <a:t>訊息。</a:t>
            </a:r>
            <a:endParaRPr sz="2000" dirty="0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5042452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hape 171"/>
          <p:cNvSpPr txBox="1">
            <a:spLocks noGrp="1"/>
          </p:cNvSpPr>
          <p:nvPr>
            <p:ph type="title"/>
          </p:nvPr>
        </p:nvSpPr>
        <p:spPr>
          <a:xfrm>
            <a:off x="5194636" y="236114"/>
            <a:ext cx="34932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模糊理論</a:t>
            </a:r>
            <a:endParaRPr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1038087" y="1817480"/>
            <a:ext cx="28823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1038087" y="290814"/>
            <a:ext cx="0" cy="1526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肘形接點 13"/>
          <p:cNvCxnSpPr/>
          <p:nvPr/>
        </p:nvCxnSpPr>
        <p:spPr>
          <a:xfrm flipV="1">
            <a:off x="1032671" y="757309"/>
            <a:ext cx="2245034" cy="1052165"/>
          </a:xfrm>
          <a:prstGeom prst="bentConnector3">
            <a:avLst>
              <a:gd name="adj1" fmla="val 55374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476488" y="18174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+mj-ea"/>
                <a:ea typeface="+mj-ea"/>
              </a:rPr>
              <a:t>氣溫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20852" y="2345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+mj-ea"/>
                <a:ea typeface="+mj-ea"/>
              </a:rPr>
              <a:t>程度</a:t>
            </a:r>
            <a:endParaRPr lang="en-US" b="1" dirty="0">
              <a:latin typeface="+mj-ea"/>
              <a:ea typeface="+mj-ea"/>
            </a:endParaRPr>
          </a:p>
        </p:txBody>
      </p:sp>
      <p:cxnSp>
        <p:nvCxnSpPr>
          <p:cNvPr id="19" name="直線接點 18"/>
          <p:cNvCxnSpPr/>
          <p:nvPr/>
        </p:nvCxnSpPr>
        <p:spPr>
          <a:xfrm flipH="1">
            <a:off x="1043504" y="768318"/>
            <a:ext cx="1225826" cy="2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87507" y="614429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1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87507" y="1659017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0</a:t>
            </a:r>
            <a:endParaRPr 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2014794" y="1825487"/>
                <a:ext cx="515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35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𝒐</m:t>
                          </m:r>
                        </m:sup>
                      </m:sSup>
                    </m:oMath>
                  </m:oMathPara>
                </a14:m>
                <a:endParaRPr lang="en-US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794" y="1825487"/>
                <a:ext cx="51591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單箭頭接點 37"/>
          <p:cNvCxnSpPr/>
          <p:nvPr/>
        </p:nvCxnSpPr>
        <p:spPr>
          <a:xfrm>
            <a:off x="1019971" y="4097556"/>
            <a:ext cx="28823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1019971" y="2570890"/>
            <a:ext cx="0" cy="1526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3458372" y="409755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+mj-ea"/>
                <a:ea typeface="+mj-ea"/>
              </a:rPr>
              <a:t>氣溫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02736" y="25146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+mj-ea"/>
                <a:ea typeface="+mj-ea"/>
              </a:rPr>
              <a:t>程度</a:t>
            </a:r>
            <a:endParaRPr lang="en-US" b="1" dirty="0">
              <a:latin typeface="+mj-ea"/>
              <a:ea typeface="+mj-ea"/>
            </a:endParaRPr>
          </a:p>
        </p:txBody>
      </p:sp>
      <p:cxnSp>
        <p:nvCxnSpPr>
          <p:cNvPr id="43" name="直線接點 42"/>
          <p:cNvCxnSpPr/>
          <p:nvPr/>
        </p:nvCxnSpPr>
        <p:spPr>
          <a:xfrm flipH="1">
            <a:off x="1025388" y="3048394"/>
            <a:ext cx="1225826" cy="2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669391" y="2894505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1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69391" y="3939093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0</a:t>
            </a:r>
            <a:endParaRPr 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2091244" y="4105563"/>
                <a:ext cx="515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35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𝒐</m:t>
                          </m:r>
                        </m:sup>
                      </m:sSup>
                    </m:oMath>
                  </m:oMathPara>
                </a14:m>
                <a:endParaRPr lang="en-US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44" y="4105563"/>
                <a:ext cx="51591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手繪多邊形 36"/>
          <p:cNvSpPr/>
          <p:nvPr/>
        </p:nvSpPr>
        <p:spPr>
          <a:xfrm>
            <a:off x="1306875" y="3048394"/>
            <a:ext cx="1906347" cy="1057169"/>
          </a:xfrm>
          <a:custGeom>
            <a:avLst/>
            <a:gdLst>
              <a:gd name="connsiteX0" fmla="*/ 0 w 1416050"/>
              <a:gd name="connsiteY0" fmla="*/ 1225555 h 1225555"/>
              <a:gd name="connsiteX1" fmla="*/ 755650 w 1416050"/>
              <a:gd name="connsiteY1" fmla="*/ 5 h 1225555"/>
              <a:gd name="connsiteX2" fmla="*/ 1416050 w 1416050"/>
              <a:gd name="connsiteY2" fmla="*/ 1212855 h 122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6050" h="1225555">
                <a:moveTo>
                  <a:pt x="0" y="1225555"/>
                </a:moveTo>
                <a:cubicBezTo>
                  <a:pt x="259821" y="613838"/>
                  <a:pt x="519642" y="2122"/>
                  <a:pt x="755650" y="5"/>
                </a:cubicBezTo>
                <a:cubicBezTo>
                  <a:pt x="991658" y="-2112"/>
                  <a:pt x="1203854" y="605371"/>
                  <a:pt x="1416050" y="121285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1552024" y="4105563"/>
                <a:ext cx="515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5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𝒐</m:t>
                          </m:r>
                        </m:sup>
                      </m:sSup>
                    </m:oMath>
                  </m:oMathPara>
                </a14:m>
                <a:endParaRPr lang="en-US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024" y="4105563"/>
                <a:ext cx="51591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接點 49"/>
          <p:cNvCxnSpPr/>
          <p:nvPr/>
        </p:nvCxnSpPr>
        <p:spPr>
          <a:xfrm flipH="1">
            <a:off x="1758950" y="3422650"/>
            <a:ext cx="6350" cy="66689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1027252" y="3422650"/>
            <a:ext cx="7380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>
            <a:off x="2291054" y="3040387"/>
            <a:ext cx="6350" cy="10491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639559" y="3262910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0.7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910493" y="21025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傳統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集合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910493" y="442209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糊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集合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5206345" y="1259890"/>
            <a:ext cx="34932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zh-TW" altLang="en-US" sz="2000" dirty="0"/>
              <a:t>模糊</a:t>
            </a:r>
            <a:r>
              <a:rPr lang="zh-TW" altLang="en-US" sz="2000" dirty="0" smtClean="0"/>
              <a:t>理論與類神經網路的結合</a:t>
            </a:r>
            <a:endParaRPr lang="en-US" altLang="zh-TW" sz="2000" dirty="0" smtClean="0"/>
          </a:p>
          <a:p>
            <a:pPr marL="0" lvl="0" indent="0">
              <a:buNone/>
            </a:pPr>
            <a:r>
              <a:rPr lang="zh-TW" altLang="en-US" sz="2000" dirty="0" smtClean="0"/>
              <a:t>，增加資訊在類神經網路傳遞時的豐富程度，可配合自我結構學習，形成適應性類神經模糊推論系統。</a:t>
            </a:r>
            <a:endParaRPr sz="2000" dirty="0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5042452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hape 171"/>
          <p:cNvSpPr txBox="1">
            <a:spLocks noGrp="1"/>
          </p:cNvSpPr>
          <p:nvPr>
            <p:ph type="title"/>
          </p:nvPr>
        </p:nvSpPr>
        <p:spPr>
          <a:xfrm>
            <a:off x="5194636" y="236114"/>
            <a:ext cx="34932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神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經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模糊系統</a:t>
            </a:r>
            <a:endParaRPr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>
            <a:off x="1019971" y="4232056"/>
            <a:ext cx="28823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1019971" y="2705390"/>
            <a:ext cx="0" cy="1526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3458372" y="423205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+mj-ea"/>
                <a:ea typeface="+mj-ea"/>
              </a:rPr>
              <a:t>氣溫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02736" y="26491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+mj-ea"/>
                <a:ea typeface="+mj-ea"/>
              </a:rPr>
              <a:t>程度</a:t>
            </a:r>
            <a:endParaRPr lang="en-US" b="1" dirty="0">
              <a:latin typeface="+mj-ea"/>
              <a:ea typeface="+mj-ea"/>
            </a:endParaRPr>
          </a:p>
        </p:txBody>
      </p:sp>
      <p:cxnSp>
        <p:nvCxnSpPr>
          <p:cNvPr id="43" name="直線接點 42"/>
          <p:cNvCxnSpPr/>
          <p:nvPr/>
        </p:nvCxnSpPr>
        <p:spPr>
          <a:xfrm flipH="1">
            <a:off x="1025388" y="3182894"/>
            <a:ext cx="1225826" cy="2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669391" y="3029005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1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69391" y="4073593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0</a:t>
            </a:r>
            <a:endParaRPr 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2091244" y="4240063"/>
                <a:ext cx="515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35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𝒐</m:t>
                          </m:r>
                        </m:sup>
                      </m:sSup>
                    </m:oMath>
                  </m:oMathPara>
                </a14:m>
                <a:endParaRPr lang="en-US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44" y="4240063"/>
                <a:ext cx="51591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手繪多邊形 36"/>
          <p:cNvSpPr/>
          <p:nvPr/>
        </p:nvSpPr>
        <p:spPr>
          <a:xfrm>
            <a:off x="1306875" y="3182894"/>
            <a:ext cx="1906347" cy="1057169"/>
          </a:xfrm>
          <a:custGeom>
            <a:avLst/>
            <a:gdLst>
              <a:gd name="connsiteX0" fmla="*/ 0 w 1416050"/>
              <a:gd name="connsiteY0" fmla="*/ 1225555 h 1225555"/>
              <a:gd name="connsiteX1" fmla="*/ 755650 w 1416050"/>
              <a:gd name="connsiteY1" fmla="*/ 5 h 1225555"/>
              <a:gd name="connsiteX2" fmla="*/ 1416050 w 1416050"/>
              <a:gd name="connsiteY2" fmla="*/ 1212855 h 122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6050" h="1225555">
                <a:moveTo>
                  <a:pt x="0" y="1225555"/>
                </a:moveTo>
                <a:cubicBezTo>
                  <a:pt x="259821" y="613838"/>
                  <a:pt x="519642" y="2122"/>
                  <a:pt x="755650" y="5"/>
                </a:cubicBezTo>
                <a:cubicBezTo>
                  <a:pt x="991658" y="-2112"/>
                  <a:pt x="1203854" y="605371"/>
                  <a:pt x="1416050" y="121285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1552024" y="4240063"/>
                <a:ext cx="515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5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𝒐</m:t>
                          </m:r>
                        </m:sup>
                      </m:sSup>
                    </m:oMath>
                  </m:oMathPara>
                </a14:m>
                <a:endParaRPr lang="en-US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024" y="4240063"/>
                <a:ext cx="51591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接點 49"/>
          <p:cNvCxnSpPr/>
          <p:nvPr/>
        </p:nvCxnSpPr>
        <p:spPr>
          <a:xfrm flipH="1">
            <a:off x="1758950" y="3557150"/>
            <a:ext cx="6350" cy="66689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1027252" y="3557150"/>
            <a:ext cx="7380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>
            <a:off x="2291054" y="3174887"/>
            <a:ext cx="6350" cy="10491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639559" y="3397410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0.7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873294" y="45558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糊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集合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873294" y="21678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神經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網路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5"/>
          <a:srcRect l="5022" r="14671"/>
          <a:stretch/>
        </p:blipFill>
        <p:spPr>
          <a:xfrm>
            <a:off x="752613" y="66261"/>
            <a:ext cx="3014870" cy="2016637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825"/>
            <a:ext cx="5042452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hape 171"/>
          <p:cNvSpPr txBox="1">
            <a:spLocks noGrp="1"/>
          </p:cNvSpPr>
          <p:nvPr>
            <p:ph type="title"/>
          </p:nvPr>
        </p:nvSpPr>
        <p:spPr>
          <a:xfrm>
            <a:off x="5194636" y="236114"/>
            <a:ext cx="34932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複數模糊集合</a:t>
            </a:r>
            <a:endParaRPr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1" name="圖片 20"/>
          <p:cNvPicPr/>
          <p:nvPr/>
        </p:nvPicPr>
        <p:blipFill rotWithShape="1">
          <a:blip r:embed="rId3"/>
          <a:srcRect l="1049" t="541" r="1670" b="1065"/>
          <a:stretch/>
        </p:blipFill>
        <p:spPr>
          <a:xfrm>
            <a:off x="743604" y="739214"/>
            <a:ext cx="3555243" cy="3316406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912794" y="1842859"/>
                <a:ext cx="3645386" cy="760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950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18288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pc="-5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l-GR" sz="1600" i="1" spc="-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𝜇</m:t>
                          </m:r>
                        </m:e>
                        <m:sub>
                          <m:r>
                            <a:rPr lang="en-US" sz="1600" i="1" spc="-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600" i="1" spc="-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sz="1600" i="1" spc="-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h</m:t>
                          </m:r>
                        </m:e>
                      </m:d>
                      <m:r>
                        <a:rPr lang="en-US" sz="1600" i="1" spc="-5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=</m:t>
                      </m:r>
                      <m:r>
                        <a:rPr lang="en-US" sz="1600" i="1" spc="-5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𝑟</m:t>
                      </m:r>
                      <m:d>
                        <m:dPr>
                          <m:ctrlPr>
                            <a:rPr lang="en-US" sz="1600" i="1" spc="-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sz="1600" i="1" spc="-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h</m:t>
                          </m:r>
                        </m:e>
                      </m:d>
                      <m:func>
                        <m:funcPr>
                          <m:ctrlPr>
                            <a:rPr lang="en-US" sz="1600" i="1" spc="-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spc="-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 spc="-5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dPr>
                            <m:e>
                              <m:r>
                                <a:rPr lang="en-US" sz="1600" i="1" spc="-5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sz="1600" i="1" spc="-5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pc="-5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 spc="-5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 spc="-5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spc="-5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100" spc="-5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MS Mincho"/>
                </a:endParaRPr>
              </a:p>
              <a:p>
                <a:pPr algn="just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1600200" algn="ctr"/>
                    <a:tab pos="320040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           =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𝑅𝑒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l-G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Im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l-G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794" y="1842859"/>
                <a:ext cx="3645386" cy="7604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698280" y="2520657"/>
                <a:ext cx="3511539" cy="419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1600200" algn="ctr"/>
                    <a:tab pos="320040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sz="16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  <m:func>
                        <m:func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6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6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𝑗𝑟</m:t>
                      </m:r>
                      <m:r>
                        <a:rPr lang="en-US" sz="16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16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1600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sz="16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n-US" sz="16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sz="16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6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280" y="2520657"/>
                <a:ext cx="3511539" cy="4194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873863" y="4062444"/>
            <a:ext cx="1308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複數</a:t>
            </a:r>
            <a:r>
              <a:rPr lang="zh-TW" altLang="en-US" b="1" kern="1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單位圓盤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817</Words>
  <Application>Microsoft Office PowerPoint</Application>
  <PresentationFormat>如螢幕大小 (16:9)</PresentationFormat>
  <Paragraphs>341</Paragraphs>
  <Slides>26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8" baseType="lpstr">
      <vt:lpstr>標楷體</vt:lpstr>
      <vt:lpstr>Symbol</vt:lpstr>
      <vt:lpstr>Muli</vt:lpstr>
      <vt:lpstr>MS Mincho</vt:lpstr>
      <vt:lpstr>Calibri</vt:lpstr>
      <vt:lpstr>Rockwell</vt:lpstr>
      <vt:lpstr>Georgia</vt:lpstr>
      <vt:lpstr>新細明體</vt:lpstr>
      <vt:lpstr>Cambria Math</vt:lpstr>
      <vt:lpstr>Arial</vt:lpstr>
      <vt:lpstr>Times New Roman</vt:lpstr>
      <vt:lpstr>Banquo template</vt:lpstr>
      <vt:lpstr>模擬投資策略下之演算法比較-以時間序列預測為例</vt:lpstr>
      <vt:lpstr>PowerPoint 簡報</vt:lpstr>
      <vt:lpstr>1.前言</vt:lpstr>
      <vt:lpstr>PowerPoint 簡報</vt:lpstr>
      <vt:lpstr>類神經網路</vt:lpstr>
      <vt:lpstr>類神經網路應用</vt:lpstr>
      <vt:lpstr>模糊理論</vt:lpstr>
      <vt:lpstr>神經模糊系統</vt:lpstr>
      <vt:lpstr>複數模糊集合</vt:lpstr>
      <vt:lpstr>2.研究方法</vt:lpstr>
      <vt:lpstr>2. 研究方法</vt:lpstr>
      <vt:lpstr>Data Processing</vt:lpstr>
      <vt:lpstr>Data Processing</vt:lpstr>
      <vt:lpstr>2.2 結構化學習 </vt:lpstr>
      <vt:lpstr>2.2 結構化學習 </vt:lpstr>
      <vt:lpstr>2.2 結構化學習 </vt:lpstr>
      <vt:lpstr>2.2 結構化學習 </vt:lpstr>
      <vt:lpstr>2.3 模型輸入與輸出 </vt:lpstr>
      <vt:lpstr>2.3 模型輸入與輸出 (後鑑部層) </vt:lpstr>
      <vt:lpstr>2.4 參數學習 </vt:lpstr>
      <vt:lpstr>粒子群演算法 Particle Swarm Optimization</vt:lpstr>
      <vt:lpstr>人工蜂群演算法 (Artificial Bee Colony Algorithm)</vt:lpstr>
      <vt:lpstr>PowerPoint 簡報</vt:lpstr>
      <vt:lpstr>3.預期成果與貢獻</vt:lpstr>
      <vt:lpstr>3. 預期成果與貢獻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模擬投資策略下之演算法比較-以時間序列預測為例</dc:title>
  <cp:lastModifiedBy>Roderick Lin</cp:lastModifiedBy>
  <cp:revision>36</cp:revision>
  <dcterms:modified xsi:type="dcterms:W3CDTF">2018-04-10T15:31:36Z</dcterms:modified>
</cp:coreProperties>
</file>