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0" r:id="rId4"/>
    <p:sldId id="258" r:id="rId5"/>
    <p:sldId id="271" r:id="rId6"/>
    <p:sldId id="265" r:id="rId7"/>
    <p:sldId id="266" r:id="rId8"/>
    <p:sldId id="281" r:id="rId9"/>
    <p:sldId id="267" r:id="rId10"/>
    <p:sldId id="268" r:id="rId11"/>
    <p:sldId id="269" r:id="rId12"/>
    <p:sldId id="270" r:id="rId13"/>
    <p:sldId id="282" r:id="rId14"/>
    <p:sldId id="261" r:id="rId15"/>
    <p:sldId id="274" r:id="rId16"/>
    <p:sldId id="275" r:id="rId17"/>
    <p:sldId id="276" r:id="rId18"/>
    <p:sldId id="278" r:id="rId19"/>
    <p:sldId id="279" r:id="rId20"/>
    <p:sldId id="283" r:id="rId21"/>
    <p:sldId id="284" r:id="rId22"/>
    <p:sldId id="285" r:id="rId23"/>
    <p:sldId id="286" r:id="rId24"/>
    <p:sldId id="287" r:id="rId25"/>
    <p:sldId id="288" r:id="rId26"/>
    <p:sldId id="292" r:id="rId27"/>
    <p:sldId id="291" r:id="rId28"/>
    <p:sldId id="293" r:id="rId29"/>
    <p:sldId id="294" r:id="rId30"/>
    <p:sldId id="295" r:id="rId31"/>
    <p:sldId id="296" r:id="rId32"/>
    <p:sldId id="297" r:id="rId33"/>
    <p:sldId id="289" r:id="rId34"/>
    <p:sldId id="290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3868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A6FB8-A911-4035-BD8E-19768511D874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9E6E4-188E-4A2C-8E83-2B746537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3982-6353-4D92-838A-21B2C1B3E1E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40E0-98FE-45AF-A891-913B41E1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1.png"/><Relationship Id="rId4" Type="http://schemas.openxmlformats.org/officeDocument/2006/relationships/image" Target="../media/image15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 smtClean="0"/>
              <a:t>PAPER</a:t>
            </a:r>
            <a:r>
              <a:rPr lang="zh-TW" altLang="en-US" sz="9600" b="1" dirty="0" smtClean="0"/>
              <a:t> </a:t>
            </a:r>
            <a:r>
              <a:rPr lang="en-US" altLang="zh-TW" sz="9600" b="1" dirty="0" smtClean="0"/>
              <a:t>3</a:t>
            </a:r>
            <a:endParaRPr lang="en-US" sz="6600" b="1" dirty="0"/>
          </a:p>
        </p:txBody>
      </p:sp>
      <p:sp>
        <p:nvSpPr>
          <p:cNvPr id="3" name="矩形 2"/>
          <p:cNvSpPr/>
          <p:nvPr/>
        </p:nvSpPr>
        <p:spPr>
          <a:xfrm>
            <a:off x="5368076" y="4260334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學生</a:t>
            </a:r>
            <a:r>
              <a:rPr lang="en-US" altLang="zh-TW" b="1" dirty="0"/>
              <a:t>:</a:t>
            </a:r>
            <a:r>
              <a:rPr lang="zh-TW" altLang="en-US" b="1" dirty="0"/>
              <a:t> 林奇鋒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Form 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solutions (ants) randomly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74891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Calculate the cost and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Calculate the roulette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select one solution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  <a:blipFill>
                <a:blip r:embed="rId4"/>
                <a:stretch>
                  <a:fillRect t="-11364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7" idx="2"/>
            <a:endCxn id="8" idx="0"/>
          </p:cNvCxnSpPr>
          <p:nvPr/>
        </p:nvCxnSpPr>
        <p:spPr>
          <a:xfrm>
            <a:off x="1823157" y="2483554"/>
            <a:ext cx="0" cy="7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8" idx="2"/>
            <a:endCxn id="9" idx="0"/>
          </p:cNvCxnSpPr>
          <p:nvPr/>
        </p:nvCxnSpPr>
        <p:spPr>
          <a:xfrm>
            <a:off x="1823157" y="3985369"/>
            <a:ext cx="0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9" idx="2"/>
            <a:endCxn id="11" idx="0"/>
          </p:cNvCxnSpPr>
          <p:nvPr/>
        </p:nvCxnSpPr>
        <p:spPr>
          <a:xfrm flipH="1">
            <a:off x="1823156" y="5403268"/>
            <a:ext cx="1" cy="34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33068" y="2184199"/>
            <a:ext cx="4775199" cy="11211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333068" y="3305392"/>
                <a:ext cx="4775199" cy="6463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swarm size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weight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68" y="3305392"/>
                <a:ext cx="4775199" cy="646331"/>
              </a:xfrm>
              <a:prstGeom prst="rect">
                <a:avLst/>
              </a:prstGeom>
              <a:blipFill>
                <a:blip r:embed="rId5"/>
                <a:stretch>
                  <a:fillRect t="-3704"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6535597" y="2431470"/>
                <a:ext cx="1564852" cy="641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97" y="2431470"/>
                <a:ext cx="1564852" cy="641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333068" y="2184199"/>
            <a:ext cx="4921954" cy="11211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95047" y="5746256"/>
                <a:ext cx="2537178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Use the selected solution to form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47" y="5746256"/>
                <a:ext cx="2537178" cy="792866"/>
              </a:xfrm>
              <a:prstGeom prst="rect">
                <a:avLst/>
              </a:prstGeom>
              <a:blipFill>
                <a:blip r:embed="rId2"/>
                <a:stretch>
                  <a:fillRect l="-1914" t="-12879" r="-311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單箭頭接點 46"/>
          <p:cNvCxnSpPr>
            <a:stCxn id="11" idx="3"/>
            <a:endCxn id="10" idx="1"/>
          </p:cNvCxnSpPr>
          <p:nvPr/>
        </p:nvCxnSpPr>
        <p:spPr>
          <a:xfrm>
            <a:off x="3183467" y="6142689"/>
            <a:ext cx="91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6479824" y="2306373"/>
                <a:ext cx="3340851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𝑠𝑒𝑙𝑒𝑐𝑡𝑒𝑑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24" y="2306373"/>
                <a:ext cx="3340851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333068" y="3305392"/>
                <a:ext cx="4921954" cy="15390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swarm size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of the selected solution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selected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as the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evaporation rate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68" y="3305392"/>
                <a:ext cx="4921954" cy="1539076"/>
              </a:xfrm>
              <a:prstGeom prst="rect">
                <a:avLst/>
              </a:prstGeom>
              <a:blipFill>
                <a:blip r:embed="rId4"/>
                <a:stretch>
                  <a:fillRect l="-989" t="-1569" r="-247" b="-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Form 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solutions (ants) randomly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874891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Calculate the cost and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Calculate the roulette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select one solution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  <a:blipFill>
                <a:blip r:embed="rId7"/>
                <a:stretch>
                  <a:fillRect t="-11364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3" idx="2"/>
            <a:endCxn id="24" idx="0"/>
          </p:cNvCxnSpPr>
          <p:nvPr/>
        </p:nvCxnSpPr>
        <p:spPr>
          <a:xfrm>
            <a:off x="1823157" y="2483554"/>
            <a:ext cx="0" cy="7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2"/>
            <a:endCxn id="25" idx="0"/>
          </p:cNvCxnSpPr>
          <p:nvPr/>
        </p:nvCxnSpPr>
        <p:spPr>
          <a:xfrm>
            <a:off x="1823157" y="3985369"/>
            <a:ext cx="0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5" idx="2"/>
            <a:endCxn id="26" idx="0"/>
          </p:cNvCxnSpPr>
          <p:nvPr/>
        </p:nvCxnSpPr>
        <p:spPr>
          <a:xfrm flipH="1">
            <a:off x="1823156" y="5403268"/>
            <a:ext cx="1" cy="34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007555" y="4244440"/>
                <a:ext cx="2709333" cy="11588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Form new solutions with normal probability density which uses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55" y="4244440"/>
                <a:ext cx="2709333" cy="1158828"/>
              </a:xfrm>
              <a:prstGeom prst="rect">
                <a:avLst/>
              </a:prstGeom>
              <a:blipFill>
                <a:blip r:embed="rId2"/>
                <a:stretch>
                  <a:fillRect l="-447" t="-4167" r="-2013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415370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worst solutions with new solutions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/>
          <p:cNvCxnSpPr>
            <a:stCxn id="27" idx="0"/>
            <a:endCxn id="12" idx="2"/>
          </p:cNvCxnSpPr>
          <p:nvPr/>
        </p:nvCxnSpPr>
        <p:spPr>
          <a:xfrm flipH="1" flipV="1">
            <a:off x="5362222" y="5403268"/>
            <a:ext cx="1414" cy="34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2" idx="0"/>
            <a:endCxn id="13" idx="2"/>
          </p:cNvCxnSpPr>
          <p:nvPr/>
        </p:nvCxnSpPr>
        <p:spPr>
          <a:xfrm flipV="1">
            <a:off x="5362222" y="3985369"/>
            <a:ext cx="1414" cy="25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3" idx="1"/>
            <a:endCxn id="8" idx="3"/>
          </p:cNvCxnSpPr>
          <p:nvPr/>
        </p:nvCxnSpPr>
        <p:spPr>
          <a:xfrm flipH="1">
            <a:off x="2771423" y="3588936"/>
            <a:ext cx="164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95915" y="1969708"/>
            <a:ext cx="4921954" cy="1313052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795915" y="3268344"/>
                <a:ext cx="4921954" cy="12448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standard deviation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of the selected solution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268344"/>
                <a:ext cx="4921954" cy="1244828"/>
              </a:xfrm>
              <a:prstGeom prst="rect">
                <a:avLst/>
              </a:prstGeom>
              <a:blipFill>
                <a:blip r:embed="rId3"/>
                <a:stretch>
                  <a:fillRect l="-989" t="-485" b="-63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95914" y="1969708"/>
                <a:ext cx="3503789" cy="1313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𝑠𝑒𝑙𝑒𝑐𝑡𝑒𝑑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𝑠𝑒𝑙𝑒𝑐𝑡𝑒𝑑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4" y="1969708"/>
                <a:ext cx="3503789" cy="1313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754059" y="5496358"/>
            <a:ext cx="340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*This study replace the 50% worst solution with new solution.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095047" y="5746256"/>
                <a:ext cx="2537178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Use the selected solution to form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47" y="5746256"/>
                <a:ext cx="2537178" cy="792866"/>
              </a:xfrm>
              <a:prstGeom prst="rect">
                <a:avLst/>
              </a:prstGeom>
              <a:blipFill>
                <a:blip r:embed="rId5"/>
                <a:stretch>
                  <a:fillRect l="-1914" t="-12879" r="-311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>
            <a:endCxn id="27" idx="1"/>
          </p:cNvCxnSpPr>
          <p:nvPr/>
        </p:nvCxnSpPr>
        <p:spPr>
          <a:xfrm>
            <a:off x="3183467" y="6142689"/>
            <a:ext cx="91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Form 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solutions (ants) randomly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874891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Calculate the cost and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Calculate the roulette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select one solution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" y="5746256"/>
                <a:ext cx="2720622" cy="792866"/>
              </a:xfrm>
              <a:prstGeom prst="rect">
                <a:avLst/>
              </a:prstGeom>
              <a:blipFill>
                <a:blip r:embed="rId8"/>
                <a:stretch>
                  <a:fillRect t="-11364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29" idx="2"/>
            <a:endCxn id="30" idx="0"/>
          </p:cNvCxnSpPr>
          <p:nvPr/>
        </p:nvCxnSpPr>
        <p:spPr>
          <a:xfrm>
            <a:off x="1823157" y="2483554"/>
            <a:ext cx="0" cy="7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0" idx="2"/>
            <a:endCxn id="31" idx="0"/>
          </p:cNvCxnSpPr>
          <p:nvPr/>
        </p:nvCxnSpPr>
        <p:spPr>
          <a:xfrm>
            <a:off x="1823157" y="3985369"/>
            <a:ext cx="0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1" idx="2"/>
            <a:endCxn id="32" idx="0"/>
          </p:cNvCxnSpPr>
          <p:nvPr/>
        </p:nvCxnSpPr>
        <p:spPr>
          <a:xfrm flipH="1">
            <a:off x="1823156" y="5403268"/>
            <a:ext cx="1" cy="34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2405" y="2273115"/>
            <a:ext cx="68210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altLang="zh-TW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 Colony </a:t>
            </a:r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6975" y="3931404"/>
            <a:ext cx="2415824" cy="1128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roulette method to decide the position which </a:t>
            </a:r>
            <a:r>
              <a:rPr lang="en-US" altLang="zh-TW" b="1" dirty="0" smtClean="0">
                <a:solidFill>
                  <a:srgbClr val="00B050"/>
                </a:solidFill>
              </a:rPr>
              <a:t>onlooker bees </a:t>
            </a:r>
            <a:r>
              <a:rPr lang="en-US" altLang="zh-TW" dirty="0" smtClean="0">
                <a:solidFill>
                  <a:schemeClr val="tx1"/>
                </a:solidFill>
              </a:rPr>
              <a:t>would search around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936977" y="5356560"/>
            <a:ext cx="2415822" cy="135881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Reach the limit?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20444" y="2519569"/>
            <a:ext cx="1998134" cy="1128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Assign a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scout bee </a:t>
            </a:r>
            <a:r>
              <a:rPr lang="en-US" altLang="zh-TW" dirty="0" smtClean="0">
                <a:solidFill>
                  <a:schemeClr val="tx1"/>
                </a:solidFill>
              </a:rPr>
              <a:t>to replace the position of the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 bee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7" idx="0"/>
          </p:cNvCxnSpPr>
          <p:nvPr/>
        </p:nvCxnSpPr>
        <p:spPr>
          <a:xfrm>
            <a:off x="2144887" y="5060293"/>
            <a:ext cx="1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1"/>
            <a:endCxn id="5" idx="3"/>
          </p:cNvCxnSpPr>
          <p:nvPr/>
        </p:nvCxnSpPr>
        <p:spPr>
          <a:xfrm flipH="1">
            <a:off x="2968977" y="3084014"/>
            <a:ext cx="1151467" cy="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119511" y="46909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51661" y="51718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3" name="肘形接點 62"/>
          <p:cNvCxnSpPr>
            <a:stCxn id="7" idx="3"/>
            <a:endCxn id="8" idx="2"/>
          </p:cNvCxnSpPr>
          <p:nvPr/>
        </p:nvCxnSpPr>
        <p:spPr>
          <a:xfrm flipV="1">
            <a:off x="3352799" y="3648458"/>
            <a:ext cx="1766712" cy="2387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7" idx="1"/>
            <a:endCxn id="5" idx="1"/>
          </p:cNvCxnSpPr>
          <p:nvPr/>
        </p:nvCxnSpPr>
        <p:spPr>
          <a:xfrm rot="10800000" flipH="1">
            <a:off x="936977" y="3085384"/>
            <a:ext cx="383822" cy="2950582"/>
          </a:xfrm>
          <a:prstGeom prst="bentConnector3">
            <a:avLst>
              <a:gd name="adj1" fmla="val -59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58846" y="2103490"/>
            <a:ext cx="51703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bee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 search the food source and provide the position.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Onlooker bee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 search the position by the food source provided by employed bee. 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Scout bee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employed bee can’t find the better position, the scout bee would replace it and search randomly position to find the new food source.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[0,1](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95915" y="3488266"/>
                <a:ext cx="4921954" cy="16326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initial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</a:p>
              <a:p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minimum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1632626"/>
              </a:xfrm>
              <a:prstGeom prst="rect">
                <a:avLst/>
              </a:prstGeom>
              <a:blipFill>
                <a:blip r:embed="rId3"/>
                <a:stretch>
                  <a:fillRect l="-989" t="-1481" b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[−1,1](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795915" y="3488266"/>
                <a:ext cx="4921954" cy="23752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moving</a:t>
                </a:r>
              </a:p>
              <a:p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before moving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another random employed bee’s position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2375266"/>
              </a:xfrm>
              <a:prstGeom prst="rect">
                <a:avLst/>
              </a:prstGeom>
              <a:blipFill>
                <a:blip r:embed="rId3"/>
                <a:stretch>
                  <a:fillRect l="-989" t="-1020" r="-1236" b="-2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p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795915" y="3488266"/>
                <a:ext cx="4921954" cy="9332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roulette 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bee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𝑓𝑖𝑡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benefit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employed bee</a:t>
                </a:r>
              </a:p>
              <a:p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swarm size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933204"/>
              </a:xfrm>
              <a:prstGeom prst="rect">
                <a:avLst/>
              </a:prstGeom>
              <a:blipFill>
                <a:blip r:embed="rId3"/>
                <a:stretch>
                  <a:fillRect l="-989" t="-1935" b="-90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36975" y="3931405"/>
            <a:ext cx="2415824" cy="57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roulette method to select a position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20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6975" y="3931405"/>
            <a:ext cx="2415824" cy="57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roulette method to select a position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17" idx="0"/>
          </p:cNvCxnSpPr>
          <p:nvPr/>
        </p:nvCxnSpPr>
        <p:spPr>
          <a:xfrm>
            <a:off x="2144887" y="4509171"/>
            <a:ext cx="0" cy="47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975" y="4983684"/>
            <a:ext cx="2415824" cy="78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Onlooker bees </a:t>
            </a:r>
            <a:r>
              <a:rPr lang="en-US" dirty="0" smtClean="0">
                <a:solidFill>
                  <a:schemeClr val="tx1"/>
                </a:solidFill>
              </a:rPr>
              <a:t>search around the selected bee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[−1,1](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795915" y="3488266"/>
                <a:ext cx="4921954" cy="23752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moving</a:t>
                </a:r>
              </a:p>
              <a:p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before moving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value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selected employed bee’s position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2375266"/>
              </a:xfrm>
              <a:prstGeom prst="rect">
                <a:avLst/>
              </a:prstGeom>
              <a:blipFill>
                <a:blip r:embed="rId3"/>
                <a:stretch>
                  <a:fillRect l="-989" t="-1020" b="-2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Bee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96622" y="1453048"/>
            <a:ext cx="1885245" cy="78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Randomly form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799" y="2642525"/>
            <a:ext cx="1648178" cy="88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Update the position of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bees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6975" y="3931405"/>
            <a:ext cx="2415824" cy="57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Use roulette method to select a position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936977" y="6035966"/>
            <a:ext cx="2415822" cy="74286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Reach the limit?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20444" y="2519569"/>
            <a:ext cx="1998134" cy="1128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Assign a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scout bee </a:t>
            </a:r>
            <a:r>
              <a:rPr lang="en-US" altLang="zh-TW" dirty="0" smtClean="0">
                <a:solidFill>
                  <a:schemeClr val="tx1"/>
                </a:solidFill>
              </a:rPr>
              <a:t>to replace the position of the </a:t>
            </a:r>
            <a:r>
              <a:rPr lang="en-US" altLang="zh-TW" b="1" dirty="0" smtClean="0">
                <a:solidFill>
                  <a:srgbClr val="FF0000"/>
                </a:solidFill>
              </a:rPr>
              <a:t>employed bee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>
          <a:xfrm>
            <a:off x="2139245" y="2237994"/>
            <a:ext cx="5643" cy="4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flipH="1">
            <a:off x="2144887" y="3528243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17" idx="0"/>
          </p:cNvCxnSpPr>
          <p:nvPr/>
        </p:nvCxnSpPr>
        <p:spPr>
          <a:xfrm>
            <a:off x="2144887" y="4509171"/>
            <a:ext cx="0" cy="47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1"/>
            <a:endCxn id="5" idx="3"/>
          </p:cNvCxnSpPr>
          <p:nvPr/>
        </p:nvCxnSpPr>
        <p:spPr>
          <a:xfrm flipH="1">
            <a:off x="2968977" y="3084014"/>
            <a:ext cx="1151467" cy="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119511" y="46909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51661" y="51718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3" name="肘形接點 62"/>
          <p:cNvCxnSpPr>
            <a:stCxn id="7" idx="3"/>
            <a:endCxn id="8" idx="2"/>
          </p:cNvCxnSpPr>
          <p:nvPr/>
        </p:nvCxnSpPr>
        <p:spPr>
          <a:xfrm flipV="1">
            <a:off x="3352799" y="3648458"/>
            <a:ext cx="1766712" cy="2727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7" idx="1"/>
            <a:endCxn id="5" idx="1"/>
          </p:cNvCxnSpPr>
          <p:nvPr/>
        </p:nvCxnSpPr>
        <p:spPr>
          <a:xfrm rot="10800000" flipH="1">
            <a:off x="936977" y="3085385"/>
            <a:ext cx="383822" cy="3290285"/>
          </a:xfrm>
          <a:prstGeom prst="bentConnector3">
            <a:avLst>
              <a:gd name="adj1" fmla="val -59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975" y="4983684"/>
            <a:ext cx="2415824" cy="78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Onlooker bees </a:t>
            </a:r>
            <a:r>
              <a:rPr lang="en-US" dirty="0" smtClean="0">
                <a:solidFill>
                  <a:schemeClr val="tx1"/>
                </a:solidFill>
              </a:rPr>
              <a:t>search around the selected bee</a:t>
            </a:r>
          </a:p>
        </p:txBody>
      </p:sp>
      <p:cxnSp>
        <p:nvCxnSpPr>
          <p:cNvPr id="26" name="直線單箭頭接點 25"/>
          <p:cNvCxnSpPr>
            <a:stCxn id="17" idx="2"/>
            <a:endCxn id="7" idx="0"/>
          </p:cNvCxnSpPr>
          <p:nvPr/>
        </p:nvCxnSpPr>
        <p:spPr>
          <a:xfrm>
            <a:off x="2144887" y="5768959"/>
            <a:ext cx="1" cy="26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CF9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[0,1](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1969707"/>
                <a:ext cx="4921954" cy="1518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CF98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795915" y="3488266"/>
                <a:ext cx="4921954" cy="16326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 initial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employed bee </a:t>
                </a:r>
              </a:p>
              <a:p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minimum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15" y="3488266"/>
                <a:ext cx="4921954" cy="1632626"/>
              </a:xfrm>
              <a:prstGeom prst="rect">
                <a:avLst/>
              </a:prstGeom>
              <a:blipFill>
                <a:blip r:embed="rId3"/>
                <a:stretch>
                  <a:fillRect l="-989" t="-1481" b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795915" y="5712800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*In this study we use the 20% overall iteration as the limit of each employed 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Paper </a:t>
            </a:r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11232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Methodology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Feature Selection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Structure Learning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Model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Machine Learning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Methodology for Financial Application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Experiment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Experiment 1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Experiment 2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altLang="zh-TW" dirty="0" smtClean="0"/>
              <a:t>Experiment 3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TW" dirty="0" smtClean="0"/>
              <a:t>Discussion and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71091" y="2634734"/>
            <a:ext cx="26981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1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DJIA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01/05/2001-9/30/2001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10/01/2001~01/03/2002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NASDAQ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01/05/2001-9/30/2001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10/01/2001~01/03/2002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altLang="zh-TW" dirty="0" smtClean="0"/>
                        <a:t>&amp;P500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01/05/2001-9/30/2001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10/01/2001~01/03/2002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RUSSELL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2000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01/05/2001-9/30/2001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10/01/2001~01/03/2002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181</a:t>
            </a:r>
            <a:endParaRPr 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95981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66</a:t>
            </a:r>
            <a:endParaRPr lang="en-US" dirty="0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3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504992"/>
              <a:ext cx="10394950" cy="44500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49</m:t>
                                  </m:r>
                                </m:sub>
                              </m:s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57</m:t>
                                  </m:r>
                                </m:sub>
                              </m:s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58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967620"/>
                  </p:ext>
                </p:extLst>
              </p:nvPr>
            </p:nvGraphicFramePr>
            <p:xfrm>
              <a:off x="838200" y="1504992"/>
              <a:ext cx="10394950" cy="445008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6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(Particle Swarm Optimization)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357843"/>
                  </p:ext>
                </p:extLst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(Particle Swarm Optimization) </a:t>
                          </a:r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80328" r="-100000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80328" r="-100000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78689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78689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2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96970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86885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86885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ACO</a:t>
                          </a:r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(Ant Colonies Optimization)</a:t>
                          </a:r>
                          <a:r>
                            <a:rPr lang="en-US" dirty="0" smtClean="0"/>
                            <a:t>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Convergence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0.85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835225"/>
                  </p:ext>
                </p:extLst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ACO</a:t>
                          </a:r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(Ant Colonies Optimization)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Convergence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0.85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78689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78689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2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96970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86885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86885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ABCO (Artificial</a:t>
                          </a:r>
                          <a:r>
                            <a:rPr lang="en-US" baseline="0" dirty="0" smtClean="0"/>
                            <a:t> Bee Colony Optimization</a:t>
                          </a:r>
                          <a:r>
                            <a:rPr lang="en-US" dirty="0" smtClean="0"/>
                            <a:t>)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limit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287870"/>
                  </p:ext>
                </p:extLst>
              </p:nvPr>
            </p:nvGraphicFramePr>
            <p:xfrm>
              <a:off x="1266687" y="789240"/>
              <a:ext cx="8128000" cy="51222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ABCO (Artificial</a:t>
                          </a:r>
                          <a:r>
                            <a:rPr lang="en-US" baseline="0" dirty="0" smtClean="0"/>
                            <a:t> Bee Colony Optimization</a:t>
                          </a:r>
                          <a:r>
                            <a:rPr lang="en-US" dirty="0" smtClean="0"/>
                            <a:t>) </a:t>
                          </a:r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limit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78689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78689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29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96970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86885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86885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45x45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1123"/>
            <a:ext cx="6262382" cy="46980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2" y="1690688"/>
            <a:ext cx="6142995" cy="46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4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8220"/>
            <a:ext cx="5573888" cy="41815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1" y="1923807"/>
            <a:ext cx="5646419" cy="42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9" y="1779666"/>
            <a:ext cx="5980159" cy="44863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0320"/>
            <a:ext cx="5738480" cy="43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7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1" y="1729927"/>
            <a:ext cx="5708385" cy="42824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26" y="1611664"/>
            <a:ext cx="5918330" cy="44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2999" y="2634734"/>
            <a:ext cx="74943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24978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9" y="1790954"/>
            <a:ext cx="5641494" cy="42322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32" y="1790954"/>
            <a:ext cx="5433528" cy="40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0" y="1690688"/>
            <a:ext cx="5991190" cy="44946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22544" cy="42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40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figure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114"/>
            <a:ext cx="4365848" cy="37981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090" y="1774113"/>
            <a:ext cx="4549420" cy="37981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89226" y="5655733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PSO</a:t>
            </a:r>
            <a:endParaRPr lang="en-US" sz="28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9368" y="5655733"/>
            <a:ext cx="82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ACO</a:t>
            </a:r>
            <a:endParaRPr 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89337" y="5655733"/>
            <a:ext cx="1034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ABCO</a:t>
            </a:r>
            <a:endParaRPr lang="en-US" sz="28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96" y="1774113"/>
            <a:ext cx="4852808" cy="37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0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722454" y="1617784"/>
          <a:ext cx="2507904" cy="458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1630285349"/>
                    </a:ext>
                  </a:extLst>
                </a:gridCol>
                <a:gridCol w="1517303">
                  <a:extLst>
                    <a:ext uri="{9D8B030D-6E8A-4147-A177-3AD203B41FA5}">
                      <a16:colId xmlns:a16="http://schemas.microsoft.com/office/drawing/2014/main" val="1174525078"/>
                    </a:ext>
                  </a:extLst>
                </a:gridCol>
              </a:tblGrid>
              <a:tr h="4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(PSO)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3944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360.7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488708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265.63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71027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323.88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224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6057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264.79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33545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92129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265.63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809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323.88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3113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326.38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2971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264.79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1852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421923" y="1617784"/>
          <a:ext cx="2507904" cy="458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1630285349"/>
                    </a:ext>
                  </a:extLst>
                </a:gridCol>
                <a:gridCol w="1517303">
                  <a:extLst>
                    <a:ext uri="{9D8B030D-6E8A-4147-A177-3AD203B41FA5}">
                      <a16:colId xmlns:a16="http://schemas.microsoft.com/office/drawing/2014/main" val="1174525078"/>
                    </a:ext>
                  </a:extLst>
                </a:gridCol>
              </a:tblGrid>
              <a:tr h="4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(ACO)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3944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319.48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488708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264.04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71027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343.19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224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438.39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6057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33545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376.43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92129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715.81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809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438.00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3113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2971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312.87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1852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718619" y="1617784"/>
          <a:ext cx="2507904" cy="458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1630285349"/>
                    </a:ext>
                  </a:extLst>
                </a:gridCol>
                <a:gridCol w="1517303">
                  <a:extLst>
                    <a:ext uri="{9D8B030D-6E8A-4147-A177-3AD203B41FA5}">
                      <a16:colId xmlns:a16="http://schemas.microsoft.com/office/drawing/2014/main" val="1174525078"/>
                    </a:ext>
                  </a:extLst>
                </a:gridCol>
              </a:tblGrid>
              <a:tr h="4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(ABCO)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3944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338.87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488708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260.53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71027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5224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6057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33545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92129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262.17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8093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265.38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31136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29718"/>
                  </a:ext>
                </a:extLst>
              </a:tr>
              <a:tr h="416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268.66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1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11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3808516" y="2122121"/>
          <a:ext cx="4792276" cy="1932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696">
                  <a:extLst>
                    <a:ext uri="{9D8B030D-6E8A-4147-A177-3AD203B41FA5}">
                      <a16:colId xmlns:a16="http://schemas.microsoft.com/office/drawing/2014/main" val="1950039776"/>
                    </a:ext>
                  </a:extLst>
                </a:gridCol>
                <a:gridCol w="3630580">
                  <a:extLst>
                    <a:ext uri="{9D8B030D-6E8A-4147-A177-3AD203B41FA5}">
                      <a16:colId xmlns:a16="http://schemas.microsoft.com/office/drawing/2014/main" val="2221847144"/>
                    </a:ext>
                  </a:extLst>
                </a:gridCol>
              </a:tblGrid>
              <a:tr h="430956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kern="1200" spc="-5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kern="1200" spc="-5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</a:rPr>
                        <a:t>RMSE (best)</a:t>
                      </a:r>
                      <a:endParaRPr lang="en-US" sz="14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05285"/>
                  </a:ext>
                </a:extLst>
              </a:tr>
              <a:tr h="53629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PSO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264.79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26243"/>
                  </a:ext>
                </a:extLst>
              </a:tr>
              <a:tr h="53629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ACO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264.04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14604"/>
                  </a:ext>
                </a:extLst>
              </a:tr>
              <a:tr h="42881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ABCO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260.53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79818"/>
                  </a:ext>
                </a:extLst>
              </a:tr>
            </a:tbl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62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505" y="28007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END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451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7231" y="4462657"/>
            <a:ext cx="4934927" cy="589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Ant Colony Optimization</a:t>
            </a:r>
          </a:p>
          <a:p>
            <a:endParaRPr 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3793637" y="3134853"/>
            <a:ext cx="4922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Bee Colony Optimization</a:t>
            </a:r>
          </a:p>
        </p:txBody>
      </p:sp>
      <p:sp>
        <p:nvSpPr>
          <p:cNvPr id="5" name="矩形 4"/>
          <p:cNvSpPr/>
          <p:nvPr/>
        </p:nvSpPr>
        <p:spPr>
          <a:xfrm>
            <a:off x="3430717" y="1975783"/>
            <a:ext cx="5647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Particle Swarm Optimization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971829" y="2622114"/>
            <a:ext cx="56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V.S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71829" y="3832258"/>
            <a:ext cx="56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V.S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5781" y="2273115"/>
            <a:ext cx="79143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8" y="2181453"/>
            <a:ext cx="4859585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  <a:blipFill>
                <a:blip r:embed="rId3"/>
                <a:stretch>
                  <a:fillRect b="-8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position vector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particle at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parameters</a:t>
                </a:r>
                <a:endParaRPr lang="zh-TW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in [0,1]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blipFill>
                <a:blip r:embed="rId5"/>
                <a:stretch>
                  <a:fillRect l="-1001" r="-1502" b="-270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931122" y="5176049"/>
            <a:ext cx="265814" cy="276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10031" y="544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位置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78823" y="260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新位置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7028" y="3201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透過自我最佳位置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8065" y="40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透過全</a:t>
            </a:r>
            <a:r>
              <a:rPr lang="zh-TW" altLang="en-US" sz="1200" dirty="0"/>
              <a:t>群</a:t>
            </a:r>
            <a:r>
              <a:rPr lang="zh-TW" altLang="en-US" sz="1200" dirty="0" smtClean="0"/>
              <a:t>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641937" y="4117983"/>
            <a:ext cx="2565722" cy="110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3725665" y="2933777"/>
            <a:ext cx="265814" cy="276446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 rot="20610049">
            <a:off x="2162443" y="4895815"/>
            <a:ext cx="2277132" cy="8724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4075294" y="4167251"/>
            <a:ext cx="683462" cy="1220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067014" y="3154257"/>
            <a:ext cx="10633" cy="2002300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60914" y="2910590"/>
            <a:ext cx="206230" cy="20990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3773010" y="3483435"/>
            <a:ext cx="799821" cy="1202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63136" y="3725965"/>
            <a:ext cx="1040073" cy="145008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05863" y="3540729"/>
            <a:ext cx="206230" cy="209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482837" y="24543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全群最佳位置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Gbest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1817" y="30355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自我最佳位置</a:t>
            </a:r>
            <a:endParaRPr lang="en-US" altLang="zh-TW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Pbest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929866" y="49071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慣性方向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顆粒子</a:t>
                </a:r>
                <a:endParaRPr 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53" t="-6452" r="-304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Particle Swarm </a:t>
            </a:r>
            <a:r>
              <a:rPr lang="en-US" b="1" dirty="0" smtClean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065403" y="112499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51032" y="260889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51032" y="3216439"/>
            <a:ext cx="2385753" cy="534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54769" y="4533557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0632" y="180685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4653" y="3182151"/>
            <a:ext cx="2385753" cy="583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18068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418473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1717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67349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459203"/>
            <a:ext cx="2385753" cy="682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Consequences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blipFill>
                <a:blip r:embed="rId5"/>
                <a:stretch>
                  <a:fillRect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圖: 決策 53"/>
          <p:cNvSpPr/>
          <p:nvPr/>
        </p:nvSpPr>
        <p:spPr>
          <a:xfrm>
            <a:off x="1401221" y="5314263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0633" y="2006362"/>
            <a:ext cx="340589" cy="3630991"/>
          </a:xfrm>
          <a:prstGeom prst="bentConnector3">
            <a:avLst>
              <a:gd name="adj1" fmla="val 16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312169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525952" y="3056833"/>
            <a:ext cx="246897" cy="3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662824" y="2582366"/>
            <a:ext cx="1762404" cy="2214481"/>
          </a:xfrm>
          <a:prstGeom prst="bentConnector4">
            <a:avLst>
              <a:gd name="adj1" fmla="val -12971"/>
              <a:gd name="adj2" fmla="val 76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>
            <a:off x="3446385" y="2006361"/>
            <a:ext cx="1012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0406" y="1872996"/>
            <a:ext cx="954141" cy="1600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2917779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607207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309953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227666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371303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253224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0380" y="52625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47645" y="588937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54769" y="62483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34216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Recursively</a:t>
            </a:r>
            <a:endParaRPr lang="en-US" dirty="0"/>
          </a:p>
        </p:txBody>
      </p:sp>
      <p:cxnSp>
        <p:nvCxnSpPr>
          <p:cNvPr id="31" name="直線單箭頭接點 30"/>
          <p:cNvCxnSpPr>
            <a:stCxn id="33" idx="2"/>
            <a:endCxn id="37" idx="0"/>
          </p:cNvCxnSpPr>
          <p:nvPr/>
        </p:nvCxnSpPr>
        <p:spPr>
          <a:xfrm flipH="1">
            <a:off x="2253509" y="1524005"/>
            <a:ext cx="4771" cy="2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4" idx="2"/>
            <a:endCxn id="35" idx="0"/>
          </p:cNvCxnSpPr>
          <p:nvPr/>
        </p:nvCxnSpPr>
        <p:spPr>
          <a:xfrm>
            <a:off x="2243909" y="3007909"/>
            <a:ext cx="0" cy="2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5" idx="2"/>
            <a:endCxn id="91" idx="0"/>
          </p:cNvCxnSpPr>
          <p:nvPr/>
        </p:nvCxnSpPr>
        <p:spPr>
          <a:xfrm flipH="1">
            <a:off x="2239137" y="3751146"/>
            <a:ext cx="4772" cy="1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2"/>
            <a:endCxn id="54" idx="0"/>
          </p:cNvCxnSpPr>
          <p:nvPr/>
        </p:nvCxnSpPr>
        <p:spPr>
          <a:xfrm>
            <a:off x="2247646" y="5034973"/>
            <a:ext cx="5863" cy="2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4" idx="2"/>
            <a:endCxn id="128" idx="0"/>
          </p:cNvCxnSpPr>
          <p:nvPr/>
        </p:nvCxnSpPr>
        <p:spPr>
          <a:xfrm flipH="1">
            <a:off x="2247646" y="5960440"/>
            <a:ext cx="5863" cy="2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046260" y="3903306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altLang="zh-TW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elocity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>
            <a:stCxn id="91" idx="2"/>
            <a:endCxn id="36" idx="0"/>
          </p:cNvCxnSpPr>
          <p:nvPr/>
        </p:nvCxnSpPr>
        <p:spPr>
          <a:xfrm>
            <a:off x="2239137" y="4404722"/>
            <a:ext cx="8509" cy="1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42" name="標題 1"/>
          <p:cNvSpPr>
            <a:spLocks noGrp="1"/>
          </p:cNvSpPr>
          <p:nvPr>
            <p:ph type="title"/>
          </p:nvPr>
        </p:nvSpPr>
        <p:spPr>
          <a:xfrm>
            <a:off x="393465" y="37393"/>
            <a:ext cx="10515600" cy="1325563"/>
          </a:xfrm>
        </p:spPr>
        <p:txBody>
          <a:bodyPr/>
          <a:lstStyle/>
          <a:p>
            <a:r>
              <a:rPr lang="en-US" b="1" dirty="0"/>
              <a:t>Particle Swarm </a:t>
            </a:r>
            <a:r>
              <a:rPr lang="en-US" b="1" dirty="0" smtClean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3970" y="2273115"/>
            <a:ext cx="68579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altLang="zh-TW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 Colony </a:t>
            </a:r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333068" y="2184199"/>
            <a:ext cx="4775199" cy="11211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 Colony </a:t>
            </a:r>
            <a:r>
              <a:rPr lang="en-US" b="1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Form 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solutions (ants) randomly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969913" cy="792866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74891" y="3192503"/>
            <a:ext cx="1896532" cy="79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Calculate the cost and sort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Calculate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" y="4610402"/>
                <a:ext cx="1896532" cy="792866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7" idx="2"/>
            <a:endCxn id="8" idx="0"/>
          </p:cNvCxnSpPr>
          <p:nvPr/>
        </p:nvCxnSpPr>
        <p:spPr>
          <a:xfrm>
            <a:off x="1823157" y="2483554"/>
            <a:ext cx="0" cy="7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8" idx="2"/>
            <a:endCxn id="9" idx="0"/>
          </p:cNvCxnSpPr>
          <p:nvPr/>
        </p:nvCxnSpPr>
        <p:spPr>
          <a:xfrm>
            <a:off x="1823157" y="3985369"/>
            <a:ext cx="0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663010" y="2345497"/>
                <a:ext cx="2320379" cy="768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𝑞𝑘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10" y="2345497"/>
                <a:ext cx="2320379" cy="768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33068" y="3305392"/>
                <a:ext cx="4775199" cy="923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swarm size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order after sorting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parameter , between 0~1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68" y="3305392"/>
                <a:ext cx="4775199" cy="923330"/>
              </a:xfrm>
              <a:prstGeom prst="rect">
                <a:avLst/>
              </a:prstGeom>
              <a:blipFill>
                <a:blip r:embed="rId5"/>
                <a:stretch>
                  <a:fillRect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869</Words>
  <Application>Microsoft Office PowerPoint</Application>
  <PresentationFormat>寬螢幕</PresentationFormat>
  <Paragraphs>379</Paragraphs>
  <Slides>35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MS Mincho</vt:lpstr>
      <vt:lpstr>新細明體</vt:lpstr>
      <vt:lpstr>Arial</vt:lpstr>
      <vt:lpstr>Baskerville Old Face</vt:lpstr>
      <vt:lpstr>Calibri</vt:lpstr>
      <vt:lpstr>Calibri Light</vt:lpstr>
      <vt:lpstr>Cambria Math</vt:lpstr>
      <vt:lpstr>Times New Roman</vt:lpstr>
      <vt:lpstr>Office 佈景主題</vt:lpstr>
      <vt:lpstr>PAPER 3</vt:lpstr>
      <vt:lpstr>Paper Outline</vt:lpstr>
      <vt:lpstr>PowerPoint 簡報</vt:lpstr>
      <vt:lpstr>Machine Learning</vt:lpstr>
      <vt:lpstr>PowerPoint 簡報</vt:lpstr>
      <vt:lpstr>Particle Swarm Optimization</vt:lpstr>
      <vt:lpstr>Particle Swarm Optimization</vt:lpstr>
      <vt:lpstr>PowerPoint 簡報</vt:lpstr>
      <vt:lpstr>Ant Colony Optimization</vt:lpstr>
      <vt:lpstr>Ant Colony Optimization</vt:lpstr>
      <vt:lpstr>Ant Colony Optimization</vt:lpstr>
      <vt:lpstr>Ant Colony Optimization</vt:lpstr>
      <vt:lpstr>PowerPoint 簡報</vt:lpstr>
      <vt:lpstr>Bee Colony Optimization</vt:lpstr>
      <vt:lpstr>Bee Colony Optimization</vt:lpstr>
      <vt:lpstr>Bee Colony Optimization</vt:lpstr>
      <vt:lpstr>Bee Colony Optimization</vt:lpstr>
      <vt:lpstr>Bee Colony Optimization</vt:lpstr>
      <vt:lpstr>Bee Colony Optimization</vt:lpstr>
      <vt:lpstr>PowerPoint 簡報</vt:lpstr>
      <vt:lpstr>Data</vt:lpstr>
      <vt:lpstr>Result</vt:lpstr>
      <vt:lpstr>PowerPoint 簡報</vt:lpstr>
      <vt:lpstr>PowerPoint 簡報</vt:lpstr>
      <vt:lpstr>PowerPoint 簡報</vt:lpstr>
      <vt:lpstr>PSO</vt:lpstr>
      <vt:lpstr>PSO</vt:lpstr>
      <vt:lpstr>ACO</vt:lpstr>
      <vt:lpstr>ACO</vt:lpstr>
      <vt:lpstr>BCO</vt:lpstr>
      <vt:lpstr>BCO</vt:lpstr>
      <vt:lpstr>Errors figure</vt:lpstr>
      <vt:lpstr>RMSE</vt:lpstr>
      <vt:lpstr>Comparison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OUTLINE</dc:title>
  <dc:creator>Roderick Lin</dc:creator>
  <cp:lastModifiedBy>Roderick Lin</cp:lastModifiedBy>
  <cp:revision>32</cp:revision>
  <dcterms:created xsi:type="dcterms:W3CDTF">2017-11-24T10:35:12Z</dcterms:created>
  <dcterms:modified xsi:type="dcterms:W3CDTF">2018-03-09T15:41:17Z</dcterms:modified>
</cp:coreProperties>
</file>