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70" r:id="rId7"/>
    <p:sldId id="259" r:id="rId8"/>
    <p:sldId id="264" r:id="rId9"/>
    <p:sldId id="271" r:id="rId10"/>
    <p:sldId id="265" r:id="rId11"/>
    <p:sldId id="263" r:id="rId12"/>
    <p:sldId id="266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D2"/>
    <a:srgbClr val="E5E3E0"/>
    <a:srgbClr val="E2E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PSO+RLSE</a:t>
            </a:r>
            <a:br>
              <a:rPr lang="en-US" altLang="zh-TW" dirty="0" smtClean="0"/>
            </a:br>
            <a:r>
              <a:rPr lang="en-US" altLang="zh-TW" sz="4000" dirty="0" smtClean="0"/>
              <a:t>(TAIEX</a:t>
            </a:r>
            <a:r>
              <a:rPr lang="zh-TW" altLang="en-US" sz="4000" dirty="0" smtClean="0"/>
              <a:t>、</a:t>
            </a:r>
            <a:r>
              <a:rPr lang="en-US" altLang="zh-TW" sz="4000" dirty="0" smtClean="0"/>
              <a:t>S&amp;P500)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李俊賢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PSO</a:t>
            </a:r>
            <a:r>
              <a:rPr lang="zh-TW" altLang="en-US" dirty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2562324"/>
                  </p:ext>
                </p:extLst>
              </p:nvPr>
            </p:nvGraphicFramePr>
            <p:xfrm>
              <a:off x="1161726" y="1238885"/>
              <a:ext cx="4962850" cy="4376736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swarm size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64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Iterations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300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360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0.8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36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2.0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36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Random in [0,1]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2562324"/>
                  </p:ext>
                </p:extLst>
              </p:nvPr>
            </p:nvGraphicFramePr>
            <p:xfrm>
              <a:off x="1161726" y="1238885"/>
              <a:ext cx="4962850" cy="4376736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swarm size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64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Iterations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300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313445" r="-100245" b="-20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0.8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410000" r="-100245" b="-10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2.0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510000" r="-10024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Random in [0,1]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5745878"/>
                  </p:ext>
                </p:extLst>
              </p:nvPr>
            </p:nvGraphicFramePr>
            <p:xfrm>
              <a:off x="6643029" y="1238885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6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12x1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12x12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5745878"/>
                  </p:ext>
                </p:extLst>
              </p:nvPr>
            </p:nvGraphicFramePr>
            <p:xfrm>
              <a:off x="6643029" y="1238885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91" t="-110833" r="-491" b="-41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29744" r="-100245" b="-15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12x1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373333" r="-100245" b="-1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12x12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14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6" y="666665"/>
            <a:ext cx="11630058" cy="582683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65406" y="600162"/>
            <a:ext cx="9604375" cy="1049337"/>
          </a:xfrm>
        </p:spPr>
        <p:txBody>
          <a:bodyPr/>
          <a:lstStyle/>
          <a:p>
            <a:r>
              <a:rPr lang="en-US" dirty="0" smtClean="0"/>
              <a:t>Result(^TWII)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05942" y="3256916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(2016)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380787" y="3256916"/>
            <a:ext cx="82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/>
              <a:t>curve(^TWII)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157996" y="569595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RMSE=71.4782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16" y="1691950"/>
            <a:ext cx="5344500" cy="40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838" y="169195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7" y="600162"/>
            <a:ext cx="9756026" cy="59668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65406" y="600162"/>
            <a:ext cx="9604375" cy="1049337"/>
          </a:xfrm>
        </p:spPr>
        <p:txBody>
          <a:bodyPr/>
          <a:lstStyle/>
          <a:p>
            <a:r>
              <a:rPr lang="en-US" dirty="0"/>
              <a:t>Result</a:t>
            </a:r>
            <a:r>
              <a:rPr lang="en-US" dirty="0" smtClean="0"/>
              <a:t>(^</a:t>
            </a:r>
            <a:r>
              <a:rPr lang="en-US" dirty="0"/>
              <a:t>GSPC)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198619" y="3647614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(2016)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507950" y="3647615"/>
            <a:ext cx="82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/>
              <a:t>curve(^</a:t>
            </a:r>
            <a:r>
              <a:rPr lang="en-US" dirty="0" smtClean="0"/>
              <a:t>GSPC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157996" y="569595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RMSE=16.5164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92" y="1691950"/>
            <a:ext cx="5344500" cy="400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08" y="169195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380942" y="221949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PSO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6525" y="309707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INPUT1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6525" y="44270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INPUT2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32644" y="4227678"/>
            <a:ext cx="310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RMSE(root mean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square error)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299872" y="2133752"/>
                <a:ext cx="6395084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Training Data={(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3200" dirty="0" smtClean="0"/>
                  <a:t>),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200" dirty="0" smtClean="0"/>
                  <a:t>=1,2,…,</a:t>
                </a:r>
                <a:r>
                  <a:rPr lang="en-US" altLang="zh-TW" sz="3200" dirty="0" smtClean="0"/>
                  <a:t>252}</a:t>
                </a:r>
                <a:endParaRPr lang="en-US" altLang="zh-TW" sz="3200" dirty="0" smtClean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72" y="2133752"/>
                <a:ext cx="6395084" cy="657681"/>
              </a:xfrm>
              <a:prstGeom prst="rect">
                <a:avLst/>
              </a:prstGeom>
              <a:blipFill>
                <a:blip r:embed="rId2"/>
                <a:stretch>
                  <a:fillRect l="-2383" t="-926" r="-18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 flipH="1">
            <a:off x="3892472" y="2805745"/>
            <a:ext cx="277633" cy="497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046951" y="3329847"/>
                <a:ext cx="1133837" cy="823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51" y="3329847"/>
                <a:ext cx="1133837" cy="823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863169" y="3302895"/>
                <a:ext cx="834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169" y="3302895"/>
                <a:ext cx="83401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endCxn id="10" idx="0"/>
          </p:cNvCxnSpPr>
          <p:nvPr/>
        </p:nvCxnSpPr>
        <p:spPr>
          <a:xfrm>
            <a:off x="4792423" y="2788149"/>
            <a:ext cx="487752" cy="514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6783185" y="2951018"/>
            <a:ext cx="1039091" cy="201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873032" y="4962698"/>
            <a:ext cx="254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1/12016~12/31/2016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380942" y="221949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PSO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36665" y="309707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76154" y="44270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y(i+1)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Output(1)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y(i+2)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754071"/>
              </p:ext>
            </p:extLst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2002" y="178054"/>
            <a:ext cx="515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subtractive clustering(9 rules)</a:t>
            </a:r>
            <a:endParaRPr 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76165"/>
              </p:ext>
            </p:extLst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2002" y="178054"/>
            <a:ext cx="5227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/>
              <a:t>t</a:t>
            </a:r>
            <a:r>
              <a:rPr lang="en-US" sz="2800" dirty="0" err="1" smtClean="0"/>
              <a:t>reshold</a:t>
            </a:r>
            <a:r>
              <a:rPr lang="en-US" sz="2800" dirty="0" smtClean="0"/>
              <a:t> Filter(remain 7 rules)</a:t>
            </a:r>
            <a:endParaRPr lang="en-US" sz="2800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662169"/>
              </p:ext>
            </p:extLst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E2E0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96021"/>
              </p:ext>
            </p:extLst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15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the PSO–RLSE method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065411" y="188979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65410" y="312492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65410" y="374003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65410" y="435515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5410" y="250490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458391" y="339158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2070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68223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90" y="410092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458389" y="48102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9372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72296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37" idx="0"/>
          </p:cNvCxnSpPr>
          <p:nvPr/>
        </p:nvCxnSpPr>
        <p:spPr>
          <a:xfrm rot="5400000">
            <a:off x="2150235" y="2396855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50230" y="362729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rot="5400000">
            <a:off x="2150228" y="4248758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405992" y="5009776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5410" y="2704415"/>
            <a:ext cx="340582" cy="2628451"/>
          </a:xfrm>
          <a:prstGeom prst="bentConnector3">
            <a:avLst>
              <a:gd name="adj1" fmla="val 167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36" idx="2"/>
            <a:endCxn id="54" idx="0"/>
          </p:cNvCxnSpPr>
          <p:nvPr/>
        </p:nvCxnSpPr>
        <p:spPr>
          <a:xfrm rot="5400000">
            <a:off x="2130479" y="4881967"/>
            <a:ext cx="255611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28" idx="0"/>
          </p:cNvCxnSpPr>
          <p:nvPr/>
        </p:nvCxnSpPr>
        <p:spPr>
          <a:xfrm rot="5400000">
            <a:off x="2015004" y="5912432"/>
            <a:ext cx="48655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575935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3236416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1" idx="2"/>
            <a:endCxn id="42" idx="0"/>
          </p:cNvCxnSpPr>
          <p:nvPr/>
        </p:nvCxnSpPr>
        <p:spPr>
          <a:xfrm rot="5400000">
            <a:off x="5496101" y="4655104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2" idx="1"/>
            <a:endCxn id="34" idx="3"/>
          </p:cNvCxnSpPr>
          <p:nvPr/>
        </p:nvCxnSpPr>
        <p:spPr>
          <a:xfrm rot="10800000">
            <a:off x="3451163" y="3324426"/>
            <a:ext cx="1007226" cy="1685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 flipV="1">
            <a:off x="3451163" y="2270128"/>
            <a:ext cx="1007227" cy="43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2136762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3181545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870973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573719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491432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4" y="4300433"/>
            <a:ext cx="950415" cy="62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516990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90275" y="50246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303369" y="5655953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65403" y="615571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605928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2933024"/>
                  </p:ext>
                </p:extLst>
              </p:nvPr>
            </p:nvGraphicFramePr>
            <p:xfrm>
              <a:off x="1443351" y="1148744"/>
              <a:ext cx="9658908" cy="2294872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zh-TW" altLang="en-US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TW" dirty="0" smtClean="0"/>
                            <a:t>1</a:t>
                          </a:r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in[0,1] *(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± 2*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yStd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    +  </a:t>
                          </a:r>
                          <a:r>
                            <a:rPr lang="en-US" altLang="zh-TW" dirty="0" smtClean="0"/>
                            <a:t>Rand in[0,1] *( 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± 2*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yStd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)*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2933024"/>
                  </p:ext>
                </p:extLst>
              </p:nvPr>
            </p:nvGraphicFramePr>
            <p:xfrm>
              <a:off x="1443351" y="1148744"/>
              <a:ext cx="9658908" cy="2294872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3390" r="-1002273" b="-13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58" t="-103390" r="-801515" b="-13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58" t="-103390" r="-601515" b="-13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758" t="-103390" r="-401515" b="-13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515" t="-103390" r="-200758" b="-13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1515" t="-103390" r="-758" b="-134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66140">
                    <a:tc gridSpan="1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in[0,1] *(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± 2*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yStd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    +  </a:t>
                          </a:r>
                          <a:r>
                            <a:rPr lang="en-US" altLang="zh-TW" dirty="0" smtClean="0"/>
                            <a:t>Rand in[0,1] *( 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± 2*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yStd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)*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3437136" y="121662"/>
            <a:ext cx="5172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Premise(complex gauss)</a:t>
            </a:r>
            <a:endParaRPr lang="zh-TW" altLang="en-US" sz="40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857105" y="4305992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part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75639" y="4305992"/>
            <a:ext cx="11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part</a:t>
            </a:r>
            <a:endParaRPr lang="en-US" dirty="0"/>
          </a:p>
        </p:txBody>
      </p:sp>
      <p:cxnSp>
        <p:nvCxnSpPr>
          <p:cNvPr id="4" name="直線單箭頭接點 3"/>
          <p:cNvCxnSpPr>
            <a:stCxn id="2" idx="0"/>
          </p:cNvCxnSpPr>
          <p:nvPr/>
        </p:nvCxnSpPr>
        <p:spPr>
          <a:xfrm flipV="1">
            <a:off x="4374138" y="3609870"/>
            <a:ext cx="0" cy="6961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8164005" y="3609870"/>
            <a:ext cx="0" cy="6961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1320985"/>
                  </p:ext>
                </p:extLst>
              </p:nvPr>
            </p:nvGraphicFramePr>
            <p:xfrm>
              <a:off x="1469297" y="1352511"/>
              <a:ext cx="9658904" cy="248503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1320985"/>
                  </p:ext>
                </p:extLst>
              </p:nvPr>
            </p:nvGraphicFramePr>
            <p:xfrm>
              <a:off x="1469297" y="1352511"/>
              <a:ext cx="9658904" cy="248503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748" t="-6098" r="-19974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53" t="-6098" r="-10025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53" t="-6098" r="-25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4083425" y="178525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27107" y="969538"/>
                <a:ext cx="2254742" cy="56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7" y="969538"/>
                <a:ext cx="2254742" cy="568172"/>
              </a:xfrm>
              <a:prstGeom prst="rect">
                <a:avLst/>
              </a:prstGeom>
              <a:blipFill>
                <a:blip r:embed="rId3"/>
                <a:stretch>
                  <a:fillRect l="-2703" t="-1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462</TotalTime>
  <Words>279</Words>
  <Application>Microsoft Office PowerPoint</Application>
  <PresentationFormat>寬螢幕</PresentationFormat>
  <Paragraphs>180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Baskerville Old Face</vt:lpstr>
      <vt:lpstr>Cambria Math</vt:lpstr>
      <vt:lpstr>Gill Sans MT</vt:lpstr>
      <vt:lpstr>Gallery</vt:lpstr>
      <vt:lpstr>PSO+RLSE (TAIEX、S&amp;P500)</vt:lpstr>
      <vt:lpstr>Model</vt:lpstr>
      <vt:lpstr>Homework</vt:lpstr>
      <vt:lpstr>Model</vt:lpstr>
      <vt:lpstr>PowerPoint 簡報</vt:lpstr>
      <vt:lpstr>PowerPoint 簡報</vt:lpstr>
      <vt:lpstr>Flowchart of the PSO–RLSE method</vt:lpstr>
      <vt:lpstr>PowerPoint 簡報</vt:lpstr>
      <vt:lpstr>PowerPoint 簡報</vt:lpstr>
      <vt:lpstr>PSO parameters                         RLSE PARAMETERS</vt:lpstr>
      <vt:lpstr>Result(^TWII)</vt:lpstr>
      <vt:lpstr>Learning curve(^TWII)</vt:lpstr>
      <vt:lpstr>Result(^GSPC)</vt:lpstr>
      <vt:lpstr>Learning curve(^GSPC)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PSO+RLSE</dc:title>
  <dc:creator>Roderick Lin</dc:creator>
  <cp:lastModifiedBy>Roderick Lin</cp:lastModifiedBy>
  <cp:revision>28</cp:revision>
  <dcterms:created xsi:type="dcterms:W3CDTF">2017-01-18T07:20:48Z</dcterms:created>
  <dcterms:modified xsi:type="dcterms:W3CDTF">2017-02-15T11:12:46Z</dcterms:modified>
</cp:coreProperties>
</file>