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61" r:id="rId2"/>
    <p:sldId id="262" r:id="rId3"/>
    <p:sldId id="263" r:id="rId4"/>
    <p:sldId id="264" r:id="rId5"/>
    <p:sldId id="268" r:id="rId6"/>
    <p:sldId id="271" r:id="rId7"/>
    <p:sldId id="273" r:id="rId8"/>
    <p:sldId id="270" r:id="rId9"/>
    <p:sldId id="266" r:id="rId10"/>
    <p:sldId id="267" r:id="rId11"/>
    <p:sldId id="275" r:id="rId12"/>
    <p:sldId id="265" r:id="rId13"/>
    <p:sldId id="26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88667" autoAdjust="0"/>
  </p:normalViewPr>
  <p:slideViewPr>
    <p:cSldViewPr snapToGrid="0">
      <p:cViewPr varScale="1">
        <p:scale>
          <a:sx n="107" d="100"/>
          <a:sy n="107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4/26/2017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Cooperative </a:t>
            </a:r>
            <a:r>
              <a:rPr lang="en-US" altLang="zh-TW" sz="4400" dirty="0" smtClean="0"/>
              <a:t>PSO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45189"/>
                  </p:ext>
                </p:extLst>
              </p:nvPr>
            </p:nvGraphicFramePr>
            <p:xfrm>
              <a:off x="1053688" y="303603"/>
              <a:ext cx="10672146" cy="566928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4061352">
                      <a:extLst>
                        <a:ext uri="{9D8B030D-6E8A-4147-A177-3AD203B41FA5}">
                          <a16:colId xmlns:a16="http://schemas.microsoft.com/office/drawing/2014/main" val="1239661107"/>
                        </a:ext>
                      </a:extLst>
                    </a:gridCol>
                    <a:gridCol w="6610794">
                      <a:extLst>
                        <a:ext uri="{9D8B030D-6E8A-4147-A177-3AD203B41FA5}">
                          <a16:colId xmlns:a16="http://schemas.microsoft.com/office/drawing/2014/main" val="46027130"/>
                        </a:ext>
                      </a:extLst>
                    </a:gridCol>
                  </a:tblGrid>
                  <a:tr h="363720"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 kern="0" dirty="0" smtClean="0">
                              <a:effectLst/>
                            </a:rPr>
                            <a:t>model </a:t>
                          </a:r>
                          <a:r>
                            <a:rPr lang="en-US" sz="3600" kern="0" dirty="0">
                              <a:effectLst/>
                            </a:rPr>
                            <a:t>configuration</a:t>
                          </a:r>
                          <a:endParaRPr lang="en-US" sz="36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8157"/>
                      </a:ext>
                    </a:extLst>
                  </a:tr>
                  <a:tr h="3637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Number of fuzzy sets of each input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3</a:t>
                          </a:r>
                          <a:r>
                            <a:rPr lang="zh-TW" sz="2400" kern="0" dirty="0">
                              <a:effectLst/>
                            </a:rPr>
                            <a:t>、</a:t>
                          </a:r>
                          <a:r>
                            <a:rPr lang="en-US" sz="2400" kern="0" dirty="0" smtClean="0">
                              <a:effectLst/>
                            </a:rPr>
                            <a:t>3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902498"/>
                      </a:ext>
                    </a:extLst>
                  </a:tr>
                  <a:tr h="3637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Number of fuzzy rules in the model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9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9313184"/>
                      </a:ext>
                    </a:extLst>
                  </a:tr>
                  <a:tr h="3637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Number of fuzzy rules after selected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7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50221317"/>
                      </a:ext>
                    </a:extLst>
                  </a:tr>
                  <a:tr h="3637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Number of premise part’s parameters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12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8493158"/>
                      </a:ext>
                    </a:extLst>
                  </a:tr>
                  <a:tr h="3637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Fuzzy set type of premise part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Gaussian </a:t>
                          </a:r>
                          <a:r>
                            <a:rPr lang="en-US" sz="2400" kern="0" dirty="0">
                              <a:effectLst/>
                            </a:rPr>
                            <a:t>fuzzy set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0638880"/>
                      </a:ext>
                    </a:extLst>
                  </a:tr>
                  <a:tr h="3637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Number of consequence part’s parameters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21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43189538"/>
                      </a:ext>
                    </a:extLst>
                  </a:tr>
                  <a:tr h="46086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Fuzzy set type of consequence part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</a:rPr>
                                  <m:t>𝑍</m:t>
                                </m:r>
                                <m:r>
                                  <a:rPr lang="en-US" sz="2400" kern="0">
                                    <a:effectLst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4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𝑞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2400" kern="0">
                                    <a:effectLst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𝑞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kern="0">
                                    <a:effectLst/>
                                  </a:rPr>
                                  <m:t>+…+</m:t>
                                </m:r>
                                <m:sSubSup>
                                  <m:sSubSupPr>
                                    <m:ctrlPr>
                                      <a:rPr lang="en-US" sz="24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𝑞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160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45189"/>
                  </p:ext>
                </p:extLst>
              </p:nvPr>
            </p:nvGraphicFramePr>
            <p:xfrm>
              <a:off x="1053688" y="303603"/>
              <a:ext cx="10672146" cy="566928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4061352">
                      <a:extLst>
                        <a:ext uri="{9D8B030D-6E8A-4147-A177-3AD203B41FA5}">
                          <a16:colId xmlns:a16="http://schemas.microsoft.com/office/drawing/2014/main" val="1239661107"/>
                        </a:ext>
                      </a:extLst>
                    </a:gridCol>
                    <a:gridCol w="6610794">
                      <a:extLst>
                        <a:ext uri="{9D8B030D-6E8A-4147-A177-3AD203B41FA5}">
                          <a16:colId xmlns:a16="http://schemas.microsoft.com/office/drawing/2014/main" val="46027130"/>
                        </a:ext>
                      </a:extLst>
                    </a:gridCol>
                  </a:tblGrid>
                  <a:tr h="548640"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 kern="0" dirty="0" smtClean="0">
                              <a:effectLst/>
                            </a:rPr>
                            <a:t>model </a:t>
                          </a:r>
                          <a:r>
                            <a:rPr lang="en-US" sz="3600" kern="0" dirty="0">
                              <a:effectLst/>
                            </a:rPr>
                            <a:t>configuration</a:t>
                          </a:r>
                          <a:endParaRPr lang="en-US" sz="36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815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Number of fuzzy sets of each input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3</a:t>
                          </a:r>
                          <a:r>
                            <a:rPr lang="zh-TW" sz="2400" kern="0" dirty="0">
                              <a:effectLst/>
                            </a:rPr>
                            <a:t>、</a:t>
                          </a:r>
                          <a:r>
                            <a:rPr lang="en-US" sz="2400" kern="0" dirty="0" smtClean="0">
                              <a:effectLst/>
                            </a:rPr>
                            <a:t>3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90249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Number of fuzzy rules in the model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9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931318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Number of fuzzy rules after selected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7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5022131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Number of premise part’s parameters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12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849315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Fuzzy set type of premise part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Gaussian </a:t>
                          </a:r>
                          <a:r>
                            <a:rPr lang="en-US" sz="2400" kern="0" dirty="0">
                              <a:effectLst/>
                            </a:rPr>
                            <a:t>fuzzy set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063888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>
                              <a:effectLst/>
                            </a:rPr>
                            <a:t>Number of consequence part’s parameters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</a:rPr>
                            <a:t>21</a:t>
                          </a:r>
                          <a:endParaRPr lang="en-US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4318953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0">
                              <a:effectLst/>
                            </a:rPr>
                            <a:t>Fuzzy set type of consequence part</a:t>
                          </a:r>
                          <a:endParaRPr lang="en-US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1567" t="-695000" r="-276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600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11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916" y="427746"/>
            <a:ext cx="10741649" cy="1049235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PSO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parameters      </a:t>
            </a:r>
            <a:r>
              <a:rPr lang="en-US" altLang="zh-TW" sz="3600" dirty="0" smtClean="0"/>
              <a:t>                  </a:t>
            </a:r>
            <a:r>
              <a:rPr lang="en-US" altLang="zh-TW" sz="3600" dirty="0" smtClean="0"/>
              <a:t>RLSE PARAMETERS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3058020"/>
                  </p:ext>
                </p:extLst>
              </p:nvPr>
            </p:nvGraphicFramePr>
            <p:xfrm>
              <a:off x="179295" y="1270792"/>
              <a:ext cx="5804598" cy="4557997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3323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801607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Number</a:t>
                          </a:r>
                          <a:r>
                            <a:rPr lang="en-US" altLang="zh-TW" sz="2400" baseline="0" dirty="0" smtClean="0"/>
                            <a:t> of </a:t>
                          </a:r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559703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</a:t>
                          </a:r>
                          <a:r>
                            <a:rPr lang="en-US" altLang="zh-TW" sz="2400" dirty="0" smtClean="0"/>
                            <a:t>size</a:t>
                          </a:r>
                          <a:r>
                            <a:rPr lang="en-US" altLang="zh-TW" sz="2400" baseline="0" dirty="0" smtClean="0"/>
                            <a:t> for each 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 of per particle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3058020"/>
                  </p:ext>
                </p:extLst>
              </p:nvPr>
            </p:nvGraphicFramePr>
            <p:xfrm>
              <a:off x="179295" y="1270792"/>
              <a:ext cx="5804598" cy="4557997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3323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801607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Number</a:t>
                          </a:r>
                          <a:r>
                            <a:rPr lang="en-US" altLang="zh-TW" sz="2400" baseline="0" dirty="0" smtClean="0"/>
                            <a:t> of </a:t>
                          </a:r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5597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</a:t>
                          </a:r>
                          <a:r>
                            <a:rPr lang="en-US" altLang="zh-TW" sz="2400" dirty="0" smtClean="0"/>
                            <a:t>size</a:t>
                          </a:r>
                          <a:r>
                            <a:rPr lang="en-US" altLang="zh-TW" sz="2400" baseline="0" dirty="0" smtClean="0"/>
                            <a:t> for each 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" t="-535714" r="-74725" b="-2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" t="-574194" r="-74725" b="-168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 of per particle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6458760"/>
                  </p:ext>
                </p:extLst>
              </p:nvPr>
            </p:nvGraphicFramePr>
            <p:xfrm>
              <a:off x="6531682" y="1270792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9508286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</a:t>
                          </a:r>
                          <a:r>
                            <a:rPr lang="en-US" altLang="zh-TW" sz="2800" dirty="0" smtClean="0"/>
                            <a:t>matrix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6458760"/>
                  </p:ext>
                </p:extLst>
              </p:nvPr>
            </p:nvGraphicFramePr>
            <p:xfrm>
              <a:off x="6531682" y="1270792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246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212605" r="-100000" b="-318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950828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89796" r="-100000" b="-93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</a:t>
                          </a:r>
                          <a:r>
                            <a:rPr lang="en-US" altLang="zh-TW" sz="2800" dirty="0" smtClean="0"/>
                            <a:t>matrix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47048" y="445080"/>
            <a:ext cx="3106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TAIEX(TW^II)</a:t>
            </a:r>
            <a:endParaRPr lang="zh-TW" altLang="en-US" sz="4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24464" t="31443" r="21652" b="18106"/>
          <a:stretch/>
        </p:blipFill>
        <p:spPr>
          <a:xfrm>
            <a:off x="1308847" y="1353671"/>
            <a:ext cx="8964706" cy="47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0323" y="5886515"/>
            <a:ext cx="350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RMSE=71.4782</a:t>
            </a:r>
            <a:r>
              <a:rPr lang="zh-TW" altLang="en-US" dirty="0" smtClean="0"/>
              <a:t>              </a:t>
            </a:r>
            <a:endParaRPr lang="en-US" altLang="zh-TW" dirty="0" smtClean="0"/>
          </a:p>
          <a:p>
            <a:r>
              <a:rPr lang="en-US" altLang="zh-TW" dirty="0" smtClean="0"/>
              <a:t>Testing RMSE=44.465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2" y="889632"/>
            <a:ext cx="6385298" cy="51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66663" y="2701633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  <a:endParaRPr lang="en-US" dirty="0" smtClean="0"/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36318" y="2207051"/>
            <a:ext cx="68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5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03" y="24644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</a:t>
            </a:r>
            <a:r>
              <a:rPr lang="en-US" dirty="0" smtClean="0">
                <a:solidFill>
                  <a:schemeClr val="tx1"/>
                </a:solidFill>
              </a:rPr>
              <a:t>swarms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 smtClean="0">
                <a:solidFill>
                  <a:schemeClr val="tx1"/>
                </a:solidFill>
              </a:rPr>
              <a:t>Consequence </a:t>
            </a:r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4384544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003219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287200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030721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553047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341411" y="1222317"/>
            <a:ext cx="1630017" cy="4852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3323643" y="3243274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6278878" y="327243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5948" y="6247867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5" name="橢圓 24"/>
          <p:cNvSpPr/>
          <p:nvPr/>
        </p:nvSpPr>
        <p:spPr>
          <a:xfrm>
            <a:off x="989934" y="214467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橢圓 25"/>
          <p:cNvSpPr/>
          <p:nvPr/>
        </p:nvSpPr>
        <p:spPr>
          <a:xfrm>
            <a:off x="1009245" y="104546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1598966" y="133833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1649893" y="3326114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橢圓 28"/>
          <p:cNvSpPr/>
          <p:nvPr/>
        </p:nvSpPr>
        <p:spPr>
          <a:xfrm>
            <a:off x="1669204" y="440632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橢圓 29"/>
          <p:cNvSpPr/>
          <p:nvPr/>
        </p:nvSpPr>
        <p:spPr>
          <a:xfrm>
            <a:off x="1066515" y="302175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1164580" y="403819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1205280" y="51184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3" name="橢圓 32"/>
          <p:cNvSpPr/>
          <p:nvPr/>
        </p:nvSpPr>
        <p:spPr>
          <a:xfrm>
            <a:off x="1824539" y="55117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橢圓 33"/>
          <p:cNvSpPr/>
          <p:nvPr/>
        </p:nvSpPr>
        <p:spPr>
          <a:xfrm>
            <a:off x="1598966" y="233876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053914" y="219954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橢圓 35"/>
          <p:cNvSpPr/>
          <p:nvPr/>
        </p:nvSpPr>
        <p:spPr>
          <a:xfrm>
            <a:off x="8073225" y="110033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橢圓 36"/>
          <p:cNvSpPr/>
          <p:nvPr/>
        </p:nvSpPr>
        <p:spPr>
          <a:xfrm>
            <a:off x="8662946" y="139320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橢圓 37"/>
          <p:cNvSpPr/>
          <p:nvPr/>
        </p:nvSpPr>
        <p:spPr>
          <a:xfrm>
            <a:off x="8713873" y="3380984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橢圓 38"/>
          <p:cNvSpPr/>
          <p:nvPr/>
        </p:nvSpPr>
        <p:spPr>
          <a:xfrm>
            <a:off x="8733184" y="446119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橢圓 39"/>
          <p:cNvSpPr/>
          <p:nvPr/>
        </p:nvSpPr>
        <p:spPr>
          <a:xfrm>
            <a:off x="8130495" y="307662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8228560" y="409306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8269260" y="51732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橢圓 42"/>
          <p:cNvSpPr/>
          <p:nvPr/>
        </p:nvSpPr>
        <p:spPr>
          <a:xfrm>
            <a:off x="8888519" y="55666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8662946" y="239363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134029" y="133783"/>
            <a:ext cx="590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PSO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346630" y="1114741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46630" y="2148411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PSO2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346631" y="3182081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PSO3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346631" y="4215751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PSO4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4346632" y="5244120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PSO5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1106475" y="2037094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1125786" y="93788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1715507" y="123076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橢圓 12"/>
          <p:cNvSpPr/>
          <p:nvPr/>
        </p:nvSpPr>
        <p:spPr>
          <a:xfrm>
            <a:off x="1766434" y="3218538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橢圓 13"/>
          <p:cNvSpPr/>
          <p:nvPr/>
        </p:nvSpPr>
        <p:spPr>
          <a:xfrm>
            <a:off x="1785745" y="42987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橢圓 14"/>
          <p:cNvSpPr/>
          <p:nvPr/>
        </p:nvSpPr>
        <p:spPr>
          <a:xfrm>
            <a:off x="1183056" y="291418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橢圓 15"/>
          <p:cNvSpPr/>
          <p:nvPr/>
        </p:nvSpPr>
        <p:spPr>
          <a:xfrm>
            <a:off x="1281121" y="393062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1321821" y="501083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橢圓 17"/>
          <p:cNvSpPr/>
          <p:nvPr/>
        </p:nvSpPr>
        <p:spPr>
          <a:xfrm>
            <a:off x="1941080" y="5404184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715507" y="223118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8544" y="6256928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3174855" y="1310678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向右箭號 21"/>
          <p:cNvSpPr/>
          <p:nvPr/>
        </p:nvSpPr>
        <p:spPr>
          <a:xfrm>
            <a:off x="3174855" y="228286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3174855" y="3342864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3174855" y="4371523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3174855" y="536058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8170455" y="2091964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8189766" y="99275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8779487" y="128563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8830414" y="3273408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0" name="橢圓 29"/>
          <p:cNvSpPr/>
          <p:nvPr/>
        </p:nvSpPr>
        <p:spPr>
          <a:xfrm>
            <a:off x="8849725" y="43536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8247036" y="296905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8345101" y="398549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8385801" y="506570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橢圓 33"/>
          <p:cNvSpPr/>
          <p:nvPr/>
        </p:nvSpPr>
        <p:spPr>
          <a:xfrm>
            <a:off x="9005060" y="5459054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779487" y="228605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向右箭號 35"/>
          <p:cNvSpPr/>
          <p:nvPr/>
        </p:nvSpPr>
        <p:spPr>
          <a:xfrm>
            <a:off x="6737373" y="130720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向右箭號 36"/>
          <p:cNvSpPr/>
          <p:nvPr/>
        </p:nvSpPr>
        <p:spPr>
          <a:xfrm>
            <a:off x="6737373" y="2279397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向右箭號 37"/>
          <p:cNvSpPr/>
          <p:nvPr/>
        </p:nvSpPr>
        <p:spPr>
          <a:xfrm>
            <a:off x="6737373" y="3339392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向右箭號 38"/>
          <p:cNvSpPr/>
          <p:nvPr/>
        </p:nvSpPr>
        <p:spPr>
          <a:xfrm>
            <a:off x="6737373" y="436805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向右箭號 39"/>
          <p:cNvSpPr/>
          <p:nvPr/>
        </p:nvSpPr>
        <p:spPr>
          <a:xfrm>
            <a:off x="6737373" y="5357117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577323" y="108679"/>
            <a:ext cx="6468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PSO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990688" y="25607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</a:t>
            </a:r>
            <a:r>
              <a:rPr lang="en-US" dirty="0" smtClean="0">
                <a:solidFill>
                  <a:schemeClr val="tx1"/>
                </a:solidFill>
              </a:rPr>
              <a:t>swarms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027271" y="288540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95467" y="3500517"/>
            <a:ext cx="2385753" cy="461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90688" y="227497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364826" y="381243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4826" y="246807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356890" y="311161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348943" y="451552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348942" y="520597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486309" y="164305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8486306" y="4514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 smtClean="0">
                <a:solidFill>
                  <a:schemeClr val="tx1"/>
                </a:solidFill>
              </a:rPr>
              <a:t>Consequence </a:t>
            </a:r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78" idx="0"/>
          </p:cNvCxnSpPr>
          <p:nvPr/>
        </p:nvCxnSpPr>
        <p:spPr>
          <a:xfrm rot="5400000">
            <a:off x="2060170" y="778484"/>
            <a:ext cx="2467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12091" y="338777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67" idx="2"/>
            <a:endCxn id="54" idx="0"/>
          </p:cNvCxnSpPr>
          <p:nvPr/>
        </p:nvCxnSpPr>
        <p:spPr>
          <a:xfrm rot="5400000">
            <a:off x="2064178" y="4850391"/>
            <a:ext cx="245084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019334" y="4972935"/>
            <a:ext cx="2334765" cy="65937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Stop </a:t>
            </a:r>
            <a:r>
              <a:rPr lang="en-US" sz="1400" dirty="0" smtClean="0">
                <a:solidFill>
                  <a:schemeClr val="tx1"/>
                </a:solidFill>
              </a:rPr>
              <a:t>Iteration?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78" idx="1"/>
          </p:cNvCxnSpPr>
          <p:nvPr/>
        </p:nvCxnSpPr>
        <p:spPr>
          <a:xfrm rot="10800000">
            <a:off x="984316" y="1095315"/>
            <a:ext cx="35018" cy="4207311"/>
          </a:xfrm>
          <a:prstGeom prst="bentConnector3">
            <a:avLst>
              <a:gd name="adj1" fmla="val 184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54" idx="2"/>
            <a:endCxn id="128" idx="0"/>
          </p:cNvCxnSpPr>
          <p:nvPr/>
        </p:nvCxnSpPr>
        <p:spPr>
          <a:xfrm rot="5400000">
            <a:off x="1979033" y="5836848"/>
            <a:ext cx="412219" cy="3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/>
          <p:nvPr/>
        </p:nvCxnSpPr>
        <p:spPr>
          <a:xfrm rot="16200000" flipH="1">
            <a:off x="6451390" y="2989348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5400000">
            <a:off x="6408365" y="3646049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 rot="5400000">
            <a:off x="6394599" y="5069698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58" idx="1"/>
          </p:cNvCxnSpPr>
          <p:nvPr/>
        </p:nvCxnSpPr>
        <p:spPr>
          <a:xfrm flipV="1">
            <a:off x="3376441" y="1763238"/>
            <a:ext cx="1988402" cy="711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7750579" y="1842563"/>
            <a:ext cx="735730" cy="216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9543248" y="2887346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9524707" y="3576774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5400000">
            <a:off x="9487015" y="4322441"/>
            <a:ext cx="384349" cy="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9524019" y="2197233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 flipV="1">
            <a:off x="7734696" y="4714127"/>
            <a:ext cx="751610" cy="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872062" y="3222791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675862" y="52697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31807" y="557140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990689" y="604453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1073687" y="3311729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5364843" y="1538203"/>
            <a:ext cx="2385753" cy="450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Combine other PSO best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肘形接點 62"/>
          <p:cNvCxnSpPr>
            <a:stCxn id="42" idx="1"/>
            <a:endCxn id="34" idx="3"/>
          </p:cNvCxnSpPr>
          <p:nvPr/>
        </p:nvCxnSpPr>
        <p:spPr>
          <a:xfrm rot="10800000">
            <a:off x="3413024" y="3084906"/>
            <a:ext cx="1935918" cy="2320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圖: 決策 66"/>
          <p:cNvSpPr/>
          <p:nvPr/>
        </p:nvSpPr>
        <p:spPr>
          <a:xfrm>
            <a:off x="1027281" y="4250739"/>
            <a:ext cx="2318881" cy="477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Final PSO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Species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08015" y="464187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984871" y="1569804"/>
            <a:ext cx="2398496" cy="472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one PSO </a:t>
            </a:r>
            <a:r>
              <a:rPr lang="en-US" dirty="0" smtClean="0">
                <a:solidFill>
                  <a:schemeClr val="tx1"/>
                </a:solidFill>
              </a:rPr>
              <a:t>species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984316" y="901880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kth Iteration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肘形接點 80"/>
          <p:cNvCxnSpPr>
            <a:stCxn id="35" idx="2"/>
            <a:endCxn id="67" idx="0"/>
          </p:cNvCxnSpPr>
          <p:nvPr/>
        </p:nvCxnSpPr>
        <p:spPr>
          <a:xfrm rot="5400000">
            <a:off x="2043167" y="4105562"/>
            <a:ext cx="288732" cy="1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78" idx="2"/>
            <a:endCxn id="73" idx="0"/>
          </p:cNvCxnSpPr>
          <p:nvPr/>
        </p:nvCxnSpPr>
        <p:spPr>
          <a:xfrm rot="16200000" flipH="1">
            <a:off x="2043313" y="1428998"/>
            <a:ext cx="281056" cy="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73" idx="2"/>
            <a:endCxn id="37" idx="0"/>
          </p:cNvCxnSpPr>
          <p:nvPr/>
        </p:nvCxnSpPr>
        <p:spPr>
          <a:xfrm rot="5400000">
            <a:off x="2067389" y="2158244"/>
            <a:ext cx="232907" cy="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77888" y="44810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8" name="肘形接點 97"/>
          <p:cNvCxnSpPr>
            <a:stCxn id="67" idx="1"/>
            <a:endCxn id="73" idx="1"/>
          </p:cNvCxnSpPr>
          <p:nvPr/>
        </p:nvCxnSpPr>
        <p:spPr>
          <a:xfrm rot="10800000">
            <a:off x="984871" y="1805937"/>
            <a:ext cx="42410" cy="2683359"/>
          </a:xfrm>
          <a:prstGeom prst="bentConnector3">
            <a:avLst>
              <a:gd name="adj1" fmla="val 63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58" idx="2"/>
            <a:endCxn id="39" idx="0"/>
          </p:cNvCxnSpPr>
          <p:nvPr/>
        </p:nvCxnSpPr>
        <p:spPr>
          <a:xfrm rot="5400000">
            <a:off x="6317810" y="2228166"/>
            <a:ext cx="479805" cy="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/>
          <p:cNvSpPr>
            <a:spLocks noGrp="1"/>
          </p:cNvSpPr>
          <p:nvPr>
            <p:ph type="title"/>
          </p:nvPr>
        </p:nvSpPr>
        <p:spPr>
          <a:xfrm>
            <a:off x="3975652" y="71864"/>
            <a:ext cx="7164053" cy="1599706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</a:t>
            </a:r>
            <a:r>
              <a:rPr lang="en-US" sz="4000" dirty="0" smtClean="0"/>
              <a:t>CPSO–RLSE </a:t>
            </a:r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511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30231" y="171538"/>
            <a:ext cx="4285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</a:t>
            </a:r>
            <a:r>
              <a:rPr lang="en-US" altLang="zh-TW" sz="4000" dirty="0" err="1" smtClean="0"/>
              <a:t>gaussian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70131"/>
              </p:ext>
            </p:extLst>
          </p:nvPr>
        </p:nvGraphicFramePr>
        <p:xfrm>
          <a:off x="1002457" y="1820718"/>
          <a:ext cx="9283680" cy="1493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47280">
                  <a:extLst>
                    <a:ext uri="{9D8B030D-6E8A-4147-A177-3AD203B41FA5}">
                      <a16:colId xmlns:a16="http://schemas.microsoft.com/office/drawing/2014/main" val="1944185887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4171632974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869711717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3727049963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1563259140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1238281135"/>
                    </a:ext>
                  </a:extLst>
                </a:gridCol>
              </a:tblGrid>
              <a:tr h="42314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INPUT1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err="1" smtClean="0"/>
                        <a:t>fuzzyset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43940"/>
                  </a:ext>
                </a:extLst>
              </a:tr>
              <a:tr h="429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64691"/>
                  </a:ext>
                </a:extLst>
              </a:tr>
              <a:tr h="4638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yMean</a:t>
                      </a:r>
                      <a:r>
                        <a:rPr lang="en-US" dirty="0" smtClean="0"/>
                        <a:t>*1000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yStd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yMean</a:t>
                      </a: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yStd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*1000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yMean</a:t>
                      </a: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yStd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2408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69650"/>
              </p:ext>
            </p:extLst>
          </p:nvPr>
        </p:nvGraphicFramePr>
        <p:xfrm>
          <a:off x="1002457" y="3532976"/>
          <a:ext cx="9283680" cy="1493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47280">
                  <a:extLst>
                    <a:ext uri="{9D8B030D-6E8A-4147-A177-3AD203B41FA5}">
                      <a16:colId xmlns:a16="http://schemas.microsoft.com/office/drawing/2014/main" val="1944185887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4171632974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869711717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3727049963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1563259140"/>
                    </a:ext>
                  </a:extLst>
                </a:gridCol>
                <a:gridCol w="1547280">
                  <a:extLst>
                    <a:ext uri="{9D8B030D-6E8A-4147-A177-3AD203B41FA5}">
                      <a16:colId xmlns:a16="http://schemas.microsoft.com/office/drawing/2014/main" val="1238281135"/>
                    </a:ext>
                  </a:extLst>
                </a:gridCol>
              </a:tblGrid>
              <a:tr h="42314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INPUT2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err="1" smtClean="0"/>
                        <a:t>fuzzyset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43940"/>
                  </a:ext>
                </a:extLst>
              </a:tr>
              <a:tr h="429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64691"/>
                  </a:ext>
                </a:extLst>
              </a:tr>
              <a:tr h="463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yMean</a:t>
                      </a: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yStd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yMean</a:t>
                      </a: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yStd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yMean</a:t>
                      </a: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randn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yStd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2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169</TotalTime>
  <Words>416</Words>
  <Application>Microsoft Office PowerPoint</Application>
  <PresentationFormat>寬螢幕</PresentationFormat>
  <Paragraphs>267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微軟正黑體</vt:lpstr>
      <vt:lpstr>新細明體</vt:lpstr>
      <vt:lpstr>Arial</vt:lpstr>
      <vt:lpstr>Baskerville Old Face</vt:lpstr>
      <vt:lpstr>Calibri</vt:lpstr>
      <vt:lpstr>Cambria Math</vt:lpstr>
      <vt:lpstr>Georgia</vt:lpstr>
      <vt:lpstr>Times New Roman</vt:lpstr>
      <vt:lpstr>Trebuchet MS</vt:lpstr>
      <vt:lpstr>Wingdings</vt:lpstr>
      <vt:lpstr>木刻字型</vt:lpstr>
      <vt:lpstr>Cooperative PSO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Flowchart of the CPSO–RLSE method</vt:lpstr>
      <vt:lpstr>PowerPoint 簡報</vt:lpstr>
      <vt:lpstr>PowerPoint 簡報</vt:lpstr>
      <vt:lpstr>PowerPoint 簡報</vt:lpstr>
      <vt:lpstr>PSO parameters                        RLSE PARAMETERS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多種類群PSO</dc:title>
  <dc:creator>Roderick Lin</dc:creator>
  <cp:lastModifiedBy>Roderick Lin</cp:lastModifiedBy>
  <cp:revision>17</cp:revision>
  <dcterms:created xsi:type="dcterms:W3CDTF">2017-04-21T06:18:06Z</dcterms:created>
  <dcterms:modified xsi:type="dcterms:W3CDTF">2017-04-26T16:51:14Z</dcterms:modified>
</cp:coreProperties>
</file>