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59" r:id="rId8"/>
    <p:sldId id="264" r:id="rId9"/>
    <p:sldId id="271" r:id="rId10"/>
    <p:sldId id="265" r:id="rId11"/>
    <p:sldId id="281" r:id="rId12"/>
    <p:sldId id="266" r:id="rId13"/>
    <p:sldId id="275" r:id="rId14"/>
    <p:sldId id="276" r:id="rId15"/>
    <p:sldId id="283" r:id="rId16"/>
    <p:sldId id="278" r:id="rId17"/>
    <p:sldId id="279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2"/>
    <a:srgbClr val="E5E3E0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/>
              <a:t>RO(+RLSE)  </a:t>
            </a:r>
            <a:r>
              <a:rPr lang="en-US" altLang="zh-TW" sz="1800" dirty="0" smtClean="0"/>
              <a:t>VS</a:t>
            </a:r>
            <a:r>
              <a:rPr lang="en-US" altLang="zh-TW" sz="4400" dirty="0" smtClean="0"/>
              <a:t>  PSO(+RLSE)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(TAIEX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S&amp;P500)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9558023"/>
                  </p:ext>
                </p:extLst>
              </p:nvPr>
            </p:nvGraphicFramePr>
            <p:xfrm>
              <a:off x="1299891" y="1197683"/>
              <a:ext cx="4962850" cy="458465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44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9558023"/>
                  </p:ext>
                </p:extLst>
              </p:nvPr>
            </p:nvGraphicFramePr>
            <p:xfrm>
              <a:off x="1299891" y="1197683"/>
              <a:ext cx="4962850" cy="458465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367059" r="-100000" b="-46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44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422340" r="-100000" b="-322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527957" r="-100000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54293"/>
                  </p:ext>
                </p:extLst>
              </p:nvPr>
            </p:nvGraphicFramePr>
            <p:xfrm>
              <a:off x="6643029" y="1197683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0367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54293"/>
                  </p:ext>
                </p:extLst>
              </p:nvPr>
            </p:nvGraphicFramePr>
            <p:xfrm>
              <a:off x="6643029" y="1197683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491" b="-4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245" b="-15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245" b="-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14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861262"/>
            <a:ext cx="10855334" cy="54386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(^TWII)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600239" y="676596"/>
            <a:ext cx="3508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Execute </a:t>
            </a:r>
            <a:r>
              <a:rPr lang="en-US" dirty="0"/>
              <a:t>time is 38.820567 seconds.</a:t>
            </a:r>
          </a:p>
        </p:txBody>
      </p:sp>
    </p:spTree>
    <p:extLst>
      <p:ext uri="{BB962C8B-B14F-4D97-AF65-F5344CB8AC3E}">
        <p14:creationId xmlns:p14="http://schemas.microsoft.com/office/powerpoint/2010/main" val="40010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curve(^TWII)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77836" y="5695950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RMSE=72.1552</a:t>
            </a:r>
            <a:r>
              <a:rPr lang="zh-TW" altLang="en-US" dirty="0" smtClean="0"/>
              <a:t>              </a:t>
            </a:r>
            <a:r>
              <a:rPr lang="en-US" altLang="zh-TW" dirty="0" smtClean="0"/>
              <a:t>TEST_RMSE=44.601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1691950"/>
            <a:ext cx="7857066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R</a:t>
            </a:r>
            <a:r>
              <a:rPr lang="en-US" dirty="0" smtClean="0"/>
              <a:t>O–RLSE </a:t>
            </a:r>
            <a:r>
              <a:rPr lang="en-US" dirty="0"/>
              <a:t>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749333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PrePara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749333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PrePara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6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blipFill>
                <a:blip r:embed="rId3"/>
                <a:stretch>
                  <a:fillRect l="-2141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342095"/>
                  </p:ext>
                </p:extLst>
              </p:nvPr>
            </p:nvGraphicFramePr>
            <p:xfrm>
              <a:off x="216131" y="1238885"/>
              <a:ext cx="6625244" cy="305048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3940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11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Value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Max(3,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4*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zh-TW" sz="2400" dirty="0" smtClean="0"/>
                            <a:t>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5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20*D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27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(Iterations-i-15*D)/Iterations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(D)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20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342095"/>
                  </p:ext>
                </p:extLst>
              </p:nvPr>
            </p:nvGraphicFramePr>
            <p:xfrm>
              <a:off x="216131" y="1238885"/>
              <a:ext cx="6625244" cy="305048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3940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11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Value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91" t="-133333" r="-144" b="-305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5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20*D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27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Iterations-i-15*D)/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Iterations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(D)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20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2681150"/>
                  </p:ext>
                </p:extLst>
              </p:nvPr>
            </p:nvGraphicFramePr>
            <p:xfrm>
              <a:off x="7281949" y="1238885"/>
              <a:ext cx="4323930" cy="3862704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227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61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3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8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21x1 zero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21x21 identify vector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2681150"/>
                  </p:ext>
                </p:extLst>
              </p:nvPr>
            </p:nvGraphicFramePr>
            <p:xfrm>
              <a:off x="7281949" y="1238885"/>
              <a:ext cx="4323930" cy="3862704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227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61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3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86" t="-111765" r="-581" b="-345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161538" r="-94536" b="-16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21x1 zero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342857" r="-9453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21x21 identify vector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1529542" y="5461462"/>
            <a:ext cx="33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D:number of Premise parameters</a:t>
            </a:r>
          </a:p>
        </p:txBody>
      </p:sp>
    </p:spTree>
    <p:extLst>
      <p:ext uri="{BB962C8B-B14F-4D97-AF65-F5344CB8AC3E}">
        <p14:creationId xmlns:p14="http://schemas.microsoft.com/office/powerpoint/2010/main" val="9556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7" y="831273"/>
            <a:ext cx="11182853" cy="56027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(^TWII)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31128" y="600162"/>
            <a:ext cx="350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</a:t>
            </a:r>
            <a:r>
              <a:rPr lang="en-US" dirty="0"/>
              <a:t>time is 18.945298 seconds.</a:t>
            </a:r>
          </a:p>
        </p:txBody>
      </p:sp>
    </p:spTree>
    <p:extLst>
      <p:ext uri="{BB962C8B-B14F-4D97-AF65-F5344CB8AC3E}">
        <p14:creationId xmlns:p14="http://schemas.microsoft.com/office/powerpoint/2010/main" val="341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 smtClean="0"/>
              <a:t>Learning curve(^TWII)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16927" y="560617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RMSE=71.9232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78" y="1329531"/>
            <a:ext cx="7826216" cy="40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2028792"/>
              </p:ext>
            </p:extLst>
          </p:nvPr>
        </p:nvGraphicFramePr>
        <p:xfrm>
          <a:off x="6480345" y="1696372"/>
          <a:ext cx="5453958" cy="233616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2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2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8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 size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time</a:t>
                      </a:r>
                      <a:endParaRPr lang="zh-TW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18.945298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0188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8929" y="933374"/>
            <a:ext cx="81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RO</a:t>
            </a:r>
            <a:endParaRPr 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85526" y="933375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PSO</a:t>
            </a:r>
            <a:endParaRPr lang="en-US" sz="3600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204260"/>
              </p:ext>
            </p:extLst>
          </p:nvPr>
        </p:nvGraphicFramePr>
        <p:xfrm>
          <a:off x="423137" y="1696084"/>
          <a:ext cx="5453958" cy="233616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2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2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8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 size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time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41.020605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8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48679" y="2280794"/>
            <a:ext cx="146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  or  RO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6525" y="309707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INPUT1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6525" y="44270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INPUT2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32644" y="4227678"/>
            <a:ext cx="310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RMSE(root mean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square error)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Training Data={(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),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 smtClean="0"/>
                  <a:t>=1,2,…,252}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blipFill>
                <a:blip r:embed="rId2"/>
                <a:stretch>
                  <a:fillRect l="-2383" t="-926" r="-18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H="1">
            <a:off x="3892472" y="2805745"/>
            <a:ext cx="277633" cy="497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4792423" y="2788149"/>
            <a:ext cx="487752" cy="51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6783185" y="2951018"/>
            <a:ext cx="1039091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73032" y="4962698"/>
            <a:ext cx="25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1/12016~12/31/2016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948679" y="2280794"/>
            <a:ext cx="146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  or  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754071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76165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62169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96021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5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64804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64804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blipFill>
                <a:blip r:embed="rId3"/>
                <a:stretch>
                  <a:fillRect l="-2141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870</TotalTime>
  <Words>458</Words>
  <Application>Microsoft Office PowerPoint</Application>
  <PresentationFormat>寬螢幕</PresentationFormat>
  <Paragraphs>305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Baskerville Old Face</vt:lpstr>
      <vt:lpstr>Cambria Math</vt:lpstr>
      <vt:lpstr>Gill Sans MT</vt:lpstr>
      <vt:lpstr>Times New Roman</vt:lpstr>
      <vt:lpstr>Gallery</vt:lpstr>
      <vt:lpstr>RO(+RLSE)  VS  PSO(+RLSE) (TAIEX、S&amp;P500)</vt:lpstr>
      <vt:lpstr>Model</vt:lpstr>
      <vt:lpstr>Homework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PSO parameters                         RLSE PARAMETERS</vt:lpstr>
      <vt:lpstr>Result(^TWII)</vt:lpstr>
      <vt:lpstr>Learning curve(^TWII)</vt:lpstr>
      <vt:lpstr>Flowchart of the RO–RLSE method</vt:lpstr>
      <vt:lpstr>PowerPoint 簡報</vt:lpstr>
      <vt:lpstr>PowerPoint 簡報</vt:lpstr>
      <vt:lpstr>RO parameters                         RLSE PARAMETERS</vt:lpstr>
      <vt:lpstr>Result(^TWII)</vt:lpstr>
      <vt:lpstr>Learning curve(^TWII)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PSO+RLSE</dc:title>
  <dc:creator>Roderick Lin</dc:creator>
  <cp:lastModifiedBy>Roderick Lin</cp:lastModifiedBy>
  <cp:revision>58</cp:revision>
  <dcterms:created xsi:type="dcterms:W3CDTF">2017-01-18T07:20:48Z</dcterms:created>
  <dcterms:modified xsi:type="dcterms:W3CDTF">2017-03-19T10:42:19Z</dcterms:modified>
</cp:coreProperties>
</file>