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8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1025_PSO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5003800"/>
            <a:ext cx="8676222" cy="787400"/>
          </a:xfrm>
        </p:spPr>
        <p:txBody>
          <a:bodyPr/>
          <a:lstStyle/>
          <a:p>
            <a:pPr algn="r"/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</a:p>
        </p:txBody>
      </p:sp>
    </p:spTree>
    <p:extLst>
      <p:ext uri="{BB962C8B-B14F-4D97-AF65-F5344CB8AC3E}">
        <p14:creationId xmlns:p14="http://schemas.microsoft.com/office/powerpoint/2010/main" val="216964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02000" y="804333"/>
            <a:ext cx="9093199" cy="4775200"/>
          </a:xfrm>
        </p:spPr>
        <p:txBody>
          <a:bodyPr>
            <a:normAutofit/>
          </a:bodyPr>
          <a:lstStyle/>
          <a:p>
            <a:r>
              <a:rPr lang="en-US" altLang="zh-TW" dirty="0"/>
              <a:t> %change velocity</a:t>
            </a:r>
          </a:p>
          <a:p>
            <a:r>
              <a:rPr lang="en-US" altLang="zh-TW" dirty="0" smtClean="0">
                <a:solidFill>
                  <a:srgbClr val="00B0F0"/>
                </a:solidFill>
              </a:rPr>
              <a:t>for</a:t>
            </a:r>
            <a:r>
              <a:rPr lang="en-US" altLang="zh-TW" dirty="0" smtClean="0"/>
              <a:t> </a:t>
            </a:r>
            <a:r>
              <a:rPr lang="en-US" altLang="zh-TW" dirty="0"/>
              <a:t>j=1:swarm_size</a:t>
            </a:r>
          </a:p>
          <a:p>
            <a:r>
              <a:rPr lang="en-US" altLang="zh-TW" dirty="0"/>
              <a:t>        A=inertia*swarm(j,2</a:t>
            </a:r>
            <a:r>
              <a:rPr lang="en-US" altLang="zh-TW" dirty="0" smtClean="0"/>
              <a:t>,:);</a:t>
            </a:r>
            <a:r>
              <a:rPr lang="en-US" altLang="zh-TW" dirty="0" smtClean="0">
                <a:solidFill>
                  <a:srgbClr val="FFFF00"/>
                </a:solidFill>
              </a:rPr>
              <a:t>%</a:t>
            </a:r>
            <a:r>
              <a:rPr lang="zh-TW" altLang="en-US" dirty="0">
                <a:solidFill>
                  <a:srgbClr val="FFFF00"/>
                </a:solidFill>
              </a:rPr>
              <a:t>慣性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/>
              <a:t>        B=</a:t>
            </a:r>
            <a:r>
              <a:rPr lang="en-US" altLang="zh-TW" dirty="0" err="1"/>
              <a:t>correction_factor</a:t>
            </a:r>
            <a:r>
              <a:rPr lang="en-US" altLang="zh-TW" dirty="0"/>
              <a:t>*rand(1)*0.1*(swarm(j,3,:)-swarm(j,1,:));</a:t>
            </a:r>
            <a:r>
              <a:rPr lang="en-US" altLang="zh-TW" dirty="0">
                <a:solidFill>
                  <a:srgbClr val="FFFF00"/>
                </a:solidFill>
              </a:rPr>
              <a:t>%</a:t>
            </a:r>
            <a:r>
              <a:rPr lang="en-US" altLang="zh-TW" dirty="0" err="1">
                <a:solidFill>
                  <a:srgbClr val="FFFF00"/>
                </a:solidFill>
              </a:rPr>
              <a:t>pbest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/>
              <a:t>        C=</a:t>
            </a:r>
            <a:r>
              <a:rPr lang="en-US" altLang="zh-TW" dirty="0" err="1"/>
              <a:t>correction_factor</a:t>
            </a:r>
            <a:r>
              <a:rPr lang="en-US" altLang="zh-TW" dirty="0"/>
              <a:t>*rand(1)*0.1*(swarm(gbest,3,:) - swarm(j,1,:));</a:t>
            </a:r>
            <a:r>
              <a:rPr lang="en-US" altLang="zh-TW" dirty="0">
                <a:solidFill>
                  <a:srgbClr val="FFFF00"/>
                </a:solidFill>
              </a:rPr>
              <a:t>%</a:t>
            </a:r>
            <a:r>
              <a:rPr lang="en-US" altLang="zh-TW" dirty="0" err="1">
                <a:solidFill>
                  <a:srgbClr val="FFFF00"/>
                </a:solidFill>
              </a:rPr>
              <a:t>gbest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/>
              <a:t>        swarm(j,2,:)=A+B+C;</a:t>
            </a:r>
          </a:p>
          <a:p>
            <a:r>
              <a:rPr lang="en-US" altLang="zh-TW" dirty="0" smtClean="0">
                <a:solidFill>
                  <a:srgbClr val="00B0F0"/>
                </a:solidFill>
              </a:rPr>
              <a:t>end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29267" y="2388500"/>
            <a:ext cx="2243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移動</a:t>
            </a:r>
            <a:endParaRPr lang="en-US" altLang="zh-TW" sz="3200" dirty="0" smtClean="0"/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誤差計算</a:t>
            </a:r>
            <a:endParaRPr lang="en-US" altLang="zh-TW" sz="3200" dirty="0" smtClean="0"/>
          </a:p>
          <a:p>
            <a:r>
              <a:rPr lang="en-US" altLang="zh-TW" sz="3200" b="1" dirty="0" smtClean="0">
                <a:solidFill>
                  <a:srgbClr val="FFFF00"/>
                </a:solidFill>
              </a:rPr>
              <a:t>3.</a:t>
            </a:r>
            <a:r>
              <a:rPr lang="zh-TW" altLang="en-US" sz="3200" b="1" dirty="0" smtClean="0">
                <a:solidFill>
                  <a:srgbClr val="FFFF00"/>
                </a:solidFill>
              </a:rPr>
              <a:t>改變速度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440267"/>
            <a:ext cx="9905998" cy="535093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 </a:t>
            </a:r>
            <a:r>
              <a:rPr lang="en-US" altLang="zh-TW" dirty="0" err="1"/>
              <a:t>zz</a:t>
            </a:r>
            <a:r>
              <a:rPr lang="en-US" altLang="zh-TW" dirty="0"/>
              <a:t>=</a:t>
            </a:r>
            <a:r>
              <a:rPr lang="en-US" altLang="zh-TW" dirty="0" err="1"/>
              <a:t>linspace</a:t>
            </a:r>
            <a:r>
              <a:rPr lang="en-US" altLang="zh-TW" dirty="0"/>
              <a:t>(-20,100,101);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00B0F0"/>
                </a:solidFill>
              </a:rPr>
              <a:t>for</a:t>
            </a:r>
            <a:r>
              <a:rPr lang="en-US" altLang="zh-TW" dirty="0"/>
              <a:t> ii=1:100</a:t>
            </a:r>
          </a:p>
          <a:p>
            <a:r>
              <a:rPr lang="en-US" altLang="zh-TW" dirty="0"/>
              <a:t>            t1(ii,1)=target(</a:t>
            </a:r>
            <a:r>
              <a:rPr lang="en-US" altLang="zh-TW" dirty="0" err="1"/>
              <a:t>zz</a:t>
            </a:r>
            <a:r>
              <a:rPr lang="en-US" altLang="zh-TW" dirty="0"/>
              <a:t>(ii));</a:t>
            </a:r>
          </a:p>
          <a:p>
            <a:r>
              <a:rPr lang="en-US" altLang="zh-TW" dirty="0"/>
              <a:t>            t2(ii,1)=</a:t>
            </a:r>
            <a:r>
              <a:rPr lang="en-US" altLang="zh-TW" dirty="0" err="1"/>
              <a:t>fuzzyrule</a:t>
            </a:r>
            <a:r>
              <a:rPr lang="en-US" altLang="zh-TW" dirty="0"/>
              <a:t>(</a:t>
            </a:r>
            <a:r>
              <a:rPr lang="en-US" altLang="zh-TW" dirty="0" err="1"/>
              <a:t>gbest,zz</a:t>
            </a:r>
            <a:r>
              <a:rPr lang="en-US" altLang="zh-TW" dirty="0"/>
              <a:t>(ii),</a:t>
            </a:r>
            <a:r>
              <a:rPr lang="en-US" altLang="zh-TW" dirty="0" err="1"/>
              <a:t>zz</a:t>
            </a:r>
            <a:r>
              <a:rPr lang="en-US" altLang="zh-TW" dirty="0"/>
              <a:t>(ii+1),swarm,5</a:t>
            </a:r>
            <a:r>
              <a:rPr lang="en-US" altLang="zh-TW" dirty="0" smtClean="0"/>
              <a:t>); 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%</a:t>
            </a:r>
            <a:r>
              <a:rPr lang="zh-TW" altLang="en-US" dirty="0" smtClean="0"/>
              <a:t>最一開始位置</a:t>
            </a:r>
            <a:endParaRPr lang="en-US" altLang="zh-TW" dirty="0"/>
          </a:p>
          <a:p>
            <a:r>
              <a:rPr lang="en-US" altLang="zh-TW" dirty="0"/>
              <a:t>            t3(ii,1)=</a:t>
            </a:r>
            <a:r>
              <a:rPr lang="en-US" altLang="zh-TW" dirty="0" err="1"/>
              <a:t>fuzzyrule</a:t>
            </a:r>
            <a:r>
              <a:rPr lang="en-US" altLang="zh-TW" dirty="0"/>
              <a:t>(</a:t>
            </a:r>
            <a:r>
              <a:rPr lang="en-US" altLang="zh-TW" dirty="0" err="1"/>
              <a:t>gbest,zz</a:t>
            </a:r>
            <a:r>
              <a:rPr lang="en-US" altLang="zh-TW" dirty="0"/>
              <a:t>(ii),</a:t>
            </a:r>
            <a:r>
              <a:rPr lang="en-US" altLang="zh-TW" dirty="0" err="1"/>
              <a:t>zz</a:t>
            </a:r>
            <a:r>
              <a:rPr lang="en-US" altLang="zh-TW" dirty="0"/>
              <a:t>(ii+1),swarm,1</a:t>
            </a:r>
            <a:r>
              <a:rPr lang="en-US" altLang="zh-TW" dirty="0" smtClean="0"/>
              <a:t>);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%</a:t>
            </a:r>
            <a:r>
              <a:rPr lang="zh-TW" altLang="en-US" dirty="0" smtClean="0"/>
              <a:t>現在位置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00B0F0"/>
                </a:solidFill>
              </a:rPr>
              <a:t>end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zz</a:t>
            </a:r>
            <a:r>
              <a:rPr lang="en-US" altLang="zh-TW" dirty="0"/>
              <a:t>=</a:t>
            </a:r>
            <a:r>
              <a:rPr lang="en-US" altLang="zh-TW" dirty="0" err="1"/>
              <a:t>linspace</a:t>
            </a:r>
            <a:r>
              <a:rPr lang="en-US" altLang="zh-TW" dirty="0"/>
              <a:t>(-20,100,100);</a:t>
            </a:r>
          </a:p>
          <a:p>
            <a:r>
              <a:rPr lang="en-US" altLang="zh-TW" dirty="0"/>
              <a:t>        subplot(211)</a:t>
            </a:r>
          </a:p>
          <a:p>
            <a:r>
              <a:rPr lang="en-US" altLang="zh-TW" dirty="0"/>
              <a:t>        plot(zz,t1,zz,t2);</a:t>
            </a:r>
          </a:p>
          <a:p>
            <a:r>
              <a:rPr lang="de-DE" altLang="zh-TW" dirty="0"/>
              <a:t>        axis([-inf inf 100 800])</a:t>
            </a:r>
          </a:p>
          <a:p>
            <a:r>
              <a:rPr lang="en-US" altLang="zh-TW" dirty="0"/>
              <a:t>        subplot(212)</a:t>
            </a:r>
          </a:p>
          <a:p>
            <a:r>
              <a:rPr lang="en-US" altLang="zh-TW" dirty="0"/>
              <a:t>        plot(zz,t1,zz,t3);</a:t>
            </a:r>
          </a:p>
          <a:p>
            <a:r>
              <a:rPr lang="de-DE" altLang="zh-TW" dirty="0"/>
              <a:t>        axis([-inf inf 100 800])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2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swarm_size</a:t>
            </a:r>
            <a:r>
              <a:rPr lang="en-US" altLang="zh-TW" dirty="0"/>
              <a:t> </a:t>
            </a:r>
            <a:r>
              <a:rPr lang="en-US" altLang="zh-TW" dirty="0" smtClean="0"/>
              <a:t>                       </a:t>
            </a:r>
            <a:r>
              <a:rPr lang="en-US" altLang="zh-TW" dirty="0"/>
              <a:t>% number of the swarm particles</a:t>
            </a:r>
          </a:p>
          <a:p>
            <a:r>
              <a:rPr lang="en-US" altLang="zh-TW" dirty="0" err="1" smtClean="0"/>
              <a:t>maxIter</a:t>
            </a:r>
            <a:r>
              <a:rPr lang="en-US" altLang="zh-TW" dirty="0" smtClean="0"/>
              <a:t>                         </a:t>
            </a:r>
            <a:r>
              <a:rPr lang="en-US" altLang="zh-TW" dirty="0"/>
              <a:t>% maximum number of iterations</a:t>
            </a:r>
          </a:p>
          <a:p>
            <a:r>
              <a:rPr lang="en-US" altLang="zh-TW" dirty="0" smtClean="0"/>
              <a:t>inertia =0.85                          </a:t>
            </a:r>
            <a:r>
              <a:rPr lang="en-US" altLang="zh-TW" dirty="0"/>
              <a:t>% W</a:t>
            </a:r>
          </a:p>
          <a:p>
            <a:r>
              <a:rPr lang="en-US" altLang="zh-TW" dirty="0" err="1"/>
              <a:t>correction_factor</a:t>
            </a:r>
            <a:r>
              <a:rPr lang="en-US" altLang="zh-TW" dirty="0"/>
              <a:t> = 2.0;       </a:t>
            </a:r>
            <a:r>
              <a:rPr lang="en-US" altLang="zh-TW" dirty="0" smtClean="0"/>
              <a:t>% c1,c2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667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</a:t>
            </a:r>
            <a:r>
              <a:rPr lang="zh-TW" altLang="en-US" dirty="0"/>
              <a:t>粒</a:t>
            </a:r>
            <a:r>
              <a:rPr lang="zh-TW" altLang="en-US" dirty="0" smtClean="0"/>
              <a:t>子的數據儲存方法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swarm(J,1</a:t>
            </a:r>
            <a:r>
              <a:rPr lang="en-US" altLang="zh-TW" dirty="0"/>
              <a:t>,:) </a:t>
            </a:r>
            <a:r>
              <a:rPr lang="en-US" altLang="zh-TW" dirty="0" smtClean="0"/>
              <a:t>position(Now);</a:t>
            </a:r>
          </a:p>
          <a:p>
            <a:r>
              <a:rPr lang="en-US" altLang="zh-TW" dirty="0" smtClean="0"/>
              <a:t>swarm(J,2</a:t>
            </a:r>
            <a:r>
              <a:rPr lang="en-US" altLang="zh-TW" dirty="0"/>
              <a:t>,:) velocity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swarm(J,3</a:t>
            </a:r>
            <a:r>
              <a:rPr lang="en-US" altLang="zh-TW" dirty="0"/>
              <a:t>,:) best </a:t>
            </a:r>
            <a:r>
              <a:rPr lang="en-US" altLang="zh-TW" dirty="0" smtClean="0"/>
              <a:t>position;</a:t>
            </a:r>
          </a:p>
          <a:p>
            <a:r>
              <a:rPr lang="en-US" altLang="zh-TW" dirty="0" smtClean="0"/>
              <a:t>swarm(J,4,1) </a:t>
            </a:r>
            <a:r>
              <a:rPr lang="en-US" altLang="zh-TW" dirty="0"/>
              <a:t>best error value 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 smtClean="0"/>
              <a:t>Swarm(j,5,:)position(initial);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26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初始化每個粒子的數據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141413" y="1955801"/>
            <a:ext cx="9905998" cy="38354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+mn-ea"/>
              </a:rPr>
              <a:t>for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err="1">
                <a:latin typeface="+mn-ea"/>
              </a:rPr>
              <a:t>i</a:t>
            </a:r>
            <a:r>
              <a:rPr lang="en-US" altLang="zh-TW" dirty="0">
                <a:latin typeface="+mn-ea"/>
              </a:rPr>
              <a:t>=1:swarm_size</a:t>
            </a:r>
          </a:p>
          <a:p>
            <a:r>
              <a:rPr lang="en-US" altLang="zh-TW" dirty="0">
                <a:latin typeface="+mn-ea"/>
              </a:rPr>
              <a:t>    </a:t>
            </a:r>
            <a:r>
              <a:rPr lang="en-US" altLang="zh-TW" dirty="0">
                <a:solidFill>
                  <a:srgbClr val="00B0F0"/>
                </a:solidFill>
                <a:latin typeface="+mn-ea"/>
              </a:rPr>
              <a:t>for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j=1:8				%temperature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smtClean="0">
                <a:latin typeface="+mn-ea"/>
              </a:rPr>
              <a:t>quantity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        swarm(i,1,j)=</a:t>
            </a:r>
            <a:r>
              <a:rPr lang="en-US" altLang="zh-TW" dirty="0" err="1">
                <a:latin typeface="+mn-ea"/>
              </a:rPr>
              <a:t>randi</a:t>
            </a:r>
            <a:r>
              <a:rPr lang="en-US" altLang="zh-TW" dirty="0">
                <a:latin typeface="+mn-ea"/>
              </a:rPr>
              <a:t>(100);</a:t>
            </a:r>
          </a:p>
          <a:p>
            <a:r>
              <a:rPr lang="en-US" altLang="zh-TW" dirty="0">
                <a:latin typeface="+mn-ea"/>
              </a:rPr>
              <a:t>    </a:t>
            </a:r>
            <a:r>
              <a:rPr lang="en-US" altLang="zh-TW" dirty="0">
                <a:solidFill>
                  <a:srgbClr val="00B0F0"/>
                </a:solidFill>
                <a:latin typeface="+mn-ea"/>
              </a:rPr>
              <a:t>end</a:t>
            </a:r>
          </a:p>
          <a:p>
            <a:r>
              <a:rPr lang="en-US" altLang="zh-TW" dirty="0">
                <a:latin typeface="+mn-ea"/>
              </a:rPr>
              <a:t>    </a:t>
            </a:r>
            <a:r>
              <a:rPr lang="en-US" altLang="zh-TW" dirty="0">
                <a:solidFill>
                  <a:srgbClr val="00B0F0"/>
                </a:solidFill>
                <a:latin typeface="+mn-ea"/>
              </a:rPr>
              <a:t>for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j=9:16				%power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        swarm(i,1,j)=</a:t>
            </a:r>
            <a:r>
              <a:rPr lang="en-US" altLang="zh-TW" dirty="0" err="1" smtClean="0">
                <a:latin typeface="+mn-ea"/>
              </a:rPr>
              <a:t>randi</a:t>
            </a:r>
            <a:r>
              <a:rPr lang="en-US" altLang="zh-TW" dirty="0" smtClean="0">
                <a:latin typeface="+mn-ea"/>
              </a:rPr>
              <a:t>(800</a:t>
            </a:r>
            <a:r>
              <a:rPr lang="en-US" altLang="zh-TW" dirty="0">
                <a:latin typeface="+mn-ea"/>
              </a:rPr>
              <a:t>);</a:t>
            </a:r>
          </a:p>
          <a:p>
            <a:r>
              <a:rPr lang="en-US" altLang="zh-TW" dirty="0">
                <a:latin typeface="+mn-ea"/>
              </a:rPr>
              <a:t>    </a:t>
            </a:r>
            <a:r>
              <a:rPr lang="en-US" altLang="zh-TW" dirty="0">
                <a:solidFill>
                  <a:srgbClr val="00B0F0"/>
                </a:solidFill>
                <a:latin typeface="+mn-ea"/>
              </a:rPr>
              <a:t>end</a:t>
            </a:r>
          </a:p>
          <a:p>
            <a:r>
              <a:rPr lang="en-US" altLang="zh-TW" dirty="0">
                <a:latin typeface="+mn-ea"/>
              </a:rPr>
              <a:t>    swarm(i,2,:) = 0;                      % set initial velocity for </a:t>
            </a:r>
            <a:r>
              <a:rPr lang="en-US" altLang="zh-TW" dirty="0" smtClean="0">
                <a:latin typeface="+mn-ea"/>
              </a:rPr>
              <a:t>particles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    swarm(i,4,1) = 1000;               </a:t>
            </a:r>
            <a:r>
              <a:rPr lang="en-US" altLang="zh-TW" dirty="0" smtClean="0">
                <a:latin typeface="+mn-ea"/>
              </a:rPr>
              <a:t>% </a:t>
            </a:r>
            <a:r>
              <a:rPr lang="en-US" altLang="zh-TW" dirty="0" err="1" smtClean="0">
                <a:latin typeface="+mn-ea"/>
              </a:rPr>
              <a:t>pbest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   Swarm(I,5,:)=swarm(I,1,:);</a:t>
            </a:r>
          </a:p>
          <a:p>
            <a:r>
              <a:rPr lang="en-US" altLang="zh-TW" dirty="0" smtClean="0">
                <a:solidFill>
                  <a:srgbClr val="00B0F0"/>
                </a:solidFill>
                <a:latin typeface="+mn-ea"/>
              </a:rPr>
              <a:t>end</a:t>
            </a:r>
            <a:endParaRPr lang="en-US" altLang="zh-TW" dirty="0">
              <a:solidFill>
                <a:srgbClr val="00B0F0"/>
              </a:solidFill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576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隨機數帶入</a:t>
            </a:r>
            <a:r>
              <a:rPr lang="en-US" altLang="zh-TW" dirty="0" smtClean="0"/>
              <a:t>FS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temp_fs</a:t>
            </a:r>
            <a:r>
              <a:rPr lang="en-US" altLang="zh-TW" dirty="0"/>
              <a:t> = [ swarm(j,1,1),swarm(j,1,2);</a:t>
            </a:r>
          </a:p>
          <a:p>
            <a:r>
              <a:rPr lang="en-US" altLang="zh-TW" dirty="0"/>
              <a:t>            swarm(j,1,3),swarm(j,1,4)];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00B0F0"/>
                </a:solidFill>
              </a:rPr>
              <a:t>for</a:t>
            </a:r>
            <a:r>
              <a:rPr lang="en-US" altLang="zh-TW" dirty="0"/>
              <a:t> k = 1:2,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temp_mf</a:t>
            </a:r>
            <a:r>
              <a:rPr lang="en-US" altLang="zh-TW" dirty="0"/>
              <a:t>(k,:) = </a:t>
            </a:r>
            <a:r>
              <a:rPr lang="en-US" altLang="zh-TW" dirty="0" err="1"/>
              <a:t>gaussmf</a:t>
            </a:r>
            <a:r>
              <a:rPr lang="en-US" altLang="zh-TW" dirty="0"/>
              <a:t>(x, </a:t>
            </a:r>
            <a:r>
              <a:rPr lang="en-US" altLang="zh-TW" dirty="0" err="1"/>
              <a:t>temp_fs</a:t>
            </a:r>
            <a:r>
              <a:rPr lang="en-US" altLang="zh-TW" dirty="0"/>
              <a:t>(k,:));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00B0F0"/>
                </a:solidFill>
              </a:rPr>
              <a:t>end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27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24424" y="1303862"/>
            <a:ext cx="5775854" cy="3606800"/>
          </a:xfrm>
        </p:spPr>
        <p:txBody>
          <a:bodyPr>
            <a:normAutofit/>
          </a:bodyPr>
          <a:lstStyle/>
          <a:p>
            <a:r>
              <a:rPr lang="en-US" altLang="zh-TW" dirty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=1:maxIter</a:t>
            </a:r>
          </a:p>
          <a:p>
            <a:endParaRPr lang="en-US" altLang="zh-TW" dirty="0"/>
          </a:p>
          <a:p>
            <a:r>
              <a:rPr lang="en-US" altLang="zh-TW" dirty="0"/>
              <a:t>    %</a:t>
            </a:r>
            <a:r>
              <a:rPr lang="en-US" altLang="zh-TW" dirty="0" smtClean="0"/>
              <a:t>move</a:t>
            </a:r>
            <a:endParaRPr lang="en-US" altLang="zh-TW" dirty="0"/>
          </a:p>
          <a:p>
            <a:r>
              <a:rPr lang="en-US" altLang="zh-TW" dirty="0"/>
              <a:t>    swarm(:,1,:) = swarm(:,1,:) + swarm(:,2,:);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caculate_error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</a:t>
            </a:r>
            <a:r>
              <a:rPr lang="en-US" altLang="zh-TW" dirty="0" err="1" smtClean="0"/>
              <a:t>changeVelocity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end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29267" y="2388500"/>
            <a:ext cx="2243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移動</a:t>
            </a:r>
            <a:endParaRPr lang="en-US" altLang="zh-TW" sz="3200" dirty="0" smtClean="0"/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誤差計算</a:t>
            </a:r>
            <a:endParaRPr lang="en-US" altLang="zh-TW" sz="3200" dirty="0" smtClean="0"/>
          </a:p>
          <a:p>
            <a:r>
              <a:rPr lang="en-US" altLang="zh-TW" sz="3200" dirty="0" smtClean="0"/>
              <a:t>3.</a:t>
            </a:r>
            <a:r>
              <a:rPr lang="zh-TW" altLang="en-US" sz="3200" dirty="0" smtClean="0"/>
              <a:t>改變速度</a:t>
            </a:r>
            <a:endParaRPr lang="zh-TW" altLang="en-US" sz="3200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572933" y="2700867"/>
            <a:ext cx="1625600" cy="177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612090" y="3177113"/>
            <a:ext cx="1625600" cy="177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725333" y="3636429"/>
            <a:ext cx="1625600" cy="177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24424" y="1972733"/>
            <a:ext cx="5775854" cy="3606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%  P(K+1)=P(K)+V(K)</a:t>
            </a:r>
          </a:p>
          <a:p>
            <a:r>
              <a:rPr lang="en-US" altLang="zh-TW" dirty="0" smtClean="0"/>
              <a:t>swarm</a:t>
            </a:r>
            <a:r>
              <a:rPr lang="en-US" altLang="zh-TW" dirty="0"/>
              <a:t>(:,1,:) = swarm(:,1,:) + swarm(:,2,:);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29267" y="2388500"/>
            <a:ext cx="2243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FF00"/>
                </a:solidFill>
              </a:rPr>
              <a:t>1.</a:t>
            </a:r>
            <a:r>
              <a:rPr lang="zh-TW" altLang="en-US" sz="3200" b="1" dirty="0" smtClean="0">
                <a:solidFill>
                  <a:srgbClr val="FFFF00"/>
                </a:solidFill>
              </a:rPr>
              <a:t>移動</a:t>
            </a:r>
            <a:endParaRPr lang="en-US" altLang="zh-TW" sz="3200" b="1" dirty="0" smtClean="0">
              <a:solidFill>
                <a:srgbClr val="FFFF00"/>
              </a:solidFill>
            </a:endParaRPr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誤差計算</a:t>
            </a:r>
            <a:endParaRPr lang="en-US" altLang="zh-TW" sz="3200" dirty="0" smtClean="0"/>
          </a:p>
          <a:p>
            <a:r>
              <a:rPr lang="en-US" altLang="zh-TW" sz="3200" dirty="0" smtClean="0"/>
              <a:t>3.</a:t>
            </a:r>
            <a:r>
              <a:rPr lang="zh-TW" altLang="en-US" sz="3200" dirty="0" smtClean="0"/>
              <a:t>改變速度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52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24423" y="1066800"/>
            <a:ext cx="6725709" cy="4512733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代入</a:t>
            </a:r>
            <a:r>
              <a:rPr lang="en-US" altLang="zh-TW" sz="2400" dirty="0" smtClean="0"/>
              <a:t>100</a:t>
            </a:r>
            <a:r>
              <a:rPr lang="zh-TW" altLang="en-US" sz="2400" dirty="0" smtClean="0"/>
              <a:t>個點</a:t>
            </a:r>
            <a:endParaRPr lang="en-US" altLang="zh-TW" sz="2400" dirty="0" smtClean="0"/>
          </a:p>
          <a:p>
            <a:r>
              <a:rPr lang="zh-TW" altLang="en-US" sz="2400" dirty="0" smtClean="0"/>
              <a:t>算出</a:t>
            </a:r>
            <a:r>
              <a:rPr lang="en-US" altLang="zh-TW" sz="2400" dirty="0" smtClean="0"/>
              <a:t>target</a:t>
            </a:r>
            <a:r>
              <a:rPr lang="zh-TW" altLang="en-US" sz="2400" dirty="0" smtClean="0"/>
              <a:t>值、</a:t>
            </a:r>
            <a:r>
              <a:rPr lang="en-US" altLang="zh-TW" sz="2400" dirty="0" smtClean="0"/>
              <a:t>model</a:t>
            </a:r>
            <a:r>
              <a:rPr lang="zh-TW" altLang="en-US" sz="2400" dirty="0" smtClean="0"/>
              <a:t>值</a:t>
            </a:r>
            <a:endParaRPr lang="en-US" altLang="zh-TW" sz="2400" dirty="0" smtClean="0"/>
          </a:p>
          <a:p>
            <a:r>
              <a:rPr lang="zh-TW" altLang="en-US" sz="2400" dirty="0" smtClean="0"/>
              <a:t>算出兩</a:t>
            </a:r>
            <a:r>
              <a:rPr lang="zh-TW" altLang="en-US" sz="2400" dirty="0"/>
              <a:t>者</a:t>
            </a:r>
            <a:r>
              <a:rPr lang="en-US" altLang="zh-TW" sz="2400" dirty="0" smtClean="0"/>
              <a:t>RSME</a:t>
            </a:r>
          </a:p>
          <a:p>
            <a:r>
              <a:rPr lang="zh-TW" altLang="en-US" sz="2400" dirty="0" smtClean="0"/>
              <a:t>得到</a:t>
            </a:r>
            <a:r>
              <a:rPr lang="en-US" altLang="zh-TW" sz="2400" dirty="0" err="1" smtClean="0"/>
              <a:t>Pbest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Gbest</a:t>
            </a:r>
            <a:endParaRPr lang="en-US" altLang="zh-TW" sz="24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329267" y="2388500"/>
            <a:ext cx="2243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移動</a:t>
            </a:r>
            <a:endParaRPr lang="en-US" altLang="zh-TW" sz="3200" dirty="0" smtClean="0"/>
          </a:p>
          <a:p>
            <a:r>
              <a:rPr lang="en-US" altLang="zh-TW" sz="3200" b="1" dirty="0" smtClean="0">
                <a:solidFill>
                  <a:srgbClr val="FFFF00"/>
                </a:solidFill>
              </a:rPr>
              <a:t>2.</a:t>
            </a:r>
            <a:r>
              <a:rPr lang="zh-TW" altLang="en-US" sz="3200" b="1" dirty="0" smtClean="0">
                <a:solidFill>
                  <a:srgbClr val="FFFF00"/>
                </a:solidFill>
              </a:rPr>
              <a:t>誤差計算</a:t>
            </a:r>
            <a:endParaRPr lang="en-US" altLang="zh-TW" sz="3200" b="1" dirty="0" smtClean="0">
              <a:solidFill>
                <a:srgbClr val="FFFF00"/>
              </a:solidFill>
            </a:endParaRPr>
          </a:p>
          <a:p>
            <a:r>
              <a:rPr lang="en-US" altLang="zh-TW" sz="3200" dirty="0" smtClean="0"/>
              <a:t>3.</a:t>
            </a:r>
            <a:r>
              <a:rPr lang="zh-TW" altLang="en-US" sz="3200" dirty="0" smtClean="0"/>
              <a:t>改變速度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60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8667" y="220133"/>
            <a:ext cx="10708744" cy="621453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%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caculate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error</a:t>
            </a: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dirty="0">
                <a:solidFill>
                  <a:srgbClr val="00B0F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j=1:swarm_size</a:t>
            </a: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zz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linspace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(-20,100,101);</a:t>
            </a: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rmse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=zeros(1,100);</a:t>
            </a: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-US" altLang="zh-TW" dirty="0">
                <a:solidFill>
                  <a:srgbClr val="00B0F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ii=1:100</a:t>
            </a: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t1(ii,1)=target(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zz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(ii));</a:t>
            </a: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t2(ii,1)=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fuzzyrule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j,zz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(ii),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zz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(ii+1),swarm,1);</a:t>
            </a: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rmse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sqrt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(sum((t1(ii,1)-t2(ii,1)).^2/100));</a:t>
            </a: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-US" altLang="zh-TW" dirty="0">
                <a:solidFill>
                  <a:srgbClr val="00B0F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end</a:t>
            </a: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%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pbest</a:t>
            </a:r>
            <a:endParaRPr lang="en-US" altLang="zh-TW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-US" altLang="zh-TW" dirty="0">
                <a:solidFill>
                  <a:srgbClr val="00B0F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swarm(j,4,1)&gt;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rmse</a:t>
            </a:r>
            <a:endParaRPr lang="en-US" altLang="zh-TW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swarm(j,4,1)=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rmse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;%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pbest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value</a:t>
            </a: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swarm(j,3,:)=swarm(j,1,:); %position</a:t>
            </a:r>
          </a:p>
          <a:p>
            <a:r>
              <a:rPr lang="en-US" altLang="zh-TW" dirty="0">
                <a:solidFill>
                  <a:srgbClr val="00B0F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end       </a:t>
            </a:r>
          </a:p>
          <a:p>
            <a:r>
              <a:rPr lang="en-US" altLang="zh-TW" dirty="0">
                <a:solidFill>
                  <a:srgbClr val="00B0F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end</a:t>
            </a:r>
          </a:p>
          <a:p>
            <a:r>
              <a:rPr lang="zh-TW" alt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</a:p>
          <a:p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[~,</a:t>
            </a:r>
            <a:r>
              <a:rPr lang="en-US" altLang="zh-TW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gbest</a:t>
            </a:r>
            <a:r>
              <a:rPr lang="en-US" altLang="zh-TW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]=min(swarm(:,4,1));</a:t>
            </a:r>
            <a:endParaRPr lang="zh-TW" alt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49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網線</Template>
  <TotalTime>135</TotalTime>
  <Words>408</Words>
  <Application>Microsoft Office PowerPoint</Application>
  <PresentationFormat>寬螢幕</PresentationFormat>
  <Paragraphs>97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Microsoft JhengHei UI</vt:lpstr>
      <vt:lpstr>新細明體</vt:lpstr>
      <vt:lpstr>Arial</vt:lpstr>
      <vt:lpstr>Century Gothic</vt:lpstr>
      <vt:lpstr>網狀</vt:lpstr>
      <vt:lpstr>1025_PSO</vt:lpstr>
      <vt:lpstr>參數</vt:lpstr>
      <vt:lpstr>第j個粒子的數據儲存方法</vt:lpstr>
      <vt:lpstr>初始化每個粒子的數據</vt:lpstr>
      <vt:lpstr>隨機數帶入FS和MS</vt:lpstr>
      <vt:lpstr>主程式</vt:lpstr>
      <vt:lpstr>主程式</vt:lpstr>
      <vt:lpstr>主程式</vt:lpstr>
      <vt:lpstr>PowerPoint 簡報</vt:lpstr>
      <vt:lpstr>主程式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1025_PSO</dc:title>
  <dc:creator>user</dc:creator>
  <cp:lastModifiedBy>user</cp:lastModifiedBy>
  <cp:revision>32</cp:revision>
  <dcterms:created xsi:type="dcterms:W3CDTF">2016-10-25T06:41:25Z</dcterms:created>
  <dcterms:modified xsi:type="dcterms:W3CDTF">2016-10-25T08:57:18Z</dcterms:modified>
</cp:coreProperties>
</file>