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70" r:id="rId7"/>
    <p:sldId id="259" r:id="rId8"/>
    <p:sldId id="264" r:id="rId9"/>
    <p:sldId id="271" r:id="rId10"/>
    <p:sldId id="265" r:id="rId11"/>
    <p:sldId id="263" r:id="rId12"/>
    <p:sldId id="281" r:id="rId13"/>
    <p:sldId id="266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7D2"/>
    <a:srgbClr val="E5E3E0"/>
    <a:srgbClr val="E2E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dirty="0" smtClean="0"/>
              <a:t>R</a:t>
            </a:r>
            <a:r>
              <a:rPr lang="en-US" altLang="zh-TW" sz="4400" dirty="0" smtClean="0"/>
              <a:t>O(+RLSE)  </a:t>
            </a:r>
            <a:r>
              <a:rPr lang="en-US" altLang="zh-TW" sz="1800" dirty="0" smtClean="0"/>
              <a:t>VS</a:t>
            </a:r>
            <a:r>
              <a:rPr lang="en-US" altLang="zh-TW" sz="4400" dirty="0" smtClean="0"/>
              <a:t>  PSO(+RLSE)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200" dirty="0" smtClean="0"/>
              <a:t>(TAIEX</a:t>
            </a:r>
            <a:r>
              <a:rPr lang="zh-TW" altLang="en-US" sz="3200" dirty="0" smtClean="0"/>
              <a:t>、</a:t>
            </a:r>
            <a:r>
              <a:rPr lang="en-US" altLang="zh-TW" sz="3200" dirty="0" smtClean="0"/>
              <a:t>S&amp;P500)</a:t>
            </a:r>
            <a:endParaRPr 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李俊賢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</a:t>
            </a:r>
            <a:r>
              <a:rPr lang="zh-TW" altLang="en-US" dirty="0"/>
              <a:t>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1104" y="604494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PSO</a:t>
            </a:r>
            <a:r>
              <a:rPr lang="zh-TW" altLang="en-US" dirty="0"/>
              <a:t> </a:t>
            </a:r>
            <a:r>
              <a:rPr lang="en-US" altLang="zh-TW" dirty="0" smtClean="0"/>
              <a:t>parameters                         RLSE PARAMETERS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38945711"/>
                  </p:ext>
                </p:extLst>
              </p:nvPr>
            </p:nvGraphicFramePr>
            <p:xfrm>
              <a:off x="1161726" y="1238885"/>
              <a:ext cx="4962850" cy="4376736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swarm size</a:t>
                          </a:r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50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Iterations</a:t>
                          </a:r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30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3600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0.8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6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sz="3600" smtClean="0">
                                    <a:latin typeface="Cambria Math" panose="02040503050406030204" pitchFamily="18" charset="0"/>
                                  </a:rPr>
                                  <m:t>、</m:t>
                                </m:r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2.0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60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TW" altLang="en-US" sz="3600" smtClean="0">
                                    <a:latin typeface="Cambria Math" panose="02040503050406030204" pitchFamily="18" charset="0"/>
                                  </a:rPr>
                                  <m:t>、</m:t>
                                </m:r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60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Random in [0,1]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38945711"/>
                  </p:ext>
                </p:extLst>
              </p:nvPr>
            </p:nvGraphicFramePr>
            <p:xfrm>
              <a:off x="1161726" y="1238885"/>
              <a:ext cx="4962850" cy="4376736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swarm size</a:t>
                          </a:r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50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Iterations</a:t>
                          </a:r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30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" t="-313445" r="-100245" b="-20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0.8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" t="-410000" r="-100245" b="-10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2.0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" t="-510000" r="-10024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Random in [0,1]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71931757"/>
                  </p:ext>
                </p:extLst>
              </p:nvPr>
            </p:nvGraphicFramePr>
            <p:xfrm>
              <a:off x="6643029" y="1238885"/>
              <a:ext cx="4962850" cy="432196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40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3600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21x1 </a:t>
                          </a:r>
                          <a:r>
                            <a:rPr lang="en-US" altLang="zh-TW" sz="3600" dirty="0" smtClean="0"/>
                            <a:t>zero vector</a:t>
                          </a:r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21x21 </a:t>
                          </a:r>
                          <a:r>
                            <a:rPr lang="en-US" altLang="zh-TW" sz="2800" dirty="0" smtClean="0"/>
                            <a:t>identify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71931757"/>
                  </p:ext>
                </p:extLst>
              </p:nvPr>
            </p:nvGraphicFramePr>
            <p:xfrm>
              <a:off x="6643029" y="1238885"/>
              <a:ext cx="4962850" cy="432196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40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91" t="-110833" r="-491" b="-41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129744" r="-100245" b="-15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21x1 </a:t>
                          </a:r>
                          <a:r>
                            <a:rPr lang="en-US" altLang="zh-TW" sz="3600" dirty="0" smtClean="0"/>
                            <a:t>zero vector</a:t>
                          </a:r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373333" r="-100245" b="-1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21x21 </a:t>
                          </a:r>
                          <a:r>
                            <a:rPr lang="en-US" altLang="zh-TW" sz="2800" dirty="0" smtClean="0"/>
                            <a:t>identify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14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65406" y="600162"/>
            <a:ext cx="9604375" cy="1049337"/>
          </a:xfrm>
        </p:spPr>
        <p:txBody>
          <a:bodyPr/>
          <a:lstStyle/>
          <a:p>
            <a:r>
              <a:rPr lang="en-US" dirty="0"/>
              <a:t>Result</a:t>
            </a:r>
            <a:r>
              <a:rPr lang="en-US" dirty="0" smtClean="0"/>
              <a:t>(^</a:t>
            </a:r>
            <a:r>
              <a:rPr lang="en-US" dirty="0"/>
              <a:t>GSPC)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531128" y="392445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(2016)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380787" y="3924450"/>
            <a:ext cx="829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</a:p>
          <a:p>
            <a:pPr algn="ctr"/>
            <a:r>
              <a:rPr lang="en-US" dirty="0" smtClean="0"/>
              <a:t>(2017)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81" y="997496"/>
            <a:ext cx="10369919" cy="519548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65406" y="600162"/>
            <a:ext cx="9604375" cy="1049337"/>
          </a:xfrm>
        </p:spPr>
        <p:txBody>
          <a:bodyPr/>
          <a:lstStyle/>
          <a:p>
            <a:r>
              <a:rPr lang="en-US" dirty="0"/>
              <a:t>Result</a:t>
            </a:r>
            <a:r>
              <a:rPr lang="en-US" dirty="0" smtClean="0"/>
              <a:t>(^</a:t>
            </a:r>
            <a:r>
              <a:rPr lang="en-US" dirty="0"/>
              <a:t>GSPC)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531128" y="392445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(2016)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380787" y="3924450"/>
            <a:ext cx="829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</a:p>
          <a:p>
            <a:pPr algn="ctr"/>
            <a:r>
              <a:rPr lang="en-US" dirty="0" smtClean="0"/>
              <a:t>(2017)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r>
              <a:rPr lang="en-US" dirty="0" smtClean="0"/>
              <a:t>(^</a:t>
            </a:r>
            <a:r>
              <a:rPr lang="en-US" dirty="0"/>
              <a:t>GSPC)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157996" y="569595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RMSE=16.5164</a:t>
            </a:r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674" y="1772852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of the </a:t>
            </a:r>
            <a:r>
              <a:rPr lang="en-US" dirty="0"/>
              <a:t>R</a:t>
            </a:r>
            <a:r>
              <a:rPr lang="en-US" dirty="0" smtClean="0"/>
              <a:t>O–RLSE </a:t>
            </a:r>
            <a:r>
              <a:rPr lang="en-US" dirty="0"/>
              <a:t>method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1065411" y="188979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swarm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1065410" y="312492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RMSE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065410" y="374003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err="1" smtClean="0">
                <a:solidFill>
                  <a:schemeClr val="tx1"/>
                </a:solidFill>
              </a:rPr>
              <a:t>Gbest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1065410" y="4355154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065410" y="2504908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Position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4458391" y="3391583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Normalization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4458390" y="2070622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458392" y="268223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Firing-Strength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4458390" y="410092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Consequence part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4458389" y="481027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7794547" y="1937256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A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blipFill>
                <a:blip r:embed="rId2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圓角矩形 44"/>
          <p:cNvSpPr/>
          <p:nvPr/>
        </p:nvSpPr>
        <p:spPr>
          <a:xfrm>
            <a:off x="7794558" y="472296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Cons. parameters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圓角矩形 46"/>
              <p:cNvSpPr/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圓角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blipFill>
                <a:blip r:embed="rId3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圓角矩形 47"/>
              <p:cNvSpPr/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圓角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blipFill>
                <a:blip r:embed="rId4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肘形接點 49"/>
          <p:cNvCxnSpPr>
            <a:stCxn id="33" idx="2"/>
            <a:endCxn id="37" idx="0"/>
          </p:cNvCxnSpPr>
          <p:nvPr/>
        </p:nvCxnSpPr>
        <p:spPr>
          <a:xfrm rot="5400000">
            <a:off x="2150235" y="2396855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 rot="5400000">
            <a:off x="2150230" y="3627291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/>
          <p:nvPr/>
        </p:nvCxnSpPr>
        <p:spPr>
          <a:xfrm rot="5400000">
            <a:off x="2150228" y="4248758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圖: 決策 53"/>
          <p:cNvSpPr/>
          <p:nvPr/>
        </p:nvSpPr>
        <p:spPr>
          <a:xfrm>
            <a:off x="1405992" y="5009776"/>
            <a:ext cx="1704576" cy="6461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STOP?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肘形接點 54"/>
          <p:cNvCxnSpPr>
            <a:stCxn id="54" idx="1"/>
            <a:endCxn id="37" idx="1"/>
          </p:cNvCxnSpPr>
          <p:nvPr/>
        </p:nvCxnSpPr>
        <p:spPr>
          <a:xfrm rot="10800000">
            <a:off x="1065410" y="2704415"/>
            <a:ext cx="340582" cy="2628451"/>
          </a:xfrm>
          <a:prstGeom prst="bentConnector3">
            <a:avLst>
              <a:gd name="adj1" fmla="val 167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/>
          <p:cNvCxnSpPr>
            <a:stCxn id="36" idx="2"/>
            <a:endCxn id="54" idx="0"/>
          </p:cNvCxnSpPr>
          <p:nvPr/>
        </p:nvCxnSpPr>
        <p:spPr>
          <a:xfrm rot="5400000">
            <a:off x="2130479" y="4881967"/>
            <a:ext cx="255611" cy="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endCxn id="128" idx="0"/>
          </p:cNvCxnSpPr>
          <p:nvPr/>
        </p:nvCxnSpPr>
        <p:spPr>
          <a:xfrm rot="5400000">
            <a:off x="2015004" y="5912432"/>
            <a:ext cx="486555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39" idx="2"/>
            <a:endCxn id="40" idx="0"/>
          </p:cNvCxnSpPr>
          <p:nvPr/>
        </p:nvCxnSpPr>
        <p:spPr>
          <a:xfrm rot="16200000" flipH="1">
            <a:off x="5544965" y="2575935"/>
            <a:ext cx="2126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40" idx="2"/>
            <a:endCxn id="38" idx="0"/>
          </p:cNvCxnSpPr>
          <p:nvPr/>
        </p:nvCxnSpPr>
        <p:spPr>
          <a:xfrm rot="5400000">
            <a:off x="5496103" y="3236416"/>
            <a:ext cx="3103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41" idx="2"/>
            <a:endCxn id="42" idx="0"/>
          </p:cNvCxnSpPr>
          <p:nvPr/>
        </p:nvCxnSpPr>
        <p:spPr>
          <a:xfrm rot="5400000">
            <a:off x="5496101" y="4655104"/>
            <a:ext cx="31033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2" idx="1"/>
            <a:endCxn id="34" idx="3"/>
          </p:cNvCxnSpPr>
          <p:nvPr/>
        </p:nvCxnSpPr>
        <p:spPr>
          <a:xfrm rot="10800000">
            <a:off x="3451163" y="3324426"/>
            <a:ext cx="1007226" cy="1685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7" idx="3"/>
            <a:endCxn id="39" idx="1"/>
          </p:cNvCxnSpPr>
          <p:nvPr/>
        </p:nvCxnSpPr>
        <p:spPr>
          <a:xfrm flipV="1">
            <a:off x="3451163" y="2270128"/>
            <a:ext cx="1007227" cy="4342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stCxn id="38" idx="3"/>
            <a:endCxn id="43" idx="1"/>
          </p:cNvCxnSpPr>
          <p:nvPr/>
        </p:nvCxnSpPr>
        <p:spPr>
          <a:xfrm flipV="1">
            <a:off x="6844144" y="2136762"/>
            <a:ext cx="950403" cy="1454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8" idx="2"/>
            <a:endCxn id="47" idx="0"/>
          </p:cNvCxnSpPr>
          <p:nvPr/>
        </p:nvCxnSpPr>
        <p:spPr>
          <a:xfrm rot="16200000" flipH="1">
            <a:off x="8851486" y="3181545"/>
            <a:ext cx="27187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47" idx="2"/>
            <a:endCxn id="44" idx="0"/>
          </p:cNvCxnSpPr>
          <p:nvPr/>
        </p:nvCxnSpPr>
        <p:spPr>
          <a:xfrm rot="16200000" flipH="1">
            <a:off x="8832945" y="3870973"/>
            <a:ext cx="308966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44" idx="2"/>
            <a:endCxn id="45" idx="0"/>
          </p:cNvCxnSpPr>
          <p:nvPr/>
        </p:nvCxnSpPr>
        <p:spPr>
          <a:xfrm rot="16200000" flipH="1">
            <a:off x="8838186" y="4573719"/>
            <a:ext cx="2984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>
            <a:stCxn id="43" idx="2"/>
            <a:endCxn id="48" idx="0"/>
          </p:cNvCxnSpPr>
          <p:nvPr/>
        </p:nvCxnSpPr>
        <p:spPr>
          <a:xfrm rot="5400000">
            <a:off x="8832257" y="2491432"/>
            <a:ext cx="31033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stCxn id="45" idx="1"/>
            <a:endCxn id="41" idx="3"/>
          </p:cNvCxnSpPr>
          <p:nvPr/>
        </p:nvCxnSpPr>
        <p:spPr>
          <a:xfrm rot="10800000">
            <a:off x="6844144" y="4300433"/>
            <a:ext cx="950415" cy="622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44" idx="3"/>
            <a:endCxn id="47" idx="3"/>
          </p:cNvCxnSpPr>
          <p:nvPr/>
        </p:nvCxnSpPr>
        <p:spPr>
          <a:xfrm flipH="1" flipV="1">
            <a:off x="10180300" y="3516990"/>
            <a:ext cx="9" cy="707977"/>
          </a:xfrm>
          <a:prstGeom prst="bentConnector3">
            <a:avLst>
              <a:gd name="adj1" fmla="val -254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990275" y="502461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2303369" y="5655953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圓角矩形 127"/>
          <p:cNvSpPr/>
          <p:nvPr/>
        </p:nvSpPr>
        <p:spPr>
          <a:xfrm>
            <a:off x="1065403" y="615571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0381925" y="3605928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5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507890"/>
                  </p:ext>
                </p:extLst>
              </p:nvPr>
            </p:nvGraphicFramePr>
            <p:xfrm>
              <a:off x="1443351" y="1148744"/>
              <a:ext cx="9658908" cy="214309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804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0371692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335662262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6045999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405367574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14366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X1(INPUT1)</a:t>
                          </a:r>
                          <a:endParaRPr lang="zh-TW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X2(INPUT2)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43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zh-TW" altLang="en-US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altLang="zh-TW" dirty="0" smtClean="0"/>
                            <a:t>1</a:t>
                          </a:r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4366">
                    <a:tc gridSpan="1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507890"/>
                  </p:ext>
                </p:extLst>
              </p:nvPr>
            </p:nvGraphicFramePr>
            <p:xfrm>
              <a:off x="1443351" y="1148744"/>
              <a:ext cx="9658908" cy="214309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804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0371692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335662262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6045999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405367574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14366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X1(INPUT1)</a:t>
                          </a:r>
                          <a:endParaRPr lang="zh-TW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X2(INPUT2)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43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5128" r="-1002273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58" t="-105128" r="-8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758" t="-105128" r="-6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0758" t="-105128" r="-4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515" t="-105128" r="-200758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1515" t="-105128" r="-758" b="-10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4366">
                    <a:tc gridSpan="1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4645116" y="171538"/>
            <a:ext cx="3255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/>
              <a:t>Premise(gauss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0606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9297" y="1352511"/>
              <a:ext cx="9658904" cy="397604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41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Rule5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99305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Rule6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55805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Rule7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8360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779588"/>
                  </p:ext>
                </p:extLst>
              </p:nvPr>
            </p:nvGraphicFramePr>
            <p:xfrm>
              <a:off x="1469297" y="1352511"/>
              <a:ext cx="9658904" cy="397604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41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748" t="-6098" r="-199748" b="-6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53" t="-6098" r="-100253" b="-6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253" t="-6098" r="-253" b="-698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Rule5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99305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Rule6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55805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Rule7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8360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/>
          <p:cNvSpPr txBox="1"/>
          <p:nvPr/>
        </p:nvSpPr>
        <p:spPr>
          <a:xfrm>
            <a:off x="4083425" y="178525"/>
            <a:ext cx="3942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Consequence(T-S)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927107" y="969538"/>
                <a:ext cx="2254742" cy="568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b="0" dirty="0" smtClean="0"/>
                  <a:t>h2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07" y="969538"/>
                <a:ext cx="2254742" cy="568172"/>
              </a:xfrm>
              <a:prstGeom prst="rect">
                <a:avLst/>
              </a:prstGeom>
              <a:blipFill>
                <a:blip r:embed="rId3"/>
                <a:stretch>
                  <a:fillRect l="-2703" t="-13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54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1104" y="604494"/>
            <a:ext cx="9603275" cy="1049235"/>
          </a:xfrm>
        </p:spPr>
        <p:txBody>
          <a:bodyPr/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O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parameters                         RLSE PARAMETERS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91473173"/>
                  </p:ext>
                </p:extLst>
              </p:nvPr>
            </p:nvGraphicFramePr>
            <p:xfrm>
              <a:off x="207818" y="1247486"/>
              <a:ext cx="6126480" cy="409759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7664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600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swarm size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Max(3,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4*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b="0" i="1" u="none" strike="noStrike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u="none" strike="noStrike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b="0" i="1" u="none" strike="noStrike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0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sz="20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  <m:r>
                                    <a:rPr lang="en-US" sz="20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zh-TW" sz="2000" dirty="0" smtClean="0"/>
                            <a:t>)</a:t>
                          </a:r>
                          <a:endParaRPr lang="zh-TW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Iterations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20*D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Stepsize</a:t>
                          </a:r>
                          <a:endParaRPr lang="zh-TW" altLang="en-US" sz="4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max((Iterations-i-15*D)/Iterations,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accuracy/D)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205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/>
                            <a:t>accuracy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07209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91473173"/>
                  </p:ext>
                </p:extLst>
              </p:nvPr>
            </p:nvGraphicFramePr>
            <p:xfrm>
              <a:off x="207818" y="1247486"/>
              <a:ext cx="6126480" cy="409759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7664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600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swarm size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2428" t="-110000" r="-181" b="-369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Iterations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20*D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Stepsize</a:t>
                          </a:r>
                          <a:endParaRPr lang="zh-TW" altLang="en-US" sz="4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max((Iterations-i-15*D)/Iterations,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accuracy/D)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205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/>
                            <a:t>accuracy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07209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/>
              </p:nvPr>
            </p:nvGraphicFramePr>
            <p:xfrm>
              <a:off x="6643029" y="1238885"/>
              <a:ext cx="4962850" cy="432196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40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3600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21x1 </a:t>
                          </a:r>
                          <a:r>
                            <a:rPr lang="en-US" altLang="zh-TW" sz="3600" dirty="0" smtClean="0"/>
                            <a:t>zero vector</a:t>
                          </a:r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21x21 </a:t>
                          </a:r>
                          <a:r>
                            <a:rPr lang="en-US" altLang="zh-TW" sz="2800" dirty="0" smtClean="0"/>
                            <a:t>identify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/>
              </p:nvPr>
            </p:nvGraphicFramePr>
            <p:xfrm>
              <a:off x="6643029" y="1238885"/>
              <a:ext cx="4962850" cy="432196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40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91" t="-110833" r="-491" b="-41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129744" r="-100245" b="-15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21x1 </a:t>
                          </a:r>
                          <a:r>
                            <a:rPr lang="en-US" altLang="zh-TW" sz="3600" dirty="0" smtClean="0"/>
                            <a:t>zero vector</a:t>
                          </a:r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373333" r="-100245" b="-1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21x21 </a:t>
                          </a:r>
                          <a:r>
                            <a:rPr lang="en-US" altLang="zh-TW" sz="2800" dirty="0" smtClean="0"/>
                            <a:t>identify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1529542" y="5461462"/>
            <a:ext cx="331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D:number of Premise parameters</a:t>
            </a:r>
          </a:p>
        </p:txBody>
      </p:sp>
    </p:spTree>
    <p:extLst>
      <p:ext uri="{BB962C8B-B14F-4D97-AF65-F5344CB8AC3E}">
        <p14:creationId xmlns:p14="http://schemas.microsoft.com/office/powerpoint/2010/main" val="9556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63" y="1039061"/>
            <a:ext cx="10044260" cy="50323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65406" y="600162"/>
            <a:ext cx="9604375" cy="1049337"/>
          </a:xfrm>
        </p:spPr>
        <p:txBody>
          <a:bodyPr/>
          <a:lstStyle/>
          <a:p>
            <a:r>
              <a:rPr lang="en-US" dirty="0"/>
              <a:t>Result</a:t>
            </a:r>
            <a:r>
              <a:rPr lang="en-US" dirty="0" smtClean="0"/>
              <a:t>(^</a:t>
            </a:r>
            <a:r>
              <a:rPr lang="en-US" dirty="0"/>
              <a:t>GSPC)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531128" y="392445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(2016)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380787" y="3924450"/>
            <a:ext cx="829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</a:p>
          <a:p>
            <a:pPr algn="ctr"/>
            <a:r>
              <a:rPr lang="en-US" dirty="0" smtClean="0"/>
              <a:t>(2017)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r>
              <a:rPr lang="en-US" dirty="0" smtClean="0"/>
              <a:t>(^</a:t>
            </a:r>
            <a:r>
              <a:rPr lang="en-US" dirty="0"/>
              <a:t>GSPC)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157996" y="569595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RMSE=16.5164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150" y="1691950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677591" y="2701633"/>
            <a:ext cx="1995055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T-S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682536" y="2701632"/>
            <a:ext cx="1995055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Gaussian</a:t>
            </a:r>
            <a:endParaRPr lang="en-US" dirty="0" smtClean="0"/>
          </a:p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948679" y="2280794"/>
            <a:ext cx="146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PSO  or  </a:t>
            </a:r>
            <a:r>
              <a:rPr lang="en-US" dirty="0" smtClean="0"/>
              <a:t>RO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45540" y="221949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RLSE</a:t>
            </a:r>
            <a:endParaRPr 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1837111" y="318377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>
            <a:off x="1837111" y="451379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26525" y="309707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INPUT1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26525" y="442709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INPUT2</a:t>
            </a:r>
            <a:endParaRPr 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7872152" y="3898669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 rot="10800000">
            <a:off x="9955230" y="3900743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橢圓 17"/>
          <p:cNvSpPr/>
          <p:nvPr/>
        </p:nvSpPr>
        <p:spPr>
          <a:xfrm>
            <a:off x="8505196" y="3537939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9" name="橢圓 18"/>
          <p:cNvSpPr/>
          <p:nvPr/>
        </p:nvSpPr>
        <p:spPr>
          <a:xfrm>
            <a:off x="10023810" y="3513001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785458" y="405776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1059010" y="38158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28896" y="3760955"/>
            <a:ext cx="924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errors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32644" y="4227678"/>
            <a:ext cx="3102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RMSE(root mean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square error)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46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299872" y="2133752"/>
                <a:ext cx="6395084" cy="65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 smtClean="0"/>
                  <a:t>Training Data={(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3200" dirty="0" smtClean="0"/>
                  <a:t>),</a:t>
                </a:r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3200" dirty="0" smtClean="0"/>
                  <a:t>=1,2,…,252}</a:t>
                </a: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872" y="2133752"/>
                <a:ext cx="6395084" cy="657681"/>
              </a:xfrm>
              <a:prstGeom prst="rect">
                <a:avLst/>
              </a:prstGeom>
              <a:blipFill>
                <a:blip r:embed="rId2"/>
                <a:stretch>
                  <a:fillRect l="-2383" t="-926" r="-1811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/>
          <p:nvPr/>
        </p:nvCxnSpPr>
        <p:spPr>
          <a:xfrm flipH="1">
            <a:off x="3892472" y="2805745"/>
            <a:ext cx="277633" cy="4971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046951" y="3329847"/>
                <a:ext cx="1133837" cy="823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951" y="3329847"/>
                <a:ext cx="1133837" cy="8233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863169" y="3302895"/>
                <a:ext cx="834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169" y="3302895"/>
                <a:ext cx="83401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endCxn id="10" idx="0"/>
          </p:cNvCxnSpPr>
          <p:nvPr/>
        </p:nvCxnSpPr>
        <p:spPr>
          <a:xfrm>
            <a:off x="4792423" y="2788149"/>
            <a:ext cx="487752" cy="514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/>
          <p:cNvCxnSpPr/>
          <p:nvPr/>
        </p:nvCxnSpPr>
        <p:spPr>
          <a:xfrm>
            <a:off x="6783185" y="2951018"/>
            <a:ext cx="1039091" cy="201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873032" y="4962698"/>
            <a:ext cx="254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1/12016~12/31/2016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0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677591" y="2701633"/>
            <a:ext cx="1995055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T-S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682536" y="2701632"/>
            <a:ext cx="1995055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</a:t>
            </a:r>
          </a:p>
          <a:p>
            <a:pPr algn="ctr"/>
            <a:r>
              <a:rPr lang="en-US" dirty="0" smtClean="0"/>
              <a:t>Gaussian</a:t>
            </a:r>
          </a:p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45540" y="221949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RLSE</a:t>
            </a:r>
            <a:endParaRPr 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1837111" y="318377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>
            <a:off x="1837111" y="451379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236665" y="3097075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76154" y="442709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y(i+1)</a:t>
            </a:r>
            <a:endParaRPr 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7872152" y="3898669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 rot="10800000">
            <a:off x="9955230" y="3900743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橢圓 17"/>
          <p:cNvSpPr/>
          <p:nvPr/>
        </p:nvSpPr>
        <p:spPr>
          <a:xfrm>
            <a:off x="8505196" y="3537939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9" name="橢圓 18"/>
          <p:cNvSpPr/>
          <p:nvPr/>
        </p:nvSpPr>
        <p:spPr>
          <a:xfrm>
            <a:off x="10023810" y="3513001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785458" y="4057763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Output(1)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1059010" y="3815831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y(i+2)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28896" y="3760955"/>
            <a:ext cx="924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errors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948679" y="2280794"/>
            <a:ext cx="146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PSO  or  </a:t>
            </a:r>
            <a:r>
              <a:rPr lang="en-US" dirty="0" smtClean="0"/>
              <a:t>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754071"/>
              </p:ext>
            </p:extLst>
          </p:nvPr>
        </p:nvGraphicFramePr>
        <p:xfrm>
          <a:off x="1461799" y="881149"/>
          <a:ext cx="6811818" cy="3854565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27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22883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0" y="2546821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INPUT1</a:t>
            </a:r>
            <a:endParaRPr 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73447" y="4915589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INPUT2</a:t>
            </a:r>
            <a:endParaRPr 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52002" y="178054"/>
            <a:ext cx="5158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subtractive clustering(9 rules)</a:t>
            </a:r>
            <a:endParaRPr lang="en-US" sz="28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76165"/>
              </p:ext>
            </p:extLst>
          </p:nvPr>
        </p:nvGraphicFramePr>
        <p:xfrm>
          <a:off x="9069184" y="631767"/>
          <a:ext cx="2743152" cy="47738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576">
                  <a:extLst>
                    <a:ext uri="{9D8B030D-6E8A-4147-A177-3AD203B41FA5}">
                      <a16:colId xmlns:a16="http://schemas.microsoft.com/office/drawing/2014/main" val="1691370994"/>
                    </a:ext>
                  </a:extLst>
                </a:gridCol>
                <a:gridCol w="1371576">
                  <a:extLst>
                    <a:ext uri="{9D8B030D-6E8A-4147-A177-3AD203B41FA5}">
                      <a16:colId xmlns:a16="http://schemas.microsoft.com/office/drawing/2014/main" val="876055733"/>
                    </a:ext>
                  </a:extLst>
                </a:gridCol>
              </a:tblGrid>
              <a:tr h="49876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Formation Matrix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1316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625626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2424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580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4287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54579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8045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2914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15635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75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7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52002" y="178054"/>
            <a:ext cx="5227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</a:t>
            </a:r>
            <a:r>
              <a:rPr lang="en-US" sz="2800" dirty="0" err="1"/>
              <a:t>t</a:t>
            </a:r>
            <a:r>
              <a:rPr lang="en-US" sz="2800" dirty="0" err="1" smtClean="0"/>
              <a:t>reshold</a:t>
            </a:r>
            <a:r>
              <a:rPr lang="en-US" sz="2800" dirty="0" smtClean="0"/>
              <a:t> Filter(remain 7 rules)</a:t>
            </a:r>
            <a:endParaRPr lang="en-US" sz="2800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662169"/>
              </p:ext>
            </p:extLst>
          </p:nvPr>
        </p:nvGraphicFramePr>
        <p:xfrm>
          <a:off x="1461799" y="881149"/>
          <a:ext cx="6811818" cy="3854565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27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E2E0D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D7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22883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96021"/>
              </p:ext>
            </p:extLst>
          </p:nvPr>
        </p:nvGraphicFramePr>
        <p:xfrm>
          <a:off x="9069184" y="631767"/>
          <a:ext cx="2743152" cy="47738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576">
                  <a:extLst>
                    <a:ext uri="{9D8B030D-6E8A-4147-A177-3AD203B41FA5}">
                      <a16:colId xmlns:a16="http://schemas.microsoft.com/office/drawing/2014/main" val="1691370994"/>
                    </a:ext>
                  </a:extLst>
                </a:gridCol>
                <a:gridCol w="1371576">
                  <a:extLst>
                    <a:ext uri="{9D8B030D-6E8A-4147-A177-3AD203B41FA5}">
                      <a16:colId xmlns:a16="http://schemas.microsoft.com/office/drawing/2014/main" val="876055733"/>
                    </a:ext>
                  </a:extLst>
                </a:gridCol>
              </a:tblGrid>
              <a:tr h="49876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Formation Matrix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1316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625626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2424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580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4287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54579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8045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2914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15635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75929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0" y="2546821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INPUT1</a:t>
            </a:r>
            <a:endParaRPr 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173447" y="4915589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15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of the PSO–RLSE method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1065411" y="188979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swarm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1065410" y="312492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RMSE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065410" y="374003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err="1" smtClean="0">
                <a:solidFill>
                  <a:schemeClr val="tx1"/>
                </a:solidFill>
              </a:rPr>
              <a:t>Gbest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err="1" smtClean="0">
                <a:solidFill>
                  <a:schemeClr val="tx1"/>
                </a:solidFill>
              </a:rPr>
              <a:t>Pbest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1065410" y="4355154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065410" y="2504908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Position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4458391" y="3391583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Normalization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4458390" y="2070622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458392" y="268223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Firing-Strength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4458390" y="410092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Consequence part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4458389" y="481027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7794547" y="1937256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A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blipFill>
                <a:blip r:embed="rId2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圓角矩形 44"/>
          <p:cNvSpPr/>
          <p:nvPr/>
        </p:nvSpPr>
        <p:spPr>
          <a:xfrm>
            <a:off x="7794558" y="472296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Cons. parameters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圓角矩形 46"/>
              <p:cNvSpPr/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圓角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blipFill>
                <a:blip r:embed="rId3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圓角矩形 47"/>
              <p:cNvSpPr/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圓角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blipFill>
                <a:blip r:embed="rId4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肘形接點 49"/>
          <p:cNvCxnSpPr>
            <a:stCxn id="33" idx="2"/>
            <a:endCxn id="37" idx="0"/>
          </p:cNvCxnSpPr>
          <p:nvPr/>
        </p:nvCxnSpPr>
        <p:spPr>
          <a:xfrm rot="5400000">
            <a:off x="2150235" y="2396855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 rot="5400000">
            <a:off x="2150230" y="3627291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/>
          <p:nvPr/>
        </p:nvCxnSpPr>
        <p:spPr>
          <a:xfrm rot="5400000">
            <a:off x="2150228" y="4248758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圖: 決策 53"/>
          <p:cNvSpPr/>
          <p:nvPr/>
        </p:nvSpPr>
        <p:spPr>
          <a:xfrm>
            <a:off x="1405992" y="5009776"/>
            <a:ext cx="1704576" cy="6461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STOP?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肘形接點 54"/>
          <p:cNvCxnSpPr>
            <a:stCxn id="54" idx="1"/>
            <a:endCxn id="37" idx="1"/>
          </p:cNvCxnSpPr>
          <p:nvPr/>
        </p:nvCxnSpPr>
        <p:spPr>
          <a:xfrm rot="10800000">
            <a:off x="1065410" y="2704415"/>
            <a:ext cx="340582" cy="2628451"/>
          </a:xfrm>
          <a:prstGeom prst="bentConnector3">
            <a:avLst>
              <a:gd name="adj1" fmla="val 167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/>
          <p:cNvCxnSpPr>
            <a:stCxn id="36" idx="2"/>
            <a:endCxn id="54" idx="0"/>
          </p:cNvCxnSpPr>
          <p:nvPr/>
        </p:nvCxnSpPr>
        <p:spPr>
          <a:xfrm rot="5400000">
            <a:off x="2130479" y="4881967"/>
            <a:ext cx="255611" cy="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endCxn id="128" idx="0"/>
          </p:cNvCxnSpPr>
          <p:nvPr/>
        </p:nvCxnSpPr>
        <p:spPr>
          <a:xfrm rot="5400000">
            <a:off x="2015004" y="5912432"/>
            <a:ext cx="486555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39" idx="2"/>
            <a:endCxn id="40" idx="0"/>
          </p:cNvCxnSpPr>
          <p:nvPr/>
        </p:nvCxnSpPr>
        <p:spPr>
          <a:xfrm rot="16200000" flipH="1">
            <a:off x="5544965" y="2575935"/>
            <a:ext cx="2126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40" idx="2"/>
            <a:endCxn id="38" idx="0"/>
          </p:cNvCxnSpPr>
          <p:nvPr/>
        </p:nvCxnSpPr>
        <p:spPr>
          <a:xfrm rot="5400000">
            <a:off x="5496103" y="3236416"/>
            <a:ext cx="3103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41" idx="2"/>
            <a:endCxn id="42" idx="0"/>
          </p:cNvCxnSpPr>
          <p:nvPr/>
        </p:nvCxnSpPr>
        <p:spPr>
          <a:xfrm rot="5400000">
            <a:off x="5496101" y="4655104"/>
            <a:ext cx="31033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2" idx="1"/>
            <a:endCxn id="34" idx="3"/>
          </p:cNvCxnSpPr>
          <p:nvPr/>
        </p:nvCxnSpPr>
        <p:spPr>
          <a:xfrm rot="10800000">
            <a:off x="3451163" y="3324426"/>
            <a:ext cx="1007226" cy="1685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7" idx="3"/>
            <a:endCxn id="39" idx="1"/>
          </p:cNvCxnSpPr>
          <p:nvPr/>
        </p:nvCxnSpPr>
        <p:spPr>
          <a:xfrm flipV="1">
            <a:off x="3451163" y="2270128"/>
            <a:ext cx="1007227" cy="4342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stCxn id="38" idx="3"/>
            <a:endCxn id="43" idx="1"/>
          </p:cNvCxnSpPr>
          <p:nvPr/>
        </p:nvCxnSpPr>
        <p:spPr>
          <a:xfrm flipV="1">
            <a:off x="6844144" y="2136762"/>
            <a:ext cx="950403" cy="1454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8" idx="2"/>
            <a:endCxn id="47" idx="0"/>
          </p:cNvCxnSpPr>
          <p:nvPr/>
        </p:nvCxnSpPr>
        <p:spPr>
          <a:xfrm rot="16200000" flipH="1">
            <a:off x="8851486" y="3181545"/>
            <a:ext cx="27187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47" idx="2"/>
            <a:endCxn id="44" idx="0"/>
          </p:cNvCxnSpPr>
          <p:nvPr/>
        </p:nvCxnSpPr>
        <p:spPr>
          <a:xfrm rot="16200000" flipH="1">
            <a:off x="8832945" y="3870973"/>
            <a:ext cx="308966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44" idx="2"/>
            <a:endCxn id="45" idx="0"/>
          </p:cNvCxnSpPr>
          <p:nvPr/>
        </p:nvCxnSpPr>
        <p:spPr>
          <a:xfrm rot="16200000" flipH="1">
            <a:off x="8838186" y="4573719"/>
            <a:ext cx="2984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>
            <a:stCxn id="43" idx="2"/>
            <a:endCxn id="48" idx="0"/>
          </p:cNvCxnSpPr>
          <p:nvPr/>
        </p:nvCxnSpPr>
        <p:spPr>
          <a:xfrm rot="5400000">
            <a:off x="8832257" y="2491432"/>
            <a:ext cx="31033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stCxn id="45" idx="1"/>
            <a:endCxn id="41" idx="3"/>
          </p:cNvCxnSpPr>
          <p:nvPr/>
        </p:nvCxnSpPr>
        <p:spPr>
          <a:xfrm rot="10800000">
            <a:off x="6844144" y="4300433"/>
            <a:ext cx="950415" cy="622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44" idx="3"/>
            <a:endCxn id="47" idx="3"/>
          </p:cNvCxnSpPr>
          <p:nvPr/>
        </p:nvCxnSpPr>
        <p:spPr>
          <a:xfrm flipH="1" flipV="1">
            <a:off x="10180300" y="3516990"/>
            <a:ext cx="9" cy="707977"/>
          </a:xfrm>
          <a:prstGeom prst="bentConnector3">
            <a:avLst>
              <a:gd name="adj1" fmla="val -254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990275" y="502461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2303369" y="5655953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圓角矩形 127"/>
          <p:cNvSpPr/>
          <p:nvPr/>
        </p:nvSpPr>
        <p:spPr>
          <a:xfrm>
            <a:off x="1065403" y="615571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0381925" y="3605928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1570116"/>
                  </p:ext>
                </p:extLst>
              </p:nvPr>
            </p:nvGraphicFramePr>
            <p:xfrm>
              <a:off x="1443351" y="1148744"/>
              <a:ext cx="9658908" cy="214309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804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0371692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335662262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6045999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405367574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14366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X1(INPUT1)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X2(INPUT2)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43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zh-TW" altLang="en-US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altLang="zh-TW" dirty="0" smtClean="0"/>
                            <a:t>1</a:t>
                          </a:r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4366">
                    <a:tc gridSpan="1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1570116"/>
                  </p:ext>
                </p:extLst>
              </p:nvPr>
            </p:nvGraphicFramePr>
            <p:xfrm>
              <a:off x="1443351" y="1148744"/>
              <a:ext cx="9658908" cy="214309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804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0371692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335662262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6045999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405367574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14366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X1(INPUT1)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X2(INPUT2)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43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5128" r="-1002273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58" t="-105128" r="-8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758" t="-105128" r="-6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0758" t="-105128" r="-4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515" t="-105128" r="-200758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1515" t="-105128" r="-758" b="-10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4366">
                    <a:tc gridSpan="1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4645116" y="171538"/>
            <a:ext cx="3255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/>
              <a:t>Premise(gauss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805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779588"/>
                  </p:ext>
                </p:extLst>
              </p:nvPr>
            </p:nvGraphicFramePr>
            <p:xfrm>
              <a:off x="1469297" y="1352511"/>
              <a:ext cx="9658904" cy="397604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41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Rule5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99305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Rule6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55805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Rule7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8360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779588"/>
                  </p:ext>
                </p:extLst>
              </p:nvPr>
            </p:nvGraphicFramePr>
            <p:xfrm>
              <a:off x="1469297" y="1352511"/>
              <a:ext cx="9658904" cy="397604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41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748" t="-6098" r="-199748" b="-6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53" t="-6098" r="-100253" b="-6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253" t="-6098" r="-253" b="-698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Rule5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99305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Rule6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55805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Rule7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8360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/>
          <p:cNvSpPr txBox="1"/>
          <p:nvPr/>
        </p:nvSpPr>
        <p:spPr>
          <a:xfrm>
            <a:off x="4083425" y="178525"/>
            <a:ext cx="3942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Consequence(T-S)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927107" y="969538"/>
                <a:ext cx="2254742" cy="568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b="0" dirty="0" smtClean="0"/>
                  <a:t>h2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07" y="969538"/>
                <a:ext cx="2254742" cy="568172"/>
              </a:xfrm>
              <a:prstGeom prst="rect">
                <a:avLst/>
              </a:prstGeom>
              <a:blipFill>
                <a:blip r:embed="rId3"/>
                <a:stretch>
                  <a:fillRect l="-2703" t="-13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83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526</TotalTime>
  <Words>428</Words>
  <Application>Microsoft Office PowerPoint</Application>
  <PresentationFormat>寬螢幕</PresentationFormat>
  <Paragraphs>286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新細明體</vt:lpstr>
      <vt:lpstr>Arial</vt:lpstr>
      <vt:lpstr>Baskerville Old Face</vt:lpstr>
      <vt:lpstr>Cambria Math</vt:lpstr>
      <vt:lpstr>Gill Sans MT</vt:lpstr>
      <vt:lpstr>Gallery</vt:lpstr>
      <vt:lpstr>RO(+RLSE)  VS  PSO(+RLSE) (TAIEX、S&amp;P500)</vt:lpstr>
      <vt:lpstr>Model</vt:lpstr>
      <vt:lpstr>Homework</vt:lpstr>
      <vt:lpstr>Model</vt:lpstr>
      <vt:lpstr>PowerPoint 簡報</vt:lpstr>
      <vt:lpstr>PowerPoint 簡報</vt:lpstr>
      <vt:lpstr>Flowchart of the PSO–RLSE method</vt:lpstr>
      <vt:lpstr>PowerPoint 簡報</vt:lpstr>
      <vt:lpstr>PowerPoint 簡報</vt:lpstr>
      <vt:lpstr>PSO parameters                         RLSE PARAMETERS</vt:lpstr>
      <vt:lpstr>Result(^GSPC)</vt:lpstr>
      <vt:lpstr>Result(^GSPC)</vt:lpstr>
      <vt:lpstr>Learning curve(^GSPC)</vt:lpstr>
      <vt:lpstr>Flowchart of the RO–RLSE method</vt:lpstr>
      <vt:lpstr>PowerPoint 簡報</vt:lpstr>
      <vt:lpstr>PowerPoint 簡報</vt:lpstr>
      <vt:lpstr>RO parameters                         RLSE PARAMETERS</vt:lpstr>
      <vt:lpstr>Result(^GSPC)</vt:lpstr>
      <vt:lpstr>Learning curve(^GSPC)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PSO+RLSE</dc:title>
  <dc:creator>Roderick Lin</dc:creator>
  <cp:lastModifiedBy>Roderick Lin</cp:lastModifiedBy>
  <cp:revision>36</cp:revision>
  <dcterms:created xsi:type="dcterms:W3CDTF">2017-01-18T07:20:48Z</dcterms:created>
  <dcterms:modified xsi:type="dcterms:W3CDTF">2017-02-28T16:41:20Z</dcterms:modified>
</cp:coreProperties>
</file>