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6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5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0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69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0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7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2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3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3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7812DC-74C7-47C3-96F6-9AC91492349B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8F4AE3-4E50-44B0-AD49-A17E39A6B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7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 2</a:t>
            </a:r>
            <a:br>
              <a:rPr lang="en-US" altLang="zh-TW" dirty="0" smtClean="0"/>
            </a:br>
            <a:r>
              <a:rPr lang="en-US" altLang="zh-TW" dirty="0" smtClean="0"/>
              <a:t>IIM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</a:p>
        </p:txBody>
      </p:sp>
    </p:spTree>
    <p:extLst>
      <p:ext uri="{BB962C8B-B14F-4D97-AF65-F5344CB8AC3E}">
        <p14:creationId xmlns:p14="http://schemas.microsoft.com/office/powerpoint/2010/main" val="7112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TSMC 7</a:t>
            </a:r>
            <a:r>
              <a:rPr lang="zh-TW" altLang="en-US" dirty="0" smtClean="0"/>
              <a:t>天漲跌，檔名</a:t>
            </a:r>
            <a:r>
              <a:rPr lang="en-US" altLang="zh-TW" dirty="0" smtClean="0"/>
              <a:t>(TSMC7)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7031" t="31616" r="64424" b="49717"/>
          <a:stretch/>
        </p:blipFill>
        <p:spPr>
          <a:xfrm>
            <a:off x="1721911" y="2552081"/>
            <a:ext cx="8439266" cy="31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TSMC 30</a:t>
            </a:r>
            <a:r>
              <a:rPr lang="zh-TW" altLang="en-US" dirty="0" smtClean="0"/>
              <a:t>天</a:t>
            </a:r>
            <a:r>
              <a:rPr lang="zh-TW" altLang="en-US" dirty="0"/>
              <a:t>漲</a:t>
            </a:r>
            <a:r>
              <a:rPr lang="zh-TW" altLang="en-US" dirty="0" smtClean="0"/>
              <a:t>跌，檔名</a:t>
            </a:r>
            <a:r>
              <a:rPr lang="en-US" altLang="zh-TW" dirty="0" smtClean="0"/>
              <a:t>(TSMC30)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9140" b="2719"/>
          <a:stretch/>
        </p:blipFill>
        <p:spPr>
          <a:xfrm>
            <a:off x="1222573" y="1965187"/>
            <a:ext cx="9887791" cy="43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and 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透過這次的練習可以發現，當特徵變數切的越細微，則所需要的運算時間會更久，雖然目前還不知道效果是否有明顯提升。在此次作業後，更了解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公式的應用，還有</a:t>
            </a:r>
            <a:r>
              <a:rPr lang="en-US" altLang="zh-TW" dirty="0" smtClean="0"/>
              <a:t>IIM</a:t>
            </a:r>
            <a:r>
              <a:rPr lang="zh-TW" altLang="en-US" dirty="0" smtClean="0"/>
              <a:t>的產生方式，以便</a:t>
            </a:r>
            <a:r>
              <a:rPr lang="zh-TW" altLang="en-US" smtClean="0"/>
              <a:t>日後再選擇訓練資料時，有更好的依據及幫助。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61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Problem Statement and Task </a:t>
            </a:r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1.  </a:t>
            </a:r>
            <a:r>
              <a:rPr lang="zh-TW" altLang="zh-TW" dirty="0" smtClean="0"/>
              <a:t>針對</a:t>
            </a:r>
            <a:r>
              <a:rPr lang="zh-TW" altLang="zh-TW" dirty="0"/>
              <a:t>兩個資料集，做六個特徵變數，加上一個目標變數組成一個矩陣，透過矩陣算出互資訊量，預期結果將會是一個</a:t>
            </a:r>
            <a:r>
              <a:rPr lang="en-US" altLang="zh-TW" dirty="0"/>
              <a:t>7*7</a:t>
            </a:r>
            <a:r>
              <a:rPr lang="zh-TW" altLang="zh-TW" dirty="0"/>
              <a:t>的</a:t>
            </a:r>
            <a:r>
              <a:rPr lang="en-US" altLang="zh-TW" dirty="0"/>
              <a:t>IIM(Influence Information Matrix</a:t>
            </a:r>
            <a:r>
              <a:rPr lang="en-US" altLang="zh-TW" dirty="0" smtClean="0"/>
              <a:t>)</a:t>
            </a:r>
          </a:p>
          <a:p>
            <a:pPr lvl="0"/>
            <a:endParaRPr lang="zh-TW" altLang="zh-TW" dirty="0"/>
          </a:p>
          <a:p>
            <a:pPr lvl="0"/>
            <a:r>
              <a:rPr lang="en-US" altLang="zh-TW" dirty="0" smtClean="0"/>
              <a:t>2.</a:t>
            </a:r>
            <a:r>
              <a:rPr lang="zh-TW" altLang="zh-TW" dirty="0"/>
              <a:t>針對兩個資料集，做三十個特徵變數，加上一個目標變數組成一個矩陣，透過矩陣算出互資訊量，預期結果將會是一個</a:t>
            </a:r>
            <a:r>
              <a:rPr lang="en-US" altLang="zh-TW" dirty="0"/>
              <a:t>31*31</a:t>
            </a:r>
            <a:r>
              <a:rPr lang="zh-TW" altLang="zh-TW" dirty="0"/>
              <a:t>的</a:t>
            </a:r>
            <a:r>
              <a:rPr lang="en-US" altLang="zh-TW" dirty="0"/>
              <a:t>IIM(Influence Information Matrix)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60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Methodology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</a:t>
            </a:r>
            <a:r>
              <a:rPr lang="zh-TW" altLang="en-US" dirty="0"/>
              <a:t>設</a:t>
            </a:r>
            <a:r>
              <a:rPr lang="zh-TW" altLang="zh-TW" dirty="0" smtClean="0"/>
              <a:t>資料</a:t>
            </a:r>
            <a:r>
              <a:rPr lang="zh-TW" altLang="zh-TW" dirty="0"/>
              <a:t>為</a:t>
            </a:r>
            <a:r>
              <a:rPr lang="en-US" altLang="zh-TW" dirty="0"/>
              <a:t>y(</a:t>
            </a:r>
            <a:r>
              <a:rPr lang="en-US" altLang="zh-TW" dirty="0" err="1"/>
              <a:t>i</a:t>
            </a:r>
            <a:r>
              <a:rPr lang="en-US" altLang="zh-TW" dirty="0"/>
              <a:t>) , </a:t>
            </a:r>
            <a:r>
              <a:rPr lang="en-US" altLang="zh-TW" dirty="0" err="1"/>
              <a:t>i</a:t>
            </a:r>
            <a:r>
              <a:rPr lang="en-US" altLang="zh-TW" dirty="0"/>
              <a:t>=1,2,…,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zh-TW" dirty="0" smtClean="0"/>
              <a:t>漲</a:t>
            </a:r>
            <a:r>
              <a:rPr lang="zh-TW" altLang="zh-TW" dirty="0"/>
              <a:t>跌為</a:t>
            </a:r>
            <a:r>
              <a:rPr lang="en-US" altLang="zh-TW" dirty="0" err="1"/>
              <a:t>Δy</a:t>
            </a:r>
            <a:r>
              <a:rPr lang="en-US" altLang="zh-TW" dirty="0"/>
              <a:t>(j) , j=1,2,...,</a:t>
            </a:r>
            <a:r>
              <a:rPr lang="en-US" altLang="zh-TW" dirty="0" smtClean="0"/>
              <a:t>n-1</a:t>
            </a:r>
            <a:endParaRPr lang="en-US" altLang="zh-TW" dirty="0"/>
          </a:p>
          <a:p>
            <a:r>
              <a:rPr lang="en-US" altLang="zh-TW" dirty="0" err="1" smtClean="0"/>
              <a:t>Δy</a:t>
            </a:r>
            <a:r>
              <a:rPr lang="en-US" altLang="zh-TW" dirty="0" smtClean="0"/>
              <a:t>(j</a:t>
            </a:r>
            <a:r>
              <a:rPr lang="en-US" altLang="zh-TW" dirty="0"/>
              <a:t>)=y(j+1)-y(j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723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Methodology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Entropy:</a:t>
                </a:r>
                <a:r>
                  <a:rPr lang="zh-TW" altLang="en-US" dirty="0" smtClean="0"/>
                  <a:t>資訊的混亂程度</a:t>
                </a:r>
                <a:endParaRPr lang="en-US" altLang="zh-TW" dirty="0" smtClean="0"/>
              </a:p>
              <a:p>
                <a:r>
                  <a:rPr lang="en-US" altLang="zh-TW" dirty="0" smtClean="0"/>
                  <a:t>H(X)=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若</a:t>
                </a:r>
                <a:r>
                  <a:rPr lang="en-US" altLang="zh-TW" dirty="0" err="1" smtClean="0"/>
                  <a:t>pd</a:t>
                </a:r>
                <a:r>
                  <a:rPr lang="en-US" altLang="zh-TW" dirty="0" smtClean="0"/>
                  <a:t>(x)&gt;1</a:t>
                </a:r>
                <a:r>
                  <a:rPr lang="zh-TW" altLang="en-US" dirty="0" smtClean="0"/>
                  <a:t>，則</a:t>
                </a:r>
                <a:r>
                  <a:rPr lang="en-US" altLang="zh-TW" dirty="0" smtClean="0"/>
                  <a:t>log</a:t>
                </a:r>
                <a:r>
                  <a:rPr lang="zh-TW" altLang="en-US" dirty="0" smtClean="0"/>
                  <a:t>部分會變成負數，所以將公式改成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/>
                  <a:t>H(X)=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(1,1∗</m:t>
                    </m:r>
                    <m:sSup>
                      <m:sSup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pd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3853" b="-2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Methodology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TW" altLang="en-US" dirty="0" smtClean="0"/>
                  <a:t>互資訊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I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  <m:r>
                            <a:rPr lang="en-US" altLang="zh-TW"/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I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X</m:t>
                              </m:r>
                            </m:e>
                            <m:sup>
                              <m:r>
                                <a:rPr lang="en-US" altLang="zh-TW"/>
                                <m:t>+</m:t>
                              </m:r>
                            </m:sup>
                          </m:sSup>
                          <m:r>
                            <a:rPr lang="en-US" altLang="zh-TW"/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 i="1"/>
                        <m:t>∗</m:t>
                      </m:r>
                      <m:nary>
                        <m:naryPr>
                          <m:limLoc m:val="undOvr"/>
                          <m:ctrlPr>
                            <a:rPr lang="zh-TW" altLang="zh-TW" i="1"/>
                          </m:ctrlPr>
                        </m:naryPr>
                        <m:sub>
                          <m:r>
                            <a:rPr lang="en-US" altLang="zh-TW" i="1"/>
                            <m:t>0</m:t>
                          </m:r>
                        </m:sub>
                        <m:sup>
                          <m:r>
                            <a:rPr lang="en-US" altLang="zh-TW" i="1">
                              <a:hlinkClick r:id="" action="ppaction://noaction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/>
                            <m:t>𝑝𝑑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</m:d>
                          <m:r>
                            <a:rPr lang="en-US" altLang="zh-TW" i="1"/>
                            <m:t>𝑑𝑥</m:t>
                          </m:r>
                        </m:e>
                      </m:nary>
                      <m:r>
                        <a:rPr lang="en-US" altLang="zh-TW" i="1"/>
                        <m:t> +   </m:t>
                      </m:r>
                      <m:r>
                        <m:rPr>
                          <m:sty m:val="p"/>
                        </m:rPr>
                        <a:rPr lang="en-US" altLang="zh-TW"/>
                        <m:t>I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X</m:t>
                              </m:r>
                            </m:e>
                            <m:sup>
                              <m:r>
                                <a:rPr lang="en-US" altLang="zh-TW" i="1"/>
                                <m:t>−</m:t>
                              </m:r>
                            </m:sup>
                          </m:sSup>
                          <m:r>
                            <a:rPr lang="en-US" altLang="zh-TW"/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 i="1"/>
                        <m:t>∗</m:t>
                      </m:r>
                      <m:nary>
                        <m:naryPr>
                          <m:limLoc m:val="undOvr"/>
                          <m:ctrlPr>
                            <a:rPr lang="zh-TW" altLang="zh-TW" i="1"/>
                          </m:ctrlPr>
                        </m:naryPr>
                        <m:sub>
                          <m:r>
                            <a:rPr lang="en-US" altLang="zh-TW" i="1"/>
                            <m:t>−∞</m:t>
                          </m:r>
                        </m:sub>
                        <m:sup>
                          <m:r>
                            <a:rPr lang="en-US" altLang="zh-TW" i="1"/>
                            <m:t>0</m:t>
                          </m:r>
                        </m:sup>
                        <m:e>
                          <m:r>
                            <a:rPr lang="en-US" altLang="zh-TW" i="1"/>
                            <m:t>𝑝𝑑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</m:d>
                          <m:r>
                            <a:rPr lang="en-US" altLang="zh-TW" i="1"/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I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X</m:t>
                              </m:r>
                            </m:e>
                            <m:sup>
                              <m:r>
                                <a:rPr lang="en-US" altLang="zh-TW"/>
                                <m:t>+</m:t>
                              </m:r>
                            </m:sup>
                          </m:sSup>
                          <m:r>
                            <a:rPr lang="en-US" altLang="zh-TW"/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 i="1"/>
                        <m:t>−</m:t>
                      </m:r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/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/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  <m:r>
                            <a:rPr lang="en-US" altLang="zh-TW"/>
                            <m:t>(</m:t>
                          </m:r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X</m:t>
                              </m:r>
                            </m:e>
                            <m:sup>
                              <m:r>
                                <a:rPr lang="en-US" altLang="zh-TW"/>
                                <m:t>+</m:t>
                              </m:r>
                            </m:sup>
                          </m:sSup>
                          <m:r>
                            <a:rPr lang="en-US" altLang="zh-TW"/>
                            <m:t>)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/>
                          </m:ctrlPr>
                        </m:naryPr>
                        <m:sub/>
                        <m:sup/>
                        <m:e>
                          <m:r>
                            <a:rPr lang="en-US" altLang="zh-TW" i="1"/>
                            <m:t>𝑝𝑑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𝑦</m:t>
                              </m:r>
                              <m:r>
                                <a:rPr lang="en-US" altLang="zh-TW" i="1"/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/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/>
                                <m:t>)</m:t>
                              </m:r>
                            </m:e>
                          </m:d>
                          <m:r>
                            <a:rPr lang="en-US" altLang="zh-TW" i="1"/>
                            <m:t>∗</m:t>
                          </m:r>
                          <m:r>
                            <a:rPr lang="en-US" altLang="zh-TW" i="1"/>
                            <m:t>𝑝𝑑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/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i="1"/>
                            <m:t>∗</m:t>
                          </m:r>
                          <m:func>
                            <m:funcPr>
                              <m:ctrlPr>
                                <a:rPr lang="zh-TW" altLang="zh-TW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/>
                                      </m:ctrlPr>
                                    </m:fPr>
                                    <m:num>
                                      <m:r>
                                        <a:rPr lang="en-US" altLang="zh-TW" i="1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/>
                                        <m:t>𝑝𝑑</m:t>
                                      </m:r>
                                      <m:d>
                                        <m:dPr>
                                          <m:ctrlPr>
                                            <a:rPr lang="zh-TW" altLang="zh-TW" i="1"/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/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/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/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/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/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/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/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I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X</m:t>
                              </m:r>
                            </m:e>
                            <m:sup>
                              <m:r>
                                <a:rPr lang="en-US" altLang="zh-TW" i="1"/>
                                <m:t>−</m:t>
                              </m:r>
                            </m:sup>
                          </m:sSup>
                          <m:r>
                            <a:rPr lang="en-US" altLang="zh-TW"/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</m:d>
                      <m:r>
                        <a:rPr lang="en-US" altLang="zh-TW" i="1"/>
                        <m:t>−</m:t>
                      </m:r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r>
                        <a:rPr lang="en-US" altLang="zh-TW"/>
                        <m:t>(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r>
                        <a:rPr lang="en-US" altLang="zh-TW"/>
                        <m:t>(</m:t>
                      </m:r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  <m:sup>
                          <m:r>
                            <a:rPr lang="en-US" altLang="zh-TW" i="1"/>
                            <m:t>−</m:t>
                          </m:r>
                        </m:sup>
                      </m:sSup>
                      <m:r>
                        <a:rPr lang="en-US" altLang="zh-TW"/>
                        <m:t>))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  <m:r>
                            <a:rPr lang="en-US" altLang="zh-TW"/>
                            <m:t>(</m:t>
                          </m:r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X</m:t>
                              </m:r>
                            </m:e>
                            <m:sup>
                              <m:r>
                                <a:rPr lang="en-US" altLang="zh-TW" i="1"/>
                                <m:t>−</m:t>
                              </m:r>
                            </m:sup>
                          </m:sSup>
                          <m:r>
                            <a:rPr lang="en-US" altLang="zh-TW"/>
                            <m:t>)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/>
                          </m:ctrlPr>
                        </m:naryPr>
                        <m:sub/>
                        <m:sup/>
                        <m:e>
                          <m:r>
                            <a:rPr lang="en-US" altLang="zh-TW" i="1"/>
                            <m:t>𝑝𝑑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𝑦</m:t>
                              </m:r>
                              <m:r>
                                <a:rPr lang="en-US" altLang="zh-TW" i="1"/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/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/>
                                <m:t>)</m:t>
                              </m:r>
                            </m:e>
                          </m:d>
                          <m:r>
                            <a:rPr lang="en-US" altLang="zh-TW" i="1"/>
                            <m:t>∗</m:t>
                          </m:r>
                          <m:r>
                            <a:rPr lang="en-US" altLang="zh-TW" i="1"/>
                            <m:t>𝑝𝑑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/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i="1"/>
                            <m:t>∗</m:t>
                          </m:r>
                          <m:func>
                            <m:funcPr>
                              <m:ctrlPr>
                                <a:rPr lang="zh-TW" altLang="zh-TW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/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/>
                                      </m:ctrlPr>
                                    </m:fPr>
                                    <m:num>
                                      <m:r>
                                        <a:rPr lang="en-US" altLang="zh-TW" i="1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/>
                                        <m:t>𝑝𝑑</m:t>
                                      </m:r>
                                      <m:d>
                                        <m:dPr>
                                          <m:ctrlPr>
                                            <a:rPr lang="zh-TW" altLang="zh-TW" i="1"/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/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/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/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/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/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/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/>
                                  </m:ctrlPr>
                                </m:sSup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/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zh-TW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1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29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步驟</a:t>
                </a:r>
                <a:r>
                  <a:rPr lang="en-US" altLang="zh-TW" dirty="0" smtClean="0"/>
                  <a:t>1:</a:t>
                </a:r>
              </a:p>
              <a:p>
                <a:pPr marL="0" indent="0">
                  <a:buNone/>
                </a:pPr>
                <a:r>
                  <a:rPr lang="zh-TW" altLang="zh-TW" dirty="0" smtClean="0"/>
                  <a:t>假設</a:t>
                </a:r>
                <a:r>
                  <a:rPr lang="zh-TW" altLang="zh-TW" dirty="0"/>
                  <a:t>資料</a:t>
                </a:r>
                <a:r>
                  <a:rPr lang="zh-TW" altLang="zh-TW" dirty="0" smtClean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=1,2,…,n</a:t>
                </a:r>
                <a:r>
                  <a:rPr lang="zh-TW" altLang="zh-TW" dirty="0"/>
                  <a:t>，漲跌為</a:t>
                </a:r>
                <a:r>
                  <a:rPr lang="en-US" altLang="zh-TW" dirty="0" smtClean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, j=1,2,...,n-1</a:t>
                </a:r>
                <a:r>
                  <a:rPr lang="zh-TW" altLang="zh-TW" dirty="0"/>
                  <a:t>，</a:t>
                </a:r>
                <a:r>
                  <a:rPr lang="en-US" altLang="zh-TW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=</a:t>
                </a:r>
                <a:r>
                  <a:rPr lang="en-US" altLang="zh-TW" dirty="0"/>
                  <a:t> 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-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 smtClean="0"/>
                  <a:t>，</a:t>
                </a:r>
                <a:r>
                  <a:rPr lang="zh-TW" altLang="en-US" dirty="0" smtClean="0"/>
                  <a:t>其中</a:t>
                </a:r>
                <a:r>
                  <a:rPr lang="en-US" altLang="zh-TW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為特徵變數，</a:t>
                </a:r>
                <a:r>
                  <a:rPr lang="zh-TW" altLang="zh-TW" dirty="0" smtClean="0"/>
                  <a:t>將</a:t>
                </a:r>
                <a:r>
                  <a:rPr lang="zh-TW" altLang="en-US" dirty="0" smtClean="0"/>
                  <a:t>每日的</a:t>
                </a:r>
                <a:r>
                  <a:rPr lang="zh-TW" altLang="zh-TW" dirty="0" smtClean="0"/>
                  <a:t>三十</a:t>
                </a:r>
                <a:r>
                  <a:rPr lang="zh-TW" altLang="zh-TW" dirty="0"/>
                  <a:t>個漲跌組成一個矩陣可得到一個</a:t>
                </a:r>
                <a:r>
                  <a:rPr lang="en-US" altLang="zh-TW" dirty="0"/>
                  <a:t>(n-30)*30</a:t>
                </a:r>
                <a:r>
                  <a:rPr lang="zh-TW" altLang="zh-TW" dirty="0"/>
                  <a:t>的矩陣，將此矩陣加上目標變數可得</a:t>
                </a:r>
                <a:r>
                  <a:rPr lang="en-US" altLang="zh-TW" dirty="0"/>
                  <a:t>(n-30)*31</a:t>
                </a:r>
                <a:r>
                  <a:rPr lang="zh-TW" altLang="zh-TW" dirty="0"/>
                  <a:t>的矩陣。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步驟</a:t>
                </a:r>
                <a:r>
                  <a:rPr lang="en-US" altLang="zh-TW" dirty="0" smtClean="0"/>
                  <a:t>2: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算出特徵變數彼此的互資訊量，並儲存到</a:t>
                </a:r>
                <a:r>
                  <a:rPr lang="en-US" altLang="zh-TW" dirty="0" smtClean="0"/>
                  <a:t>IIM</a:t>
                </a:r>
                <a:r>
                  <a:rPr lang="zh-TW" altLang="en-US" dirty="0" smtClean="0"/>
                  <a:t>中，如下頁所示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835" r="-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40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IIM=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/>
                            </m:ctrlPr>
                          </m:mPr>
                          <m:mr>
                            <m:e/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/>
                                <m:t>…</m:t>
                              </m:r>
                            </m:e>
                            <m:e>
                              <m:r>
                                <a:rPr lang="en-US" altLang="zh-TW" i="1"/>
                                <m:t>𝑡𝑎𝑟𝑔𝑒𝑡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/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/>
                                <m:t>…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/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/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  <m:e>
                              <m:r>
                                <a:rPr lang="en-US" altLang="zh-TW" i="1"/>
                                <m:t>…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/>
                                <m:t>𝑡𝑎𝑟𝑔𝑒𝑡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  <m:e>
                              <m:r>
                                <a:rPr lang="en-US" altLang="zh-TW" i="1"/>
                                <m:t>…</m:t>
                              </m:r>
                            </m:e>
                            <m:e>
                              <m:r>
                                <a:rPr lang="en-US" altLang="zh-TW" i="1"/>
                                <m:t>⋮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IBM 7</a:t>
            </a:r>
            <a:r>
              <a:rPr lang="zh-TW" altLang="en-US" dirty="0" smtClean="0"/>
              <a:t>天漲跌，檔名</a:t>
            </a:r>
            <a:r>
              <a:rPr lang="en-US" altLang="zh-TW" dirty="0"/>
              <a:t>(</a:t>
            </a:r>
            <a:r>
              <a:rPr lang="en-US" altLang="zh-TW" dirty="0" smtClean="0"/>
              <a:t>IBM7)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26" t="19326" r="71414" b="62483"/>
          <a:stretch/>
        </p:blipFill>
        <p:spPr>
          <a:xfrm>
            <a:off x="1371380" y="2661753"/>
            <a:ext cx="7770952" cy="27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IBM </a:t>
            </a:r>
            <a:r>
              <a:rPr lang="en-US" altLang="zh-TW" dirty="0" smtClean="0"/>
              <a:t>30</a:t>
            </a:r>
            <a:r>
              <a:rPr lang="zh-TW" altLang="en-US" dirty="0" smtClean="0"/>
              <a:t>天</a:t>
            </a:r>
            <a:r>
              <a:rPr lang="zh-TW" altLang="en-US" dirty="0"/>
              <a:t>漲</a:t>
            </a:r>
            <a:r>
              <a:rPr lang="zh-TW" altLang="en-US" dirty="0" smtClean="0"/>
              <a:t>跌，檔名</a:t>
            </a:r>
            <a:r>
              <a:rPr lang="en-US" altLang="zh-TW" dirty="0" smtClean="0"/>
              <a:t>(IBM30)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894" t="29758" r="15151" b="14081"/>
          <a:stretch/>
        </p:blipFill>
        <p:spPr>
          <a:xfrm>
            <a:off x="1388224" y="2469606"/>
            <a:ext cx="9184179" cy="36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256</Words>
  <Application>Microsoft Office PowerPoint</Application>
  <PresentationFormat>寬螢幕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Cambria Math</vt:lpstr>
      <vt:lpstr>Garamond</vt:lpstr>
      <vt:lpstr>有機</vt:lpstr>
      <vt:lpstr>HW 2 IIM</vt:lpstr>
      <vt:lpstr>Problem Statement and Task Target</vt:lpstr>
      <vt:lpstr>Methodology</vt:lpstr>
      <vt:lpstr>Methodology</vt:lpstr>
      <vt:lpstr>Methodology</vt:lpstr>
      <vt:lpstr>Experimentation</vt:lpstr>
      <vt:lpstr>Experimentation</vt:lpstr>
      <vt:lpstr>IBM 7天漲跌，檔名(IBM7)</vt:lpstr>
      <vt:lpstr>IBM 30天漲跌，檔名(IBM30)</vt:lpstr>
      <vt:lpstr>TSMC 7天漲跌，檔名(TSMC7)</vt:lpstr>
      <vt:lpstr>TSMC 30天漲跌，檔名(TSMC30)</vt:lpstr>
      <vt:lpstr>Discussion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2 IIM</dc:title>
  <dc:creator>Roderick Lin</dc:creator>
  <cp:lastModifiedBy>Roderick Lin</cp:lastModifiedBy>
  <cp:revision>5</cp:revision>
  <dcterms:created xsi:type="dcterms:W3CDTF">2017-06-30T13:36:34Z</dcterms:created>
  <dcterms:modified xsi:type="dcterms:W3CDTF">2017-06-30T14:23:32Z</dcterms:modified>
</cp:coreProperties>
</file>