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2" r:id="rId3"/>
    <p:sldId id="263" r:id="rId4"/>
    <p:sldId id="261" r:id="rId5"/>
    <p:sldId id="264" r:id="rId6"/>
    <p:sldId id="265" r:id="rId7"/>
    <p:sldId id="267" r:id="rId8"/>
    <p:sldId id="260" r:id="rId9"/>
    <p:sldId id="268" r:id="rId10"/>
    <p:sldId id="266" r:id="rId11"/>
    <p:sldId id="269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C83F-65FD-42AA-9BEF-3531B125F111}" type="datetimeFigureOut">
              <a:rPr lang="zh-TW" altLang="en-US" smtClean="0"/>
              <a:t>2016/12/28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E2EAC-69B8-4428-8872-C4C2F4AFC9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0151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C83F-65FD-42AA-9BEF-3531B125F111}" type="datetimeFigureOut">
              <a:rPr lang="zh-TW" altLang="en-US" smtClean="0"/>
              <a:t>2016/12/28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E2EAC-69B8-4428-8872-C4C2F4AFC9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3968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C83F-65FD-42AA-9BEF-3531B125F111}" type="datetimeFigureOut">
              <a:rPr lang="zh-TW" altLang="en-US" smtClean="0"/>
              <a:t>2016/12/28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E2EAC-69B8-4428-8872-C4C2F4AFC9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1039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C83F-65FD-42AA-9BEF-3531B125F111}" type="datetimeFigureOut">
              <a:rPr lang="zh-TW" altLang="en-US" smtClean="0"/>
              <a:t>2016/12/28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E2EAC-69B8-4428-8872-C4C2F4AFC9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1942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C83F-65FD-42AA-9BEF-3531B125F111}" type="datetimeFigureOut">
              <a:rPr lang="zh-TW" altLang="en-US" smtClean="0"/>
              <a:t>2016/12/28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E2EAC-69B8-4428-8872-C4C2F4AFC9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3706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C83F-65FD-42AA-9BEF-3531B125F111}" type="datetimeFigureOut">
              <a:rPr lang="zh-TW" altLang="en-US" smtClean="0"/>
              <a:t>2016/12/28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E2EAC-69B8-4428-8872-C4C2F4AFC9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065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C83F-65FD-42AA-9BEF-3531B125F111}" type="datetimeFigureOut">
              <a:rPr lang="zh-TW" altLang="en-US" smtClean="0"/>
              <a:t>2016/12/28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E2EAC-69B8-4428-8872-C4C2F4AFC9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91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C83F-65FD-42AA-9BEF-3531B125F111}" type="datetimeFigureOut">
              <a:rPr lang="zh-TW" altLang="en-US" smtClean="0"/>
              <a:t>2016/12/28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E2EAC-69B8-4428-8872-C4C2F4AFC9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2040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C83F-65FD-42AA-9BEF-3531B125F111}" type="datetimeFigureOut">
              <a:rPr lang="zh-TW" altLang="en-US" smtClean="0"/>
              <a:t>2016/12/28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E2EAC-69B8-4428-8872-C4C2F4AFC9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7277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C83F-65FD-42AA-9BEF-3531B125F111}" type="datetimeFigureOut">
              <a:rPr lang="zh-TW" altLang="en-US" smtClean="0"/>
              <a:t>2016/12/28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E2EAC-69B8-4428-8872-C4C2F4AFC9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6643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C83F-65FD-42AA-9BEF-3531B125F111}" type="datetimeFigureOut">
              <a:rPr lang="zh-TW" altLang="en-US" smtClean="0"/>
              <a:t>2016/12/28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E2EAC-69B8-4428-8872-C4C2F4AFC9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7633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1C83F-65FD-42AA-9BEF-3531B125F111}" type="datetimeFigureOut">
              <a:rPr lang="zh-TW" altLang="en-US" smtClean="0"/>
              <a:t>2016/12/28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E2EAC-69B8-4428-8872-C4C2F4AFC9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143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進度</a:t>
            </a:r>
            <a:r>
              <a:rPr lang="zh-TW" altLang="en-US" dirty="0"/>
              <a:t>講解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TW" altLang="en-US" dirty="0" smtClean="0"/>
              <a:t>學生</a:t>
            </a:r>
            <a:r>
              <a:rPr lang="en-US" altLang="zh-TW" dirty="0" smtClean="0"/>
              <a:t>:</a:t>
            </a:r>
            <a:r>
              <a:rPr lang="zh-TW" altLang="en-US" dirty="0" smtClean="0"/>
              <a:t>林奇鋒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579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918" y="764269"/>
            <a:ext cx="6268330" cy="469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46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58" y="1309553"/>
            <a:ext cx="5344500" cy="4004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170" y="1309553"/>
            <a:ext cx="5344500" cy="40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05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Modeling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3244906" y="2710832"/>
            <a:ext cx="1480842" cy="81729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Unknown</a:t>
            </a:r>
          </a:p>
          <a:p>
            <a:pPr algn="ctr"/>
            <a:r>
              <a:rPr lang="en-US" altLang="zh-TW" dirty="0" smtClean="0"/>
              <a:t>Process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3244906" y="4222694"/>
            <a:ext cx="1480842" cy="8172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Model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762254" y="2891619"/>
            <a:ext cx="434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X</a:t>
            </a:r>
            <a:endParaRPr lang="zh-TW" altLang="en-US" sz="2800" dirty="0"/>
          </a:p>
        </p:txBody>
      </p:sp>
      <p:cxnSp>
        <p:nvCxnSpPr>
          <p:cNvPr id="8" name="直線單箭頭接點 7"/>
          <p:cNvCxnSpPr/>
          <p:nvPr/>
        </p:nvCxnSpPr>
        <p:spPr>
          <a:xfrm>
            <a:off x="2322414" y="3119479"/>
            <a:ext cx="68782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4934793" y="3119479"/>
            <a:ext cx="139317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6553201" y="2891619"/>
            <a:ext cx="420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Y</a:t>
            </a:r>
            <a:endParaRPr lang="zh-TW" altLang="en-US" sz="2800" dirty="0"/>
          </a:p>
        </p:txBody>
      </p:sp>
      <p:cxnSp>
        <p:nvCxnSpPr>
          <p:cNvPr id="12" name="直線單箭頭接點 11"/>
          <p:cNvCxnSpPr/>
          <p:nvPr/>
        </p:nvCxnSpPr>
        <p:spPr>
          <a:xfrm>
            <a:off x="2322413" y="3528127"/>
            <a:ext cx="687824" cy="110321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4975926" y="4631341"/>
            <a:ext cx="1384414" cy="134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6519539" y="4455214"/>
            <a:ext cx="453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Ŷ</a:t>
            </a:r>
            <a:endParaRPr lang="zh-TW" altLang="en-US" sz="3200" dirty="0"/>
          </a:p>
        </p:txBody>
      </p:sp>
      <p:sp>
        <p:nvSpPr>
          <p:cNvPr id="18" name="上-下雙向箭號 17"/>
          <p:cNvSpPr/>
          <p:nvPr/>
        </p:nvSpPr>
        <p:spPr>
          <a:xfrm>
            <a:off x="6675929" y="3414839"/>
            <a:ext cx="153749" cy="918548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7048162" y="3540815"/>
            <a:ext cx="12634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e=Y-Ŷ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873550" y="4029833"/>
            <a:ext cx="3635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chemeClr val="bg2">
                    <a:lumMod val="50000"/>
                  </a:schemeClr>
                </a:solidFill>
              </a:rPr>
              <a:t>MSE(mean square error)</a:t>
            </a:r>
            <a:endParaRPr lang="zh-TW" alt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35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/>
      <p:bldP spid="18" grpId="0" animBg="1"/>
      <p:bldP spid="19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838200" y="2927344"/>
                <a:ext cx="1984899" cy="611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3200" dirty="0" smtClean="0"/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TW" sz="3200" dirty="0" smtClean="0"/>
                  <a:t> + 10</a:t>
                </a:r>
                <a:endParaRPr lang="zh-TW" altLang="en-US" sz="32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27344"/>
                <a:ext cx="1984899" cy="611514"/>
              </a:xfrm>
              <a:prstGeom prst="rect">
                <a:avLst/>
              </a:prstGeom>
              <a:blipFill rotWithShape="0">
                <a:blip r:embed="rId2"/>
                <a:stretch>
                  <a:fillRect t="-7921" r="-6769" b="-3168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838200" y="2169507"/>
            <a:ext cx="2929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x=</a:t>
            </a:r>
            <a:r>
              <a:rPr lang="en-US" altLang="zh-TW" sz="3200" dirty="0" err="1" smtClean="0"/>
              <a:t>linspace</a:t>
            </a:r>
            <a:r>
              <a:rPr lang="en-US" altLang="zh-TW" sz="3200" dirty="0" smtClean="0"/>
              <a:t>(-2,2)</a:t>
            </a:r>
            <a:endParaRPr lang="zh-TW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838200" y="4633569"/>
                <a:ext cx="5803448" cy="6576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3200" dirty="0" smtClean="0"/>
                  <a:t>Training Data={(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3200" dirty="0" smtClean="0"/>
                  <a:t>),</a:t>
                </a:r>
                <a:r>
                  <a:rPr lang="en-US" altLang="zh-TW" sz="3200" dirty="0" err="1" smtClean="0"/>
                  <a:t>i</a:t>
                </a:r>
                <a:r>
                  <a:rPr lang="en-US" altLang="zh-TW" sz="3200" dirty="0" smtClean="0"/>
                  <a:t>=1,2,…,98}</a:t>
                </a: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633569"/>
                <a:ext cx="5803448" cy="657681"/>
              </a:xfrm>
              <a:prstGeom prst="rect">
                <a:avLst/>
              </a:prstGeom>
              <a:blipFill rotWithShape="0">
                <a:blip r:embed="rId5"/>
                <a:stretch>
                  <a:fillRect l="-2731" r="-1576" b="-30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單箭頭接點 9"/>
          <p:cNvCxnSpPr/>
          <p:nvPr/>
        </p:nvCxnSpPr>
        <p:spPr>
          <a:xfrm flipH="1">
            <a:off x="3462291" y="5291250"/>
            <a:ext cx="277633" cy="4971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2616770" y="5815352"/>
                <a:ext cx="1133837" cy="8233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32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770" y="5815352"/>
                <a:ext cx="1133837" cy="82336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4432988" y="5788400"/>
                <a:ext cx="83401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988" y="5788400"/>
                <a:ext cx="834011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單箭頭接點 13"/>
          <p:cNvCxnSpPr>
            <a:endCxn id="13" idx="0"/>
          </p:cNvCxnSpPr>
          <p:nvPr/>
        </p:nvCxnSpPr>
        <p:spPr>
          <a:xfrm>
            <a:off x="4362242" y="5273654"/>
            <a:ext cx="487752" cy="5147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792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1062681" y="815546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X1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062681" y="1379838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X2</a:t>
            </a:r>
            <a:endParaRPr lang="zh-TW" altLang="en-US" dirty="0"/>
          </a:p>
        </p:txBody>
      </p:sp>
      <p:cxnSp>
        <p:nvCxnSpPr>
          <p:cNvPr id="8" name="直線單箭頭接點 7"/>
          <p:cNvCxnSpPr/>
          <p:nvPr/>
        </p:nvCxnSpPr>
        <p:spPr>
          <a:xfrm>
            <a:off x="1647567" y="1000212"/>
            <a:ext cx="9967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1647567" y="1564504"/>
            <a:ext cx="9967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圓角矩形 9"/>
          <p:cNvSpPr/>
          <p:nvPr/>
        </p:nvSpPr>
        <p:spPr>
          <a:xfrm>
            <a:off x="2889700" y="815546"/>
            <a:ext cx="1480842" cy="8172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Model</a:t>
            </a:r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4613189" y="1184878"/>
            <a:ext cx="1606379" cy="8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6317608" y="892490"/>
            <a:ext cx="453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Ŷ</a:t>
            </a:r>
            <a:endParaRPr lang="zh-TW" altLang="en-US" sz="32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009134" y="1024922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Y(1)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996156" y="1603630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Y(2)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8735609" y="1330410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Y(3)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8802935" y="950784"/>
            <a:ext cx="420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Y</a:t>
            </a:r>
            <a:endParaRPr lang="zh-TW" altLang="en-US" sz="2800" dirty="0"/>
          </a:p>
        </p:txBody>
      </p:sp>
      <p:cxnSp>
        <p:nvCxnSpPr>
          <p:cNvPr id="20" name="直線單箭頭接點 19"/>
          <p:cNvCxnSpPr/>
          <p:nvPr/>
        </p:nvCxnSpPr>
        <p:spPr>
          <a:xfrm flipV="1">
            <a:off x="6993924" y="1184877"/>
            <a:ext cx="543698" cy="8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H="1">
            <a:off x="8064537" y="1195863"/>
            <a:ext cx="609600" cy="2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1083273" y="2351908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X1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1083273" y="2916200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X2</a:t>
            </a:r>
            <a:endParaRPr lang="zh-TW" altLang="en-US" dirty="0"/>
          </a:p>
        </p:txBody>
      </p:sp>
      <p:cxnSp>
        <p:nvCxnSpPr>
          <p:cNvPr id="25" name="直線單箭頭接點 24"/>
          <p:cNvCxnSpPr/>
          <p:nvPr/>
        </p:nvCxnSpPr>
        <p:spPr>
          <a:xfrm>
            <a:off x="1668159" y="2536574"/>
            <a:ext cx="9967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1668159" y="3100866"/>
            <a:ext cx="9967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圓角矩形 26"/>
          <p:cNvSpPr/>
          <p:nvPr/>
        </p:nvSpPr>
        <p:spPr>
          <a:xfrm>
            <a:off x="2910292" y="2351908"/>
            <a:ext cx="1480842" cy="8172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Model</a:t>
            </a:r>
          </a:p>
        </p:txBody>
      </p:sp>
      <p:cxnSp>
        <p:nvCxnSpPr>
          <p:cNvPr id="28" name="直線單箭頭接點 27"/>
          <p:cNvCxnSpPr/>
          <p:nvPr/>
        </p:nvCxnSpPr>
        <p:spPr>
          <a:xfrm flipV="1">
            <a:off x="4633781" y="2721240"/>
            <a:ext cx="1606379" cy="8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6338200" y="2428852"/>
            <a:ext cx="453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Ŷ</a:t>
            </a:r>
            <a:endParaRPr lang="zh-TW" altLang="en-US" sz="32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1029726" y="2561284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Y(2)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1016748" y="3139992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Y(3)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8756201" y="2866772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Y(4)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8823527" y="2487146"/>
            <a:ext cx="420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Y</a:t>
            </a:r>
            <a:endParaRPr lang="zh-TW" altLang="en-US" sz="2800" dirty="0"/>
          </a:p>
        </p:txBody>
      </p:sp>
      <p:cxnSp>
        <p:nvCxnSpPr>
          <p:cNvPr id="34" name="直線單箭頭接點 33"/>
          <p:cNvCxnSpPr/>
          <p:nvPr/>
        </p:nvCxnSpPr>
        <p:spPr>
          <a:xfrm flipV="1">
            <a:off x="7014516" y="2721239"/>
            <a:ext cx="543698" cy="8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H="1">
            <a:off x="8085129" y="2732225"/>
            <a:ext cx="609600" cy="2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7537622" y="961078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e</a:t>
            </a:r>
            <a:r>
              <a:rPr lang="en-US" altLang="zh-TW" dirty="0" smtClean="0">
                <a:solidFill>
                  <a:srgbClr val="FF0000"/>
                </a:solidFill>
              </a:rPr>
              <a:t>(1)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7558214" y="2487146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e(2)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3550509" y="3789406"/>
            <a:ext cx="4942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.</a:t>
            </a:r>
          </a:p>
          <a:p>
            <a:r>
              <a:rPr lang="en-US" altLang="zh-TW" b="1" dirty="0" smtClean="0"/>
              <a:t>.</a:t>
            </a:r>
          </a:p>
          <a:p>
            <a:r>
              <a:rPr lang="en-US" altLang="zh-TW" b="1" dirty="0" smtClean="0"/>
              <a:t>.</a:t>
            </a:r>
          </a:p>
          <a:p>
            <a:endParaRPr lang="en-US" altLang="zh-TW" b="1" dirty="0" smtClean="0"/>
          </a:p>
          <a:p>
            <a:endParaRPr lang="zh-TW" altLang="en-US" b="1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7727093" y="3789406"/>
            <a:ext cx="4942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.</a:t>
            </a:r>
          </a:p>
          <a:p>
            <a:r>
              <a:rPr lang="en-US" altLang="zh-TW" b="1" dirty="0" smtClean="0"/>
              <a:t>.</a:t>
            </a:r>
          </a:p>
          <a:p>
            <a:r>
              <a:rPr lang="en-US" altLang="zh-TW" b="1" dirty="0" smtClean="0"/>
              <a:t>.</a:t>
            </a:r>
          </a:p>
          <a:p>
            <a:endParaRPr lang="en-US" altLang="zh-TW" b="1" dirty="0" smtClean="0"/>
          </a:p>
          <a:p>
            <a:endParaRPr lang="zh-TW" altLang="en-US" b="1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1084751" y="4927917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X1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1084751" y="5492209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X2</a:t>
            </a:r>
            <a:endParaRPr lang="zh-TW" altLang="en-US" dirty="0"/>
          </a:p>
        </p:txBody>
      </p:sp>
      <p:cxnSp>
        <p:nvCxnSpPr>
          <p:cNvPr id="42" name="直線單箭頭接點 41"/>
          <p:cNvCxnSpPr/>
          <p:nvPr/>
        </p:nvCxnSpPr>
        <p:spPr>
          <a:xfrm>
            <a:off x="1669637" y="5112583"/>
            <a:ext cx="9967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>
            <a:off x="1669637" y="5676875"/>
            <a:ext cx="9967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圓角矩形 43"/>
          <p:cNvSpPr/>
          <p:nvPr/>
        </p:nvSpPr>
        <p:spPr>
          <a:xfrm>
            <a:off x="2911770" y="4927917"/>
            <a:ext cx="1480842" cy="8172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Model</a:t>
            </a:r>
          </a:p>
        </p:txBody>
      </p:sp>
      <p:cxnSp>
        <p:nvCxnSpPr>
          <p:cNvPr id="45" name="直線單箭頭接點 44"/>
          <p:cNvCxnSpPr/>
          <p:nvPr/>
        </p:nvCxnSpPr>
        <p:spPr>
          <a:xfrm flipV="1">
            <a:off x="4635259" y="5297249"/>
            <a:ext cx="1606379" cy="8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/>
          <p:cNvSpPr txBox="1"/>
          <p:nvPr/>
        </p:nvSpPr>
        <p:spPr>
          <a:xfrm>
            <a:off x="6339678" y="5004861"/>
            <a:ext cx="453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Ŷ</a:t>
            </a:r>
            <a:endParaRPr lang="zh-TW" altLang="en-US" sz="32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1031204" y="513729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Y(98)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1018226" y="571600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Y(99)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8873089" y="5389514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Y(100)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8940415" y="5009888"/>
            <a:ext cx="420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Y</a:t>
            </a:r>
            <a:endParaRPr lang="zh-TW" altLang="en-US" sz="2800" dirty="0"/>
          </a:p>
        </p:txBody>
      </p:sp>
      <p:cxnSp>
        <p:nvCxnSpPr>
          <p:cNvPr id="51" name="直線單箭頭接點 50"/>
          <p:cNvCxnSpPr/>
          <p:nvPr/>
        </p:nvCxnSpPr>
        <p:spPr>
          <a:xfrm flipV="1">
            <a:off x="7015994" y="5297248"/>
            <a:ext cx="543698" cy="8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 flipH="1">
            <a:off x="8202017" y="5254967"/>
            <a:ext cx="609600" cy="2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7559692" y="5063155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e(98)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031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44" grpId="0" animBg="1"/>
      <p:bldP spid="46" grpId="0"/>
      <p:bldP spid="47" grpId="0"/>
      <p:bldP spid="48" grpId="0"/>
      <p:bldP spid="49" grpId="0"/>
      <p:bldP spid="50" grpId="0"/>
      <p:bldP spid="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099871" y="2489747"/>
            <a:ext cx="9072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Premise(4 rules)        =&gt;          4*2=8 parameters </a:t>
            </a:r>
            <a:endParaRPr lang="zh-TW" altLang="en-US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878015" y="3616051"/>
            <a:ext cx="9851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Consequence(T-S)       =&gt;          4*3=12 parameters </a:t>
            </a:r>
            <a:endParaRPr lang="zh-TW" altLang="en-US" sz="3600" dirty="0"/>
          </a:p>
        </p:txBody>
      </p:sp>
      <p:cxnSp>
        <p:nvCxnSpPr>
          <p:cNvPr id="7" name="直線接點 6"/>
          <p:cNvCxnSpPr/>
          <p:nvPr/>
        </p:nvCxnSpPr>
        <p:spPr>
          <a:xfrm flipV="1">
            <a:off x="838200" y="4580878"/>
            <a:ext cx="9415509" cy="759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7294486" y="4899774"/>
            <a:ext cx="3220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20  parameters</a:t>
            </a:r>
            <a:endParaRPr lang="zh-TW" altLang="en-US" sz="36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6371209" y="1843416"/>
            <a:ext cx="2035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(gauss)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13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4378119"/>
                  </p:ext>
                </p:extLst>
              </p:nvPr>
            </p:nvGraphicFramePr>
            <p:xfrm>
              <a:off x="1162973" y="894318"/>
              <a:ext cx="9658904" cy="1598486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1207363"/>
                    <a:gridCol w="1207363"/>
                    <a:gridCol w="1207363"/>
                    <a:gridCol w="1207363"/>
                    <a:gridCol w="1207363"/>
                    <a:gridCol w="1207363"/>
                    <a:gridCol w="1207363"/>
                    <a:gridCol w="1207363"/>
                  </a:tblGrid>
                  <a:tr h="479203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X1(INPUT1)</a:t>
                          </a:r>
                          <a:endParaRPr lang="zh-TW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X2(INPUT2)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</a:tr>
                  <a:tr h="4792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c1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zh-TW" altLang="en-US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oMath>
                          </a14:m>
                          <a:r>
                            <a:rPr lang="en-US" altLang="zh-TW" dirty="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c2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altLang="zh-TW" b="0" i="0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c3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altLang="zh-TW" b="0" i="0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c4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altLang="zh-TW" b="0" i="0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</a:tr>
                  <a:tr h="4792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Rand in[0,10]</a:t>
                          </a:r>
                          <a:endParaRPr lang="zh-TW" altLang="en-US" dirty="0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Rand in[0,10]</a:t>
                          </a:r>
                          <a:endParaRPr lang="zh-TW" altLang="en-US" dirty="0" smtClean="0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Rand in[0,10]</a:t>
                          </a:r>
                          <a:endParaRPr lang="zh-TW" altLang="en-US" dirty="0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Rand in[0,10]</a:t>
                          </a:r>
                          <a:endParaRPr lang="zh-TW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mtClean="0"/>
                            <a:t>Rand in[0,10]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Rand in[0,10]</a:t>
                          </a:r>
                          <a:endParaRPr lang="zh-TW" altLang="en-US" dirty="0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mtClean="0"/>
                            <a:t>Rand in[0,10]</a:t>
                          </a:r>
                          <a:endParaRPr lang="zh-TW" altLang="en-US" dirty="0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Rand in[0,10]</a:t>
                          </a:r>
                          <a:endParaRPr lang="zh-TW" altLang="en-US" dirty="0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4378119"/>
                  </p:ext>
                </p:extLst>
              </p:nvPr>
            </p:nvGraphicFramePr>
            <p:xfrm>
              <a:off x="1162973" y="894318"/>
              <a:ext cx="9658904" cy="1598486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1207363"/>
                    <a:gridCol w="1207363"/>
                    <a:gridCol w="1207363"/>
                    <a:gridCol w="1207363"/>
                    <a:gridCol w="1207363"/>
                    <a:gridCol w="1207363"/>
                    <a:gridCol w="1207363"/>
                    <a:gridCol w="1207363"/>
                  </a:tblGrid>
                  <a:tr h="479203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X1(INPUT1)</a:t>
                          </a:r>
                          <a:endParaRPr lang="zh-TW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X2(INPUT2)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</a:tr>
                  <a:tr h="4792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c1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99497" t="-106329" r="-597990" b="-1531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c2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l="-300505" t="-106329" r="-401010" b="-1531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c3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97990" t="-106329" r="-199497" b="-1531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c4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01010" t="-106329" r="-505" b="-153165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Rand in[0,10]</a:t>
                          </a:r>
                          <a:endParaRPr lang="zh-TW" altLang="en-US" dirty="0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Rand in[0,10]</a:t>
                          </a:r>
                          <a:endParaRPr lang="zh-TW" altLang="en-US" dirty="0" smtClean="0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Rand in[0,10]</a:t>
                          </a:r>
                          <a:endParaRPr lang="zh-TW" altLang="en-US" dirty="0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Rand in[0,10]</a:t>
                          </a:r>
                          <a:endParaRPr lang="zh-TW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mtClean="0"/>
                            <a:t>Rand in[0,10]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Rand in[0,10]</a:t>
                          </a:r>
                          <a:endParaRPr lang="zh-TW" altLang="en-US" dirty="0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mtClean="0"/>
                            <a:t>Rand in[0,10]</a:t>
                          </a:r>
                          <a:endParaRPr lang="zh-TW" altLang="en-US" dirty="0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Rand in[0,10]</a:t>
                          </a:r>
                          <a:endParaRPr lang="zh-TW" altLang="en-US" dirty="0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文字方塊 5"/>
          <p:cNvSpPr txBox="1"/>
          <p:nvPr/>
        </p:nvSpPr>
        <p:spPr>
          <a:xfrm>
            <a:off x="4442976" y="186432"/>
            <a:ext cx="33208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/>
              <a:t>Premise(gauss)</a:t>
            </a:r>
            <a:endParaRPr lang="zh-TW" alt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044788"/>
                  </p:ext>
                </p:extLst>
              </p:nvPr>
            </p:nvGraphicFramePr>
            <p:xfrm>
              <a:off x="1154096" y="3924504"/>
              <a:ext cx="9694416" cy="248503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423604"/>
                    <a:gridCol w="2423604"/>
                    <a:gridCol w="2423604"/>
                    <a:gridCol w="2423604"/>
                  </a:tblGrid>
                  <a:tr h="4970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n</a:t>
                          </a:r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4970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Rule1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Rand in [0,1]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Rand in [0,1]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Rand in [0,1]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Rule2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Rand in [0,1]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Rand in [0,1]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Rand in [0,1]</a:t>
                          </a:r>
                          <a:endParaRPr lang="zh-TW" altLang="en-US" dirty="0" smtClean="0"/>
                        </a:p>
                      </a:txBody>
                      <a:tcPr/>
                    </a:tc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Rule3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Rand in [0,1]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Rand in [0,1]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Rand in [0,1]</a:t>
                          </a:r>
                          <a:endParaRPr lang="zh-TW" altLang="en-US" dirty="0" smtClean="0"/>
                        </a:p>
                      </a:txBody>
                      <a:tcPr/>
                    </a:tc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Rule4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Rand in [0,1]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Rand in [0,1]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Rand in [0,1]</a:t>
                          </a:r>
                          <a:endParaRPr lang="zh-TW" altLang="en-US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044788"/>
                  </p:ext>
                </p:extLst>
              </p:nvPr>
            </p:nvGraphicFramePr>
            <p:xfrm>
              <a:off x="1154096" y="3924504"/>
              <a:ext cx="9694416" cy="248503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423604"/>
                    <a:gridCol w="2423604"/>
                    <a:gridCol w="2423604"/>
                    <a:gridCol w="2423604"/>
                  </a:tblGrid>
                  <a:tr h="4970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n</a:t>
                          </a:r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100000" t="-6098" r="-20000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200504" t="-6098" r="-100504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299749" t="-6098" r="-251" b="-400000"/>
                          </a:stretch>
                        </a:blipFill>
                      </a:tcPr>
                    </a:tc>
                  </a:tr>
                  <a:tr h="4970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Rule1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Rand in [0,1]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Rand in [0,1]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Rand in [0,1]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Rule2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Rand in [0,1]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Rand in [0,1]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Rand in [0,1]</a:t>
                          </a:r>
                          <a:endParaRPr lang="zh-TW" altLang="en-US" dirty="0" smtClean="0"/>
                        </a:p>
                      </a:txBody>
                      <a:tcPr/>
                    </a:tc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Rule3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Rand in [0,1]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Rand in [0,1]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Rand in [0,1]</a:t>
                          </a:r>
                          <a:endParaRPr lang="zh-TW" altLang="en-US" dirty="0" smtClean="0"/>
                        </a:p>
                      </a:txBody>
                      <a:tcPr/>
                    </a:tc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Rule4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Rand in [0,1]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Rand in [0,1]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Rand in [0,1]</a:t>
                          </a:r>
                          <a:endParaRPr lang="zh-TW" altLang="en-US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文字方塊 8"/>
          <p:cNvSpPr txBox="1"/>
          <p:nvPr/>
        </p:nvSpPr>
        <p:spPr>
          <a:xfrm>
            <a:off x="4214266" y="2860938"/>
            <a:ext cx="39421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/>
              <a:t>Consequence(T-S)</a:t>
            </a:r>
            <a:endParaRPr lang="zh-TW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4927108" y="3568824"/>
                <a:ext cx="2352582" cy="5681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 </m:t>
                    </m:r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1+ </m:t>
                    </m:r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zh-TW" b="0" dirty="0" smtClean="0"/>
                  <a:t>h2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108" y="3568824"/>
                <a:ext cx="2352582" cy="568172"/>
              </a:xfrm>
              <a:prstGeom prst="rect">
                <a:avLst/>
              </a:prstGeom>
              <a:blipFill rotWithShape="0">
                <a:blip r:embed="rId4"/>
                <a:stretch>
                  <a:fillRect l="-2591" t="-138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232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20" y="809161"/>
            <a:ext cx="6474044" cy="485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76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PSO</a:t>
            </a:r>
            <a:r>
              <a:rPr lang="zh-TW" altLang="en-US" dirty="0"/>
              <a:t> </a:t>
            </a:r>
            <a:r>
              <a:rPr lang="en-US" altLang="zh-TW" dirty="0" smtClean="0"/>
              <a:t>parameters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92772342"/>
                  </p:ext>
                </p:extLst>
              </p:nvPr>
            </p:nvGraphicFramePr>
            <p:xfrm>
              <a:off x="1002957" y="1690688"/>
              <a:ext cx="9912178" cy="43533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56089"/>
                    <a:gridCol w="4956089"/>
                  </a:tblGrid>
                  <a:tr h="7255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600" dirty="0" smtClean="0"/>
                            <a:t>Parameters</a:t>
                          </a:r>
                          <a:endParaRPr lang="zh-TW" altLang="en-US" sz="3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600" dirty="0" smtClean="0"/>
                            <a:t>Value</a:t>
                          </a:r>
                          <a:endParaRPr lang="zh-TW" altLang="en-US" sz="3600" dirty="0"/>
                        </a:p>
                      </a:txBody>
                      <a:tcPr/>
                    </a:tc>
                  </a:tr>
                  <a:tr h="7255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600" dirty="0" smtClean="0"/>
                            <a:t>swarm size</a:t>
                          </a:r>
                          <a:endParaRPr lang="zh-TW" altLang="en-US" sz="3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600" dirty="0" smtClean="0"/>
                            <a:t>64</a:t>
                          </a:r>
                          <a:endParaRPr lang="zh-TW" altLang="en-US" sz="3600" dirty="0"/>
                        </a:p>
                      </a:txBody>
                      <a:tcPr/>
                    </a:tc>
                  </a:tr>
                  <a:tr h="7255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600" dirty="0" smtClean="0"/>
                            <a:t>Iterations</a:t>
                          </a:r>
                          <a:endParaRPr lang="zh-TW" altLang="en-US" sz="3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600" dirty="0" smtClean="0"/>
                            <a:t>200</a:t>
                          </a:r>
                          <a:endParaRPr lang="zh-TW" altLang="en-US" sz="3600" dirty="0"/>
                        </a:p>
                      </a:txBody>
                      <a:tcPr/>
                    </a:tc>
                  </a:tr>
                  <a:tr h="7255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360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oMath>
                            </m:oMathPara>
                          </a14:m>
                          <a:endParaRPr lang="zh-TW" altLang="en-US" sz="3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600" dirty="0" smtClean="0"/>
                            <a:t>0.8</a:t>
                          </a:r>
                          <a:endParaRPr lang="zh-TW" altLang="en-US" sz="3600" dirty="0"/>
                        </a:p>
                      </a:txBody>
                      <a:tcPr/>
                    </a:tc>
                  </a:tr>
                  <a:tr h="7255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6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sz="3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sz="3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TW" altLang="en-US" sz="3600" b="0" i="1" smtClean="0">
                                    <a:latin typeface="Cambria Math" panose="02040503050406030204" pitchFamily="18" charset="0"/>
                                  </a:rPr>
                                  <m:t>、</m:t>
                                </m:r>
                                <m:sSub>
                                  <m:sSubPr>
                                    <m:ctrlPr>
                                      <a:rPr lang="en-US" altLang="zh-TW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6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sz="3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3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600" dirty="0" smtClean="0"/>
                            <a:t>2.0</a:t>
                          </a:r>
                          <a:endParaRPr lang="zh-TW" altLang="en-US" sz="3600" dirty="0"/>
                        </a:p>
                      </a:txBody>
                      <a:tcPr/>
                    </a:tc>
                  </a:tr>
                  <a:tr h="7255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3600" i="1" smtClean="0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US" altLang="zh-TW" sz="3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TW" altLang="en-US" sz="3600" b="0" i="1" smtClean="0">
                                    <a:latin typeface="Cambria Math" panose="02040503050406030204" pitchFamily="18" charset="0"/>
                                  </a:rPr>
                                  <m:t>、</m:t>
                                </m:r>
                                <m:sSub>
                                  <m:sSubPr>
                                    <m:ctrlPr>
                                      <a:rPr lang="en-US" altLang="zh-TW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3600" i="1" smtClean="0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US" altLang="zh-TW" sz="3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3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600" dirty="0" smtClean="0"/>
                            <a:t>Random in [0,1]</a:t>
                          </a:r>
                          <a:endParaRPr lang="zh-TW" altLang="en-US" sz="36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92772342"/>
                  </p:ext>
                </p:extLst>
              </p:nvPr>
            </p:nvGraphicFramePr>
            <p:xfrm>
              <a:off x="1002957" y="1690688"/>
              <a:ext cx="9912178" cy="43533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56089"/>
                    <a:gridCol w="4956089"/>
                  </a:tblGrid>
                  <a:tr h="7255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600" dirty="0" smtClean="0"/>
                            <a:t>Parameters</a:t>
                          </a:r>
                          <a:endParaRPr lang="zh-TW" altLang="en-US" sz="3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600" dirty="0" smtClean="0"/>
                            <a:t>Value</a:t>
                          </a:r>
                          <a:endParaRPr lang="zh-TW" altLang="en-US" sz="3600" dirty="0"/>
                        </a:p>
                      </a:txBody>
                      <a:tcPr/>
                    </a:tc>
                  </a:tr>
                  <a:tr h="7255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600" dirty="0" smtClean="0"/>
                            <a:t>swarm size</a:t>
                          </a:r>
                          <a:endParaRPr lang="zh-TW" altLang="en-US" sz="3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600" dirty="0" smtClean="0"/>
                            <a:t>64</a:t>
                          </a:r>
                          <a:endParaRPr lang="zh-TW" altLang="en-US" sz="3600" dirty="0"/>
                        </a:p>
                      </a:txBody>
                      <a:tcPr/>
                    </a:tc>
                  </a:tr>
                  <a:tr h="7255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600" dirty="0" smtClean="0"/>
                            <a:t>Iterations</a:t>
                          </a:r>
                          <a:endParaRPr lang="zh-TW" altLang="en-US" sz="3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600" dirty="0" smtClean="0"/>
                            <a:t>200</a:t>
                          </a:r>
                          <a:endParaRPr lang="zh-TW" altLang="en-US" sz="3600" dirty="0"/>
                        </a:p>
                      </a:txBody>
                      <a:tcPr/>
                    </a:tc>
                  </a:tr>
                  <a:tr h="725565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3" t="-313445" r="-100369" b="-2193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600" dirty="0" smtClean="0"/>
                            <a:t>0.8</a:t>
                          </a:r>
                          <a:endParaRPr lang="zh-TW" altLang="en-US" sz="3600" dirty="0"/>
                        </a:p>
                      </a:txBody>
                      <a:tcPr/>
                    </a:tc>
                  </a:tr>
                  <a:tr h="725565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3" t="-413445" r="-100369" b="-1193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600" dirty="0" smtClean="0"/>
                            <a:t>2.0</a:t>
                          </a:r>
                          <a:endParaRPr lang="zh-TW" altLang="en-US" sz="3600" dirty="0"/>
                        </a:p>
                      </a:txBody>
                      <a:tcPr/>
                    </a:tc>
                  </a:tr>
                  <a:tr h="725565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3" t="-513445" r="-100369" b="-193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600" dirty="0" smtClean="0"/>
                            <a:t>Random in [0,1</a:t>
                          </a:r>
                          <a:r>
                            <a:rPr lang="en-US" altLang="zh-TW" sz="3600" dirty="0" smtClean="0"/>
                            <a:t>]</a:t>
                          </a:r>
                          <a:endParaRPr lang="zh-TW" altLang="en-US" sz="36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6944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2774175" y="5585254"/>
            <a:ext cx="1620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Before learning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351311" y="5585254"/>
            <a:ext cx="1475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After learning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74" y="1295194"/>
            <a:ext cx="5344500" cy="4004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574" y="1295194"/>
            <a:ext cx="5344500" cy="40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25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217</Words>
  <Application>Microsoft Office PowerPoint</Application>
  <PresentationFormat>寬螢幕</PresentationFormat>
  <Paragraphs>110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新細明體</vt:lpstr>
      <vt:lpstr>Arial</vt:lpstr>
      <vt:lpstr>Calibri</vt:lpstr>
      <vt:lpstr>Calibri Light</vt:lpstr>
      <vt:lpstr>Cambria Math</vt:lpstr>
      <vt:lpstr>Office 佈景主題</vt:lpstr>
      <vt:lpstr>進度講解</vt:lpstr>
      <vt:lpstr>Modeling</vt:lpstr>
      <vt:lpstr>Homework</vt:lpstr>
      <vt:lpstr>PowerPoint 簡報</vt:lpstr>
      <vt:lpstr>PowerPoint 簡報</vt:lpstr>
      <vt:lpstr>PowerPoint 簡報</vt:lpstr>
      <vt:lpstr>PowerPoint 簡報</vt:lpstr>
      <vt:lpstr>PSO parameters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進度講解</dc:title>
  <dc:creator>Roderick Lin</dc:creator>
  <cp:lastModifiedBy>Roderick Lin</cp:lastModifiedBy>
  <cp:revision>21</cp:revision>
  <dcterms:created xsi:type="dcterms:W3CDTF">2016-12-25T10:29:11Z</dcterms:created>
  <dcterms:modified xsi:type="dcterms:W3CDTF">2016-12-27T17:12:25Z</dcterms:modified>
</cp:coreProperties>
</file>