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59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erick Lin" initials="RL" lastIdx="1" clrIdx="0">
    <p:extLst>
      <p:ext uri="{19B8F6BF-5375-455C-9EA6-DF929625EA0E}">
        <p15:presenceInfo xmlns:p15="http://schemas.microsoft.com/office/powerpoint/2012/main" userId="041b259aa2b5ad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BD8"/>
    <a:srgbClr val="88D8FC"/>
    <a:srgbClr val="FDDD83"/>
    <a:srgbClr val="B2FD7F"/>
    <a:srgbClr val="FCF98B"/>
    <a:srgbClr val="F4F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3T15:23:45.73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3T15:23:45.73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5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2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7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3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1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7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8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5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0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70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6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2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EAB95-D117-4E5C-8648-0B487B72D3BA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A57422-932E-4BDD-8566-40D4BABB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4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omments" Target="../comments/comment2.xml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HW3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l="22042" t="27379" r="28118" b="10571"/>
          <a:stretch/>
        </p:blipFill>
        <p:spPr>
          <a:xfrm>
            <a:off x="2946486" y="1961321"/>
            <a:ext cx="6022586" cy="421768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447802" y="11345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Experiment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26134" y="337930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50997" y="33775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447802" y="11345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Experiment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48413"/>
          <a:stretch/>
        </p:blipFill>
        <p:spPr>
          <a:xfrm>
            <a:off x="2759103" y="2253935"/>
            <a:ext cx="5619532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 and Task Target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透過球型複數模糊集，對多目標進行預測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9" y="2442109"/>
            <a:ext cx="4440092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Method(PSO)</a:t>
            </a:r>
            <a:endParaRPr 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t="10721" r="33517" b="13696"/>
          <a:stretch/>
        </p:blipFill>
        <p:spPr bwMode="auto">
          <a:xfrm>
            <a:off x="1295402" y="2543815"/>
            <a:ext cx="5188286" cy="33178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340234" y="2548531"/>
                <a:ext cx="4323373" cy="910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𝑃𝑏𝑒𝑠𝑡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Gbest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234" y="2548531"/>
                <a:ext cx="4323373" cy="910634"/>
              </a:xfrm>
              <a:prstGeom prst="rect">
                <a:avLst/>
              </a:prstGeom>
              <a:blipFill>
                <a:blip r:embed="rId3"/>
                <a:stretch>
                  <a:fillRect b="-75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685709" y="3588073"/>
                <a:ext cx="3011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9" y="3588073"/>
                <a:ext cx="301101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9" y="4202752"/>
                <a:ext cx="4859585" cy="20313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/>
                  <a:t>第</a:t>
                </a:r>
                <a:r>
                  <a:rPr lang="en-US" dirty="0"/>
                  <a:t>t</a:t>
                </a:r>
                <a:r>
                  <a:rPr lang="zh-TW" altLang="en-US" dirty="0"/>
                  <a:t>回合時，第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/>
                  <a:t>個粒子的</a:t>
                </a:r>
                <a:r>
                  <a:rPr lang="zh-TW" altLang="en-US" dirty="0" smtClean="0"/>
                  <a:t>速度。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/>
                  <a:t>是粒子速度慣性權</a:t>
                </a:r>
                <a:r>
                  <a:rPr lang="zh-TW" altLang="en-US" dirty="0" smtClean="0"/>
                  <a:t>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𝑃𝑏𝑒𝑠𝑡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第</a:t>
                </a:r>
                <a:r>
                  <a:rPr lang="en-US" dirty="0"/>
                  <a:t>t</a:t>
                </a:r>
                <a:r>
                  <a:rPr lang="zh-TW" altLang="en-US" dirty="0"/>
                  <a:t>回合時，第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/>
                  <a:t>個粒子目前最好的位置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Gbest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第</a:t>
                </a:r>
                <a:r>
                  <a:rPr lang="en-US" dirty="0"/>
                  <a:t>t</a:t>
                </a:r>
                <a:r>
                  <a:rPr lang="zh-TW" altLang="en-US" dirty="0"/>
                  <a:t>回合時，所有粒子中最好的</a:t>
                </a:r>
                <a:r>
                  <a:rPr lang="zh-TW" altLang="en-US" dirty="0" smtClean="0"/>
                  <a:t>位置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/>
                  <a:t>PSO</a:t>
                </a:r>
                <a:r>
                  <a:rPr lang="zh-TW" altLang="en-US" dirty="0" smtClean="0"/>
                  <a:t>參數</a:t>
                </a:r>
              </a:p>
              <a:p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介於</a:t>
                </a:r>
                <a:r>
                  <a:rPr lang="en-US" dirty="0"/>
                  <a:t>0</a:t>
                </a:r>
                <a:r>
                  <a:rPr lang="zh-TW" altLang="en-US" dirty="0"/>
                  <a:t>到</a:t>
                </a:r>
                <a:r>
                  <a:rPr lang="en-US" dirty="0"/>
                  <a:t>1</a:t>
                </a:r>
                <a:r>
                  <a:rPr lang="zh-TW" altLang="en-US" dirty="0"/>
                  <a:t>的常態分佈隨機數。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9" y="4202752"/>
                <a:ext cx="4859585" cy="2031325"/>
              </a:xfrm>
              <a:prstGeom prst="rect">
                <a:avLst/>
              </a:prstGeom>
              <a:blipFill>
                <a:blip r:embed="rId5"/>
                <a:stretch>
                  <a:fillRect l="-1001" t="-1190" b="-357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7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72783" y="2369155"/>
            <a:ext cx="10253018" cy="184210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020602" y="4313604"/>
            <a:ext cx="5088078" cy="1652454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72783" y="4313604"/>
            <a:ext cx="5049356" cy="1652454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Method(Aim Of Object)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94267" y="2673815"/>
                <a:ext cx="396679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396679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86580" y="3168104"/>
                <a:ext cx="3972626" cy="9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𝒂𝒐𝒄</m:t>
                                  </m:r>
                                  <m:sSubSup>
                                    <m:sSubSupPr>
                                      <m:ctrlP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𝒂𝒐𝒄</m:t>
                                  </m:r>
                                  <m:sSubSup>
                                    <m:sSubSupPr>
                                      <m:ctrlP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3972626" cy="99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endCxn id="12" idx="1"/>
          </p:cNvCxnSpPr>
          <p:nvPr/>
        </p:nvCxnSpPr>
        <p:spPr>
          <a:xfrm flipV="1">
            <a:off x="4015408" y="2547629"/>
            <a:ext cx="452259" cy="2616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67667" y="2362963"/>
                <a:ext cx="1822743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67" y="2362963"/>
                <a:ext cx="1822743" cy="369332"/>
              </a:xfrm>
              <a:prstGeom prst="rect">
                <a:avLst/>
              </a:prstGeom>
              <a:blipFill>
                <a:blip r:embed="rId4"/>
                <a:stretch>
                  <a:fillRect l="-664" t="-8065" r="-1993" b="-2580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531074"/>
                <a:ext cx="3564501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𝒂𝒐𝒄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531074"/>
                <a:ext cx="3564501" cy="443776"/>
              </a:xfrm>
              <a:prstGeom prst="rect">
                <a:avLst/>
              </a:prstGeom>
              <a:blipFill>
                <a:blip r:embed="rId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31923" y="4974850"/>
                <a:ext cx="2840970" cy="866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23" y="4974850"/>
                <a:ext cx="2840970" cy="866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>
            <a:off x="4056174" y="4930959"/>
            <a:ext cx="207299" cy="3260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957711" y="5256995"/>
                <a:ext cx="1471878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11" y="5256995"/>
                <a:ext cx="1471878" cy="369332"/>
              </a:xfrm>
              <a:prstGeom prst="rect">
                <a:avLst/>
              </a:prstGeom>
              <a:blipFill>
                <a:blip r:embed="rId7"/>
                <a:stretch>
                  <a:fillRect t="-6349" r="-2049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483371" y="4531074"/>
                <a:ext cx="355648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𝒂𝒐𝒄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i="1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556486" cy="443776"/>
              </a:xfrm>
              <a:prstGeom prst="rect">
                <a:avLst/>
              </a:prstGeom>
              <a:blipFill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162327" y="5234324"/>
                <a:ext cx="1471878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27" y="5234324"/>
                <a:ext cx="1471878" cy="369332"/>
              </a:xfrm>
              <a:prstGeom prst="rect">
                <a:avLst/>
              </a:prstGeom>
              <a:blipFill>
                <a:blip r:embed="rId9"/>
                <a:stretch>
                  <a:fillRect t="-8065" r="-2469" b="-2580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endCxn id="22" idx="0"/>
          </p:cNvCxnSpPr>
          <p:nvPr/>
        </p:nvCxnSpPr>
        <p:spPr>
          <a:xfrm>
            <a:off x="9644932" y="4940445"/>
            <a:ext cx="253334" cy="2938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483371" y="5139831"/>
                <a:ext cx="2269276" cy="701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5139831"/>
                <a:ext cx="2269276" cy="7017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534216" y="2772082"/>
                <a:ext cx="4574464" cy="44377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:r>
                  <a:rPr lang="en-US" dirty="0" smtClean="0"/>
                  <a:t>k</a:t>
                </a:r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216" y="2772082"/>
                <a:ext cx="4574464" cy="443776"/>
              </a:xfrm>
              <a:prstGeom prst="rect">
                <a:avLst/>
              </a:prstGeom>
              <a:blipFill>
                <a:blip r:embed="rId11"/>
                <a:stretch>
                  <a:fillRect r="-799" b="-1756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8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5403" y="2414193"/>
            <a:ext cx="3635938" cy="3548342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883583" y="4170976"/>
            <a:ext cx="3010513" cy="1792502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4" y="4170976"/>
            <a:ext cx="2454458" cy="179250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6" y="2415135"/>
            <a:ext cx="5532420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93005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93005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9615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3283371"/>
                <a:ext cx="2746072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3283371"/>
                <a:ext cx="2746072" cy="559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335200"/>
                <a:ext cx="188057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335200"/>
                <a:ext cx="1880578" cy="380810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505946" y="2401495"/>
                <a:ext cx="2377638" cy="403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01495"/>
                <a:ext cx="2377638" cy="403252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816459"/>
                <a:ext cx="2794548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816459"/>
                <a:ext cx="2794548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5505946" y="3376099"/>
                <a:ext cx="4681025" cy="441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:r>
                  <a:rPr lang="en-US" dirty="0" smtClean="0"/>
                  <a:t>k</a:t>
                </a:r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3376099"/>
                <a:ext cx="4681025" cy="441403"/>
              </a:xfrm>
              <a:prstGeom prst="rect">
                <a:avLst/>
              </a:prstGeom>
              <a:blipFill>
                <a:blip r:embed="rId7"/>
                <a:stretch>
                  <a:fillRect r="-390" b="-1917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394628" y="4466199"/>
                <a:ext cx="1823255" cy="1364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1→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2→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466199"/>
                <a:ext cx="1823255" cy="1364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7883584" y="4437150"/>
                <a:ext cx="1439240" cy="1347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84" y="4437150"/>
                <a:ext cx="1439240" cy="1347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15459" y="4904940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9" y="4904940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541489" y="3826936"/>
                <a:ext cx="2959913" cy="4402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dirty="0" smtClean="0"/>
                  <a:t>q</a:t>
                </a:r>
                <a:r>
                  <a:rPr lang="zh-TW" altLang="en-US" dirty="0" smtClean="0"/>
                  <a:t>個後鑑部參數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3826936"/>
                <a:ext cx="2959913" cy="440249"/>
              </a:xfrm>
              <a:prstGeom prst="rect">
                <a:avLst/>
              </a:prstGeom>
              <a:blipFill>
                <a:blip r:embed="rId11"/>
                <a:stretch>
                  <a:fillRect r="-1029" b="-1917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Experiment(preprocess)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1359674" y="2520563"/>
                <a:ext cx="7936788" cy="2836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Step1:</a:t>
                </a:r>
                <a:r>
                  <a:rPr lang="zh-TW" altLang="en-US" dirty="0" smtClean="0"/>
                  <a:t>計算出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TS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/>
                  <a:t>個</a:t>
                </a:r>
                <a:r>
                  <a:rPr lang="en-US" altLang="zh-TW" dirty="0" smtClean="0"/>
                  <a:t>IIM</a:t>
                </a:r>
                <a:r>
                  <a:rPr lang="zh-TW" altLang="en-US" dirty="0" smtClean="0"/>
                  <a:t>，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TS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 smtClean="0"/>
                  <a:t>為目標個數</a:t>
                </a:r>
                <a:endParaRPr lang="en-US" altLang="zh-TW" dirty="0" smtClean="0"/>
              </a:p>
              <a:p>
                <a:r>
                  <a:rPr lang="en-US" altLang="zh-TW" dirty="0" smtClean="0"/>
                  <a:t>Step2:</a:t>
                </a:r>
                <a:r>
                  <a:rPr lang="zh-TW" altLang="en-US" dirty="0" smtClean="0"/>
                  <a:t>根據第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個特徵算出對第</a:t>
                </a:r>
                <a:r>
                  <a:rPr lang="en-US" altLang="zh-TW" dirty="0" smtClean="0"/>
                  <a:t>j</a:t>
                </a:r>
                <a:r>
                  <a:rPr lang="zh-TW" altLang="en-US" dirty="0" smtClean="0"/>
                  <a:t>個目標的增益資訊量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TW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zh-TW" b="0" dirty="0" smtClean="0"/>
              </a:p>
              <a:p>
                <a:r>
                  <a:rPr lang="zh-TW" altLang="en-US" dirty="0"/>
                  <a:t> </a:t>
                </a:r>
                <a:r>
                  <a:rPr lang="zh-TW" altLang="en-US" dirty="0" smtClean="0"/>
                  <a:t>        </a:t>
                </a:r>
                <a:r>
                  <a:rPr lang="zh-TW" altLang="en-US" b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 smtClean="0"/>
                  <a:t>&gt;0</a:t>
                </a:r>
                <a:r>
                  <a:rPr lang="zh-TW" altLang="en-US" b="0" dirty="0" smtClean="0"/>
                  <a:t>，</a:t>
                </a:r>
                <a:r>
                  <a:rPr lang="zh-TW" altLang="en-US" dirty="0" smtClean="0"/>
                  <a:t>將特徵放入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Step3:</a:t>
                </a:r>
                <a:r>
                  <a:rPr lang="zh-TW" altLang="en-US" dirty="0" smtClean="0"/>
                  <a:t>將所有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中出現過的特徵記錄下來，儲存成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Step4:</a:t>
                </a:r>
                <a:r>
                  <a:rPr lang="zh-TW" altLang="en-US" dirty="0" smtClean="0"/>
                  <a:t>計算特徵出現在所有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         有了次數後即可計算覆蓋率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，公式如下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/>
                  <a:t> </a:t>
                </a:r>
                <a:r>
                  <a:rPr lang="zh-TW" altLang="en-US" dirty="0" smtClean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TS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>
                    <a:ea typeface="Cambria Math" panose="02040503050406030204" pitchFamily="18" charset="0"/>
                  </a:rPr>
                  <a:t>         當中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TS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b="0" dirty="0" smtClean="0"/>
                  <a:t>為目標個數</a:t>
                </a:r>
                <a:endParaRPr lang="en-US" altLang="zh-TW" b="0" dirty="0" smtClean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674" y="2520563"/>
                <a:ext cx="7936788" cy="2836739"/>
              </a:xfrm>
              <a:prstGeom prst="rect">
                <a:avLst/>
              </a:prstGeom>
              <a:blipFill>
                <a:blip r:embed="rId2"/>
                <a:stretch>
                  <a:fillRect l="-614" t="-1073" b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4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Step5:</a:t>
                </a:r>
                <a:r>
                  <a:rPr lang="zh-TW" altLang="en-US" sz="1800" dirty="0" smtClean="0"/>
                  <a:t>累加每個</a:t>
                </a:r>
                <a:r>
                  <a:rPr lang="en-US" altLang="zh-TW" sz="1800" dirty="0" smtClean="0"/>
                  <a:t>SP</a:t>
                </a:r>
                <a:r>
                  <a:rPr lang="zh-TW" altLang="en-US" sz="1800" dirty="0" smtClean="0"/>
                  <a:t>裡，特徵的增益量</a:t>
                </a:r>
                <a:r>
                  <a:rPr lang="en-US" altLang="zh-TW" sz="1800" dirty="0" smtClean="0"/>
                  <a:t>:</a:t>
                </a:r>
                <a:endParaRPr lang="en-US" altLang="zh-TW" sz="1800" dirty="0"/>
              </a:p>
              <a:p>
                <a:pPr marL="0" indent="0">
                  <a:buNone/>
                </a:pPr>
                <a:r>
                  <a:rPr lang="en-US" altLang="zh-TW" sz="1800" b="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=1,2,…,|</m:t>
                    </m:r>
                    <m:r>
                      <m:rPr>
                        <m:sty m:val="p"/>
                      </m:rPr>
                      <a:rPr lang="el-GR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1800" dirty="0" smtClean="0"/>
              </a:p>
              <a:p>
                <a:pPr marL="0" indent="0">
                  <a:buNone/>
                </a:pPr>
                <a:r>
                  <a:rPr lang="en-US" altLang="zh-TW" sz="1800" dirty="0" smtClean="0"/>
                  <a:t>Step6:</a:t>
                </a:r>
                <a:r>
                  <a:rPr lang="zh-TW" altLang="en-US" sz="1800" dirty="0" smtClean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</m:oMath>
                </a14:m>
                <a:r>
                  <a:rPr lang="zh-TW" altLang="en-US" sz="1800" dirty="0" smtClean="0"/>
                  <a:t>和覆蓋率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sz="1800" dirty="0" smtClean="0"/>
                  <a:t>，計算出目標的總貢獻量</a:t>
                </a: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TW" sz="1800" dirty="0" smtClean="0"/>
              </a:p>
              <a:p>
                <a:pPr marL="0" indent="0">
                  <a:buNone/>
                </a:pPr>
                <a:r>
                  <a:rPr lang="zh-TW" altLang="en-US" sz="1800" dirty="0"/>
                  <a:t> </a:t>
                </a:r>
                <a:r>
                  <a:rPr lang="zh-TW" alt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*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m:rPr>
                        <m:sty m:val="p"/>
                      </m:rPr>
                      <a:rPr lang="el-GR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1800" dirty="0" smtClean="0"/>
              </a:p>
              <a:p>
                <a:pPr marL="0" indent="0">
                  <a:buNone/>
                </a:pPr>
                <a:r>
                  <a:rPr lang="en-US" altLang="zh-TW" sz="1800" dirty="0" smtClean="0"/>
                  <a:t>Step7:</a:t>
                </a:r>
                <a:r>
                  <a:rPr lang="zh-TW" altLang="en-US" sz="1800" dirty="0" smtClean="0"/>
                  <a:t>如果特徵計算出的總貢獻量</a:t>
                </a: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1800" dirty="0" smtClean="0"/>
                  <a:t>大於平均總貢獻量，即可挑選該特徵來當訓練資料</a:t>
                </a:r>
                <a:endParaRPr lang="en-US" altLang="zh-TW" sz="1800" dirty="0" smtClean="0"/>
              </a:p>
              <a:p>
                <a:pPr marL="0" indent="0">
                  <a:buNone/>
                </a:pPr>
                <a:r>
                  <a:rPr lang="en-US" altLang="zh-TW" sz="1800" dirty="0" smtClean="0"/>
                  <a:t>Step8:</a:t>
                </a:r>
                <a:r>
                  <a:rPr lang="zh-TW" altLang="en-US" sz="1800" dirty="0" smtClean="0"/>
                  <a:t>設定特徵挑選總數的上下界，避免挑選出的特徵太少或太多</a:t>
                </a:r>
                <a:endParaRPr lang="en-US" altLang="zh-TW" sz="18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1447802" y="11345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Experiment(preprocess)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260909" y="3027637"/>
            <a:ext cx="1995055" cy="2518757"/>
          </a:xfrm>
          <a:prstGeom prst="roundRect">
            <a:avLst/>
          </a:prstGeom>
          <a:solidFill>
            <a:srgbClr val="88D8F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T-S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271916" y="3027637"/>
            <a:ext cx="1995055" cy="2518757"/>
          </a:xfrm>
          <a:prstGeom prst="roundRect">
            <a:avLst/>
          </a:prstGeom>
          <a:solidFill>
            <a:srgbClr val="9FFB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Sphere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Complex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Gaussian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function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28858" y="263248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7" name="向右箭號 6"/>
          <p:cNvSpPr/>
          <p:nvPr/>
        </p:nvSpPr>
        <p:spPr>
          <a:xfrm>
            <a:off x="1480536" y="3509778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29221" y="3423079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21" y="3423079"/>
                <a:ext cx="4726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7517750" y="355576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 rot="10800000">
            <a:off x="9440854" y="3535408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8261740" y="2850398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4" name="橢圓 13"/>
          <p:cNvSpPr/>
          <p:nvPr/>
        </p:nvSpPr>
        <p:spPr>
          <a:xfrm>
            <a:off x="9485590" y="2850398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88759" y="3412060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25698" y="2632481"/>
            <a:ext cx="68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29221" y="386394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21" y="3863943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033307" y="4945382"/>
                <a:ext cx="531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07" y="4945382"/>
                <a:ext cx="5317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1474094" y="3990029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向右箭號 23"/>
          <p:cNvSpPr/>
          <p:nvPr/>
        </p:nvSpPr>
        <p:spPr>
          <a:xfrm>
            <a:off x="1474094" y="4984769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9485590" y="3247515"/>
                <a:ext cx="1062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590" y="3247515"/>
                <a:ext cx="10623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9472771" y="3752977"/>
                <a:ext cx="1062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771" y="3752977"/>
                <a:ext cx="106234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434684" y="4820814"/>
                <a:ext cx="1100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84" y="4820814"/>
                <a:ext cx="110042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470602" y="3229021"/>
                <a:ext cx="1041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602" y="3229021"/>
                <a:ext cx="1041504" cy="369332"/>
              </a:xfrm>
              <a:prstGeom prst="rect">
                <a:avLst/>
              </a:prstGeom>
              <a:blipFill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向右箭號 29"/>
          <p:cNvSpPr/>
          <p:nvPr/>
        </p:nvSpPr>
        <p:spPr>
          <a:xfrm rot="10800000">
            <a:off x="9440854" y="4043547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向右箭號 30"/>
          <p:cNvSpPr/>
          <p:nvPr/>
        </p:nvSpPr>
        <p:spPr>
          <a:xfrm rot="10800000">
            <a:off x="9440854" y="5101134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568587" y="3914689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558916" y="4960870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向右箭號 33"/>
          <p:cNvSpPr/>
          <p:nvPr/>
        </p:nvSpPr>
        <p:spPr>
          <a:xfrm>
            <a:off x="7519968" y="4060126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向右箭號 34"/>
          <p:cNvSpPr/>
          <p:nvPr/>
        </p:nvSpPr>
        <p:spPr>
          <a:xfrm>
            <a:off x="7519968" y="5059096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72603" y="3771988"/>
                <a:ext cx="1041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603" y="3771988"/>
                <a:ext cx="1041504" cy="369332"/>
              </a:xfrm>
              <a:prstGeom prst="rect">
                <a:avLst/>
              </a:prstGeom>
              <a:blipFill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514327" y="4757869"/>
                <a:ext cx="1079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327" y="4757869"/>
                <a:ext cx="1079590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1164942" y="4077632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9888399" y="4038714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7880533" y="4048609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0214065"/>
                  </p:ext>
                </p:extLst>
              </p:nvPr>
            </p:nvGraphicFramePr>
            <p:xfrm>
              <a:off x="979258" y="1693059"/>
              <a:ext cx="4962850" cy="401017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0.8  2.0</a:t>
                          </a:r>
                          <a:r>
                            <a:rPr lang="en-US" altLang="zh-TW" sz="2400" baseline="0" dirty="0" smtClean="0"/>
                            <a:t>  </a:t>
                          </a:r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h(M).center*100*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M=1,2,…,</a:t>
                          </a:r>
                          <a:r>
                            <a:rPr lang="en-US" altLang="zh-TW" sz="1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NumberOfInput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0214065"/>
                  </p:ext>
                </p:extLst>
              </p:nvPr>
            </p:nvGraphicFramePr>
            <p:xfrm>
              <a:off x="979258" y="1693059"/>
              <a:ext cx="4962850" cy="4010171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365882" r="-100245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0.8  2.0</a:t>
                          </a:r>
                          <a:r>
                            <a:rPr lang="en-US" altLang="zh-TW" sz="2400" baseline="0" dirty="0" smtClean="0"/>
                            <a:t>  </a:t>
                          </a:r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425806" r="-100245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h(M).center*100*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M=1,2,…,</a:t>
                          </a:r>
                          <a:r>
                            <a:rPr lang="en-US" altLang="zh-TW" sz="1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NumberOfInput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3972413"/>
                  </p:ext>
                </p:extLst>
              </p:nvPr>
            </p:nvGraphicFramePr>
            <p:xfrm>
              <a:off x="6262741" y="1685392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9x1 </a:t>
                          </a:r>
                          <a:r>
                            <a:rPr lang="en-US" altLang="zh-TW" sz="3600" dirty="0" smtClean="0"/>
                            <a:t>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0367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9x9 </a:t>
                          </a:r>
                          <a:r>
                            <a:rPr lang="en-US" altLang="zh-TW" sz="2800" dirty="0" smtClean="0"/>
                            <a:t>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3972413"/>
                  </p:ext>
                </p:extLst>
              </p:nvPr>
            </p:nvGraphicFramePr>
            <p:xfrm>
              <a:off x="6262741" y="1685392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491" b="-4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245" b="-15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9x1 </a:t>
                          </a:r>
                          <a:r>
                            <a:rPr lang="en-US" altLang="zh-TW" sz="3600" dirty="0" smtClean="0"/>
                            <a:t>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245" b="-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9x9 </a:t>
                          </a:r>
                          <a:r>
                            <a:rPr lang="en-US" altLang="zh-TW" sz="2800" dirty="0" smtClean="0"/>
                            <a:t>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75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189</Words>
  <Application>Microsoft Office PowerPoint</Application>
  <PresentationFormat>寬螢幕</PresentationFormat>
  <Paragraphs>113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Baskerville Old Face</vt:lpstr>
      <vt:lpstr>Cambria Math</vt:lpstr>
      <vt:lpstr>Garamond</vt:lpstr>
      <vt:lpstr>有機</vt:lpstr>
      <vt:lpstr>HW3</vt:lpstr>
      <vt:lpstr>Problem Statement and Task Target</vt:lpstr>
      <vt:lpstr>Method(PSO)</vt:lpstr>
      <vt:lpstr>Method(Aim Of Object)</vt:lpstr>
      <vt:lpstr>Method</vt:lpstr>
      <vt:lpstr>Experiment(preprocess)</vt:lpstr>
      <vt:lpstr>PowerPoint 簡報</vt:lpstr>
      <vt:lpstr>Experiment</vt:lpstr>
      <vt:lpstr>PSO parameters                         RLSE PARAMETERS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Roderick Lin</dc:creator>
  <cp:lastModifiedBy>Roderick Lin</cp:lastModifiedBy>
  <cp:revision>23</cp:revision>
  <dcterms:created xsi:type="dcterms:W3CDTF">2017-07-11T11:26:38Z</dcterms:created>
  <dcterms:modified xsi:type="dcterms:W3CDTF">2017-07-13T12:21:58Z</dcterms:modified>
</cp:coreProperties>
</file>