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  <p:sldMasterId id="2147483693" r:id="rId2"/>
  </p:sldMasterIdLst>
  <p:notesMasterIdLst>
    <p:notesMasterId r:id="rId23"/>
  </p:notesMasterIdLst>
  <p:sldIdLst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7" r:id="rId16"/>
    <p:sldId id="276" r:id="rId17"/>
    <p:sldId id="278" r:id="rId18"/>
    <p:sldId id="279" r:id="rId19"/>
    <p:sldId id="258" r:id="rId20"/>
    <p:sldId id="25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erick Lin" initials="RL" lastIdx="1" clrIdx="0">
    <p:extLst>
      <p:ext uri="{19B8F6BF-5375-455C-9EA6-DF929625EA0E}">
        <p15:presenceInfo xmlns:p15="http://schemas.microsoft.com/office/powerpoint/2012/main" userId="041b259aa2b5ad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77111" autoAdjust="0"/>
  </p:normalViewPr>
  <p:slideViewPr>
    <p:cSldViewPr snapToGrid="0">
      <p:cViewPr varScale="1">
        <p:scale>
          <a:sx n="93" d="100"/>
          <a:sy n="93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4BD3-8E35-42FE-A0BE-AAEC4FC31DCC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A14DC-76FE-4EBB-AD81-3448E827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6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38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3395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68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56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90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5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5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31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6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87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78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80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0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103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96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57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82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9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4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0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2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2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7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55.png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44.png"/><Relationship Id="rId10" Type="http://schemas.openxmlformats.org/officeDocument/2006/relationships/image" Target="../media/image37.png"/><Relationship Id="rId4" Type="http://schemas.openxmlformats.org/officeDocument/2006/relationships/image" Target="../media/image43.png"/><Relationship Id="rId9" Type="http://schemas.openxmlformats.org/officeDocument/2006/relationships/image" Target="../media/image36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HW3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圓角矩形 41"/>
          <p:cNvSpPr/>
          <p:nvPr/>
        </p:nvSpPr>
        <p:spPr>
          <a:xfrm>
            <a:off x="4820135" y="2550748"/>
            <a:ext cx="2558345" cy="129133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44250" y="5816571"/>
            <a:ext cx="1604176" cy="5207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[ H1 h2 h3 h4 ]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2167694" y="5994473"/>
            <a:ext cx="2242268" cy="164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107729" y="5707627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Subtractive clustering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16696" y="589229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Number Of Cons.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360620" y="2843296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20" y="2843296"/>
                <a:ext cx="481157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2134605" y="293562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003026" y="26252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FCM</a:t>
            </a:r>
            <a:endParaRPr 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7882657" y="2548765"/>
            <a:ext cx="1359462" cy="12913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260047" y="2691261"/>
            <a:ext cx="184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2.0735+0.2344i</a:t>
            </a:r>
          </a:p>
          <a:p>
            <a:pPr algn="ctr"/>
            <a:r>
              <a:rPr lang="en-US" dirty="0" smtClean="0"/>
              <a:t>0.2043+0.0640i</a:t>
            </a:r>
          </a:p>
          <a:p>
            <a:pPr algn="ctr"/>
            <a:r>
              <a:rPr lang="en-US" dirty="0" smtClean="0"/>
              <a:t>-1.6335-0.2177i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23833" y="2041347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093428" y="2041346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146327" y="2708633"/>
            <a:ext cx="106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1.7961 </a:t>
            </a:r>
            <a:r>
              <a:rPr lang="en-US" dirty="0" smtClean="0"/>
              <a:t>1.7961</a:t>
            </a:r>
            <a:r>
              <a:rPr lang="en-US" dirty="0"/>
              <a:t> 1.7961</a:t>
            </a:r>
          </a:p>
        </p:txBody>
      </p:sp>
      <p:sp>
        <p:nvSpPr>
          <p:cNvPr id="33" name="加號 32"/>
          <p:cNvSpPr/>
          <p:nvPr/>
        </p:nvSpPr>
        <p:spPr>
          <a:xfrm>
            <a:off x="7438772" y="2935629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72783" y="1837765"/>
            <a:ext cx="10253018" cy="2373496"/>
          </a:xfrm>
          <a:prstGeom prst="rect">
            <a:avLst/>
          </a:prstGeom>
          <a:solidFill>
            <a:srgbClr val="FCF98B"/>
          </a:solidFill>
          <a:ln>
            <a:solidFill>
              <a:srgbClr val="F4F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6020602" y="4313604"/>
            <a:ext cx="5088078" cy="1652454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872783" y="4313604"/>
            <a:ext cx="5049356" cy="1652454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Object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94267" y="2673815"/>
                <a:ext cx="318939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67" y="2673815"/>
                <a:ext cx="3189398" cy="414537"/>
              </a:xfrm>
              <a:prstGeom prst="rect">
                <a:avLst/>
              </a:prstGeom>
              <a:blipFill>
                <a:blip r:embed="rId2"/>
                <a:stretch>
                  <a:fillRect l="-1530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786580" y="3168104"/>
                <a:ext cx="3972626" cy="9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𝒂𝒐𝒄</m:t>
                                  </m:r>
                                  <m:sSubSup>
                                    <m:sSubSupPr>
                                      <m:ctrlP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𝒂𝒐𝒄</m:t>
                                  </m:r>
                                  <m:sSubSup>
                                    <m:sSubSupPr>
                                      <m:ctrlP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80" y="3168104"/>
                <a:ext cx="3972626" cy="99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4972870" y="2364680"/>
            <a:ext cx="346553" cy="43771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010767" y="1940108"/>
                <a:ext cx="2148602" cy="5068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67" y="1940108"/>
                <a:ext cx="2148602" cy="506870"/>
              </a:xfrm>
              <a:prstGeom prst="rect">
                <a:avLst/>
              </a:prstGeom>
              <a:blipFill>
                <a:blip r:embed="rId4"/>
                <a:stretch>
                  <a:fillRect l="-565" r="-1695" b="-4706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72783" y="4531074"/>
                <a:ext cx="3564501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𝒂𝒐𝒄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531074"/>
                <a:ext cx="3564501" cy="443776"/>
              </a:xfrm>
              <a:prstGeom prst="rect">
                <a:avLst/>
              </a:prstGeom>
              <a:blipFill>
                <a:blip r:embed="rId5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31923" y="4974850"/>
                <a:ext cx="2840970" cy="866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23" y="4974850"/>
                <a:ext cx="2840970" cy="866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/>
          <p:nvPr/>
        </p:nvCxnSpPr>
        <p:spPr>
          <a:xfrm>
            <a:off x="4056174" y="4930959"/>
            <a:ext cx="207299" cy="32603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957711" y="5256995"/>
                <a:ext cx="1471878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11" y="5256995"/>
                <a:ext cx="1471878" cy="369332"/>
              </a:xfrm>
              <a:prstGeom prst="rect">
                <a:avLst/>
              </a:prstGeom>
              <a:blipFill>
                <a:blip r:embed="rId7"/>
                <a:stretch>
                  <a:fillRect t="-6349" r="-2049" b="-238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483371" y="4531074"/>
                <a:ext cx="3556486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𝒂𝒐𝒄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i="1" dirty="0" smtClean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71" y="4531074"/>
                <a:ext cx="3556486" cy="443776"/>
              </a:xfrm>
              <a:prstGeom prst="rect">
                <a:avLst/>
              </a:prstGeom>
              <a:blipFill>
                <a:blip r:embed="rId8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9162327" y="5234324"/>
                <a:ext cx="1471878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327" y="5234324"/>
                <a:ext cx="1471878" cy="369332"/>
              </a:xfrm>
              <a:prstGeom prst="rect">
                <a:avLst/>
              </a:prstGeom>
              <a:blipFill>
                <a:blip r:embed="rId9"/>
                <a:stretch>
                  <a:fillRect t="-8065" r="-2469" b="-25806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endCxn id="22" idx="0"/>
          </p:cNvCxnSpPr>
          <p:nvPr/>
        </p:nvCxnSpPr>
        <p:spPr>
          <a:xfrm>
            <a:off x="9644932" y="4940445"/>
            <a:ext cx="253334" cy="2938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483371" y="5139831"/>
                <a:ext cx="2269276" cy="701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TW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71" y="5139831"/>
                <a:ext cx="2269276" cy="7017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534216" y="2772082"/>
                <a:ext cx="4574464" cy="44377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b="1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TW" altLang="en-US" b="1" i="1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/>
                  <a:t>目標中，第</a:t>
                </a:r>
                <a:r>
                  <a:rPr lang="en-US" dirty="0" smtClean="0"/>
                  <a:t>k</a:t>
                </a:r>
                <a:r>
                  <a:rPr lang="zh-TW" altLang="en-US" dirty="0" smtClean="0"/>
                  <a:t>個前鑑部的啟動強度</a:t>
                </a:r>
                <a:endParaRPr 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216" y="2772082"/>
                <a:ext cx="4574464" cy="443776"/>
              </a:xfrm>
              <a:prstGeom prst="rect">
                <a:avLst/>
              </a:prstGeom>
              <a:blipFill>
                <a:blip r:embed="rId11"/>
                <a:stretch>
                  <a:fillRect r="-799" b="-1756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4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5403" y="2016643"/>
            <a:ext cx="3635938" cy="3548342"/>
          </a:xfrm>
          <a:prstGeom prst="rect">
            <a:avLst/>
          </a:prstGeom>
          <a:solidFill>
            <a:srgbClr val="FDDD83"/>
          </a:solidFill>
          <a:ln>
            <a:solidFill>
              <a:srgbClr val="FDD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883583" y="3773426"/>
            <a:ext cx="3010513" cy="1792502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361674" y="3773426"/>
            <a:ext cx="2454458" cy="1792501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361676" y="2017585"/>
            <a:ext cx="5532420" cy="16843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Object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blipFill>
                <a:blip r:embed="rId2"/>
                <a:stretch>
                  <a:fillRect t="-3774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1489" y="2885821"/>
                <a:ext cx="2746072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2885821"/>
                <a:ext cx="2746072" cy="559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41489" y="3937650"/>
                <a:ext cx="188057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3937650"/>
                <a:ext cx="1880578" cy="380810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5946" y="2003945"/>
                <a:ext cx="2377638" cy="403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003945"/>
                <a:ext cx="2377638" cy="40325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05946" y="2418909"/>
                <a:ext cx="2794548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418909"/>
                <a:ext cx="2794548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b="1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zh-TW" altLang="en-US" b="1" i="1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/>
                  <a:t>目標中，第</a:t>
                </a:r>
                <a:r>
                  <a:rPr lang="en-US" dirty="0" smtClean="0"/>
                  <a:t>k</a:t>
                </a:r>
                <a:r>
                  <a:rPr lang="zh-TW" altLang="en-US" dirty="0" smtClean="0"/>
                  <a:t>個前鑑部的啟動強度</a:t>
                </a:r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blipFill>
                <a:blip r:embed="rId7"/>
                <a:stretch>
                  <a:fillRect r="-390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4628" y="4068649"/>
                <a:ext cx="1823255" cy="1364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1→</m:t>
                                                </m:r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2→</m:t>
                                                </m:r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28" y="4068649"/>
                <a:ext cx="1823255" cy="1364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883584" y="4039600"/>
                <a:ext cx="1439240" cy="1347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84" y="4039600"/>
                <a:ext cx="1439240" cy="13475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541489" y="3429386"/>
                <a:ext cx="2959913" cy="44024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第</m:t>
                    </m:r>
                  </m:oMath>
                </a14:m>
                <a:r>
                  <a:rPr lang="en-US" dirty="0" smtClean="0"/>
                  <a:t>q</a:t>
                </a:r>
                <a:r>
                  <a:rPr lang="zh-TW" altLang="en-US" dirty="0" smtClean="0"/>
                  <a:t>個後鑑部參數</a:t>
                </a:r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3429386"/>
                <a:ext cx="2959913" cy="440249"/>
              </a:xfrm>
              <a:prstGeom prst="rect">
                <a:avLst/>
              </a:prstGeom>
              <a:blipFill>
                <a:blip r:embed="rId11"/>
                <a:stretch>
                  <a:fillRect r="-1440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2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Flowchart of the PSO–RLSE 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65410" y="435515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Position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Caculate</a:t>
            </a:r>
            <a:r>
              <a:rPr lang="en-US" dirty="0" smtClean="0">
                <a:solidFill>
                  <a:schemeClr val="tx1"/>
                </a:solidFill>
              </a:rPr>
              <a:t> Aim Of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Construct 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516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Caculate</a:t>
            </a:r>
            <a:r>
              <a:rPr lang="en-US" dirty="0" smtClean="0">
                <a:solidFill>
                  <a:schemeClr val="tx1"/>
                </a:solidFill>
              </a:rPr>
              <a:t> 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89" y="443556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Caculate</a:t>
            </a:r>
            <a:r>
              <a:rPr lang="en-US" dirty="0" smtClean="0">
                <a:solidFill>
                  <a:schemeClr val="tx1"/>
                </a:solidFill>
              </a:rPr>
              <a:t>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5009776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628451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36" idx="2"/>
            <a:endCxn id="54" idx="0"/>
          </p:cNvCxnSpPr>
          <p:nvPr/>
        </p:nvCxnSpPr>
        <p:spPr>
          <a:xfrm rot="5400000">
            <a:off x="2130479" y="4881967"/>
            <a:ext cx="255611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912432"/>
            <a:ext cx="486555" cy="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1" idx="2"/>
            <a:endCxn id="34" idx="3"/>
          </p:cNvCxnSpPr>
          <p:nvPr/>
        </p:nvCxnSpPr>
        <p:spPr>
          <a:xfrm rot="5400000" flipH="1">
            <a:off x="3796141" y="2979449"/>
            <a:ext cx="1510148" cy="2200103"/>
          </a:xfrm>
          <a:prstGeom prst="bentConnector4">
            <a:avLst>
              <a:gd name="adj1" fmla="val -15138"/>
              <a:gd name="adj2" fmla="val 77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2" y="4635069"/>
            <a:ext cx="950416" cy="287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655953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615571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0426515"/>
              </p:ext>
            </p:extLst>
          </p:nvPr>
        </p:nvGraphicFramePr>
        <p:xfrm>
          <a:off x="685800" y="2063750"/>
          <a:ext cx="10394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7475">
                  <a:extLst>
                    <a:ext uri="{9D8B030D-6E8A-4147-A177-3AD203B41FA5}">
                      <a16:colId xmlns:a16="http://schemas.microsoft.com/office/drawing/2014/main" val="1393863886"/>
                    </a:ext>
                  </a:extLst>
                </a:gridCol>
                <a:gridCol w="5197475">
                  <a:extLst>
                    <a:ext uri="{9D8B030D-6E8A-4147-A177-3AD203B41FA5}">
                      <a16:colId xmlns:a16="http://schemas.microsoft.com/office/drawing/2014/main" val="59232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4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1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</a:t>
                      </a:r>
                      <a:r>
                        <a:rPr lang="en-US" baseline="0" dirty="0" smtClean="0"/>
                        <a:t> Targets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8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OUTPUTs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9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</a:t>
                      </a:r>
                      <a:r>
                        <a:rPr lang="en-US" baseline="0" dirty="0" smtClean="0"/>
                        <a:t> 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02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</a:t>
                      </a:r>
                      <a:r>
                        <a:rPr lang="en-US" baseline="0" dirty="0" smtClean="0"/>
                        <a:t> Premise </a:t>
                      </a:r>
                      <a:r>
                        <a:rPr lang="en-US" baseline="0" dirty="0" err="1" smtClean="0"/>
                        <a:t>Fuzzysets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0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Premise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3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 of Consequences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4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 of Consequence</a:t>
                      </a:r>
                      <a:r>
                        <a:rPr lang="en-US" baseline="0" dirty="0" smtClean="0"/>
                        <a:t> parameters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4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1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1978512483"/>
                  </p:ext>
                </p:extLst>
              </p:nvPr>
            </p:nvGraphicFramePr>
            <p:xfrm>
              <a:off x="979258" y="1693059"/>
              <a:ext cx="4962850" cy="4010171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0.8  2.0</a:t>
                          </a:r>
                          <a:r>
                            <a:rPr lang="en-US" altLang="zh-TW" sz="2400" baseline="0" dirty="0" smtClean="0"/>
                            <a:t>  </a:t>
                          </a:r>
                          <a:r>
                            <a:rPr lang="en-US" altLang="zh-TW" sz="2400" dirty="0" smtClean="0"/>
                            <a:t>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endParaRPr lang="en-US" sz="36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13578"/>
                      </a:ext>
                    </a:extLst>
                  </a:tr>
                  <a:tr h="465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1978512483"/>
                  </p:ext>
                </p:extLst>
              </p:nvPr>
            </p:nvGraphicFramePr>
            <p:xfrm>
              <a:off x="979258" y="1693059"/>
              <a:ext cx="4962850" cy="4010171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365882" r="-100245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0.8  2.0</a:t>
                          </a:r>
                          <a:r>
                            <a:rPr lang="en-US" altLang="zh-TW" sz="2400" baseline="0" dirty="0" smtClean="0"/>
                            <a:t>  </a:t>
                          </a:r>
                          <a:r>
                            <a:rPr lang="en-US" altLang="zh-TW" sz="2400" dirty="0" smtClean="0"/>
                            <a:t>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425806" r="-100245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endParaRPr lang="en-US" sz="36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135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6713958"/>
                  </p:ext>
                </p:extLst>
              </p:nvPr>
            </p:nvGraphicFramePr>
            <p:xfrm>
              <a:off x="6262741" y="1685392"/>
              <a:ext cx="4962850" cy="405511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711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711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40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816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15x1 zero vector</a:t>
                          </a:r>
                          <a:endParaRPr lang="zh-TW" alt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711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36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694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15x15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6713958"/>
                  </p:ext>
                </p:extLst>
              </p:nvPr>
            </p:nvGraphicFramePr>
            <p:xfrm>
              <a:off x="6262741" y="1685392"/>
              <a:ext cx="4962850" cy="405511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711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06957" r="-100245" b="-40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106957" r="-491" b="-40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35227" r="-100245" b="-1664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15x1 zero vector</a:t>
                          </a:r>
                          <a:endParaRPr lang="zh-TW" alt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711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76364" r="-100245" b="-16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376364" r="-491" b="-16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15x15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73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Learning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04916"/>
              </p:ext>
            </p:extLst>
          </p:nvPr>
        </p:nvGraphicFramePr>
        <p:xfrm>
          <a:off x="685801" y="2023680"/>
          <a:ext cx="9725272" cy="278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474">
                  <a:extLst>
                    <a:ext uri="{9D8B030D-6E8A-4147-A177-3AD203B41FA5}">
                      <a16:colId xmlns:a16="http://schemas.microsoft.com/office/drawing/2014/main" val="2460770752"/>
                    </a:ext>
                  </a:extLst>
                </a:gridCol>
                <a:gridCol w="1361762">
                  <a:extLst>
                    <a:ext uri="{9D8B030D-6E8A-4147-A177-3AD203B41FA5}">
                      <a16:colId xmlns:a16="http://schemas.microsoft.com/office/drawing/2014/main" val="1925548092"/>
                    </a:ext>
                  </a:extLst>
                </a:gridCol>
                <a:gridCol w="1896867">
                  <a:extLst>
                    <a:ext uri="{9D8B030D-6E8A-4147-A177-3AD203B41FA5}">
                      <a16:colId xmlns:a16="http://schemas.microsoft.com/office/drawing/2014/main" val="805244480"/>
                    </a:ext>
                  </a:extLst>
                </a:gridCol>
                <a:gridCol w="1768365">
                  <a:extLst>
                    <a:ext uri="{9D8B030D-6E8A-4147-A177-3AD203B41FA5}">
                      <a16:colId xmlns:a16="http://schemas.microsoft.com/office/drawing/2014/main" val="3107461215"/>
                    </a:ext>
                  </a:extLst>
                </a:gridCol>
                <a:gridCol w="1703171">
                  <a:extLst>
                    <a:ext uri="{9D8B030D-6E8A-4147-A177-3AD203B41FA5}">
                      <a16:colId xmlns:a16="http://schemas.microsoft.com/office/drawing/2014/main" val="1297730196"/>
                    </a:ext>
                  </a:extLst>
                </a:gridCol>
                <a:gridCol w="1721633">
                  <a:extLst>
                    <a:ext uri="{9D8B030D-6E8A-4147-A177-3AD203B41FA5}">
                      <a16:colId xmlns:a16="http://schemas.microsoft.com/office/drawing/2014/main" val="3173071828"/>
                    </a:ext>
                  </a:extLst>
                </a:gridCol>
              </a:tblGrid>
              <a:tr h="560494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</a:t>
                      </a:r>
                      <a:r>
                        <a:rPr lang="en-US" altLang="zh-TW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H2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H3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H4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18378"/>
                  </a:ext>
                </a:extLst>
              </a:tr>
              <a:tr h="36823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Fuzzyset1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-3.6916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-0.1272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3.0519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-1.0991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24264"/>
                  </a:ext>
                </a:extLst>
              </a:tr>
              <a:tr h="368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4.7338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-2.9184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-3.1585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17795"/>
                  </a:ext>
                </a:extLst>
              </a:tr>
              <a:tr h="36823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Fuzzyset2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-2.4693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4.4658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3.0353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23570"/>
                  </a:ext>
                </a:extLst>
              </a:tr>
              <a:tr h="368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1.9593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-3.1813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-2.4266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-3.5023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882501"/>
                  </a:ext>
                </a:extLst>
              </a:tr>
              <a:tr h="36823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Fuzzyset3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-4.3228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706033"/>
                  </a:ext>
                </a:extLst>
              </a:tr>
              <a:tr h="368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-1.6456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-3.3780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1.6766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-1.7826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81946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245" y="799445"/>
            <a:ext cx="1380952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Learning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95" y="589838"/>
            <a:ext cx="2976373" cy="5056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36383" y="2733515"/>
                <a:ext cx="1072730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m:rPr>
                          <m:nor/>
                        </m:rPr>
                        <a:rPr lang="en-US" sz="4400" b="0" i="0" dirty="0" smtClean="0"/>
                        <m:t>  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383" y="2733515"/>
                <a:ext cx="107273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6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69" y="-93577"/>
            <a:ext cx="7921375" cy="59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19" y="-329881"/>
            <a:ext cx="7847002" cy="58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TSMC:2016/01/04~2017/03/01</a:t>
            </a:r>
          </a:p>
          <a:p>
            <a:pPr marL="0" indent="0">
              <a:buNone/>
            </a:pPr>
            <a:r>
              <a:rPr lang="en-US" dirty="0" smtClean="0"/>
              <a:t>IBM:2016/01/04~2017/03/01</a:t>
            </a:r>
          </a:p>
          <a:p>
            <a:pPr marL="0" indent="0">
              <a:buNone/>
            </a:pPr>
            <a:r>
              <a:rPr lang="en-US" cap="none" dirty="0" smtClean="0"/>
              <a:t>Ups and Downs : 30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5546" r="89814" b="341"/>
          <a:stretch/>
        </p:blipFill>
        <p:spPr>
          <a:xfrm>
            <a:off x="6994689" y="0"/>
            <a:ext cx="1385740" cy="643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Performance(RMSE)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77171531"/>
              </p:ext>
            </p:extLst>
          </p:nvPr>
        </p:nvGraphicFramePr>
        <p:xfrm>
          <a:off x="685800" y="2063750"/>
          <a:ext cx="10396884" cy="214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628">
                  <a:extLst>
                    <a:ext uri="{9D8B030D-6E8A-4147-A177-3AD203B41FA5}">
                      <a16:colId xmlns:a16="http://schemas.microsoft.com/office/drawing/2014/main" val="789970762"/>
                    </a:ext>
                  </a:extLst>
                </a:gridCol>
                <a:gridCol w="3465628">
                  <a:extLst>
                    <a:ext uri="{9D8B030D-6E8A-4147-A177-3AD203B41FA5}">
                      <a16:colId xmlns:a16="http://schemas.microsoft.com/office/drawing/2014/main" val="1638603135"/>
                    </a:ext>
                  </a:extLst>
                </a:gridCol>
                <a:gridCol w="3465628">
                  <a:extLst>
                    <a:ext uri="{9D8B030D-6E8A-4147-A177-3AD203B41FA5}">
                      <a16:colId xmlns:a16="http://schemas.microsoft.com/office/drawing/2014/main" val="2941189545"/>
                    </a:ext>
                  </a:extLst>
                </a:gridCol>
              </a:tblGrid>
              <a:tr h="716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IBM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TSMC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177098"/>
                  </a:ext>
                </a:extLst>
              </a:tr>
              <a:tr h="716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dirty="0" smtClean="0"/>
                        <a:t>1.5644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dirty="0" smtClean="0"/>
                        <a:t>0.3691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272"/>
                  </a:ext>
                </a:extLst>
              </a:tr>
              <a:tr h="716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Testing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3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72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091420" y="2419344"/>
                <a:ext cx="2198288" cy="346024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49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b="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091420" y="2419344"/>
                <a:ext cx="2198288" cy="34602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385384" y="2730394"/>
                <a:ext cx="19917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bar>
                        <m:barPr>
                          <m:pos m:val="top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l-GR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bar>
                        <m:barPr>
                          <m:pos m:val="to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384" y="2730394"/>
                <a:ext cx="1991764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636776" y="1588349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CP</a:t>
            </a:r>
            <a:endParaRPr lang="en-US" sz="4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42994" y="1588348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SP</a:t>
            </a:r>
            <a:endParaRPr lang="en-US" sz="4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820912" y="1588347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FP</a:t>
            </a:r>
            <a:endParaRPr lang="en-US" sz="4800" dirty="0"/>
          </a:p>
        </p:txBody>
      </p:sp>
      <p:sp>
        <p:nvSpPr>
          <p:cNvPr id="8" name="向右箭號 7"/>
          <p:cNvSpPr/>
          <p:nvPr/>
        </p:nvSpPr>
        <p:spPr>
          <a:xfrm>
            <a:off x="6309360" y="3099726"/>
            <a:ext cx="2404872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94287" y="2515171"/>
                <a:ext cx="520462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87" y="2515171"/>
                <a:ext cx="520462" cy="1754326"/>
              </a:xfrm>
              <a:prstGeom prst="rect">
                <a:avLst/>
              </a:prstGeom>
              <a:blipFill>
                <a:blip r:embed="rId4"/>
                <a:stretch>
                  <a:fillRect l="-2326" b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2690352" y="2761398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690352" y="2369752"/>
                <a:ext cx="1605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352" y="2369752"/>
                <a:ext cx="160505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2690352" y="3783980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690352" y="3392334"/>
                <a:ext cx="1671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352" y="3392334"/>
                <a:ext cx="1671483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042993" y="2512896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93" y="2512896"/>
                <a:ext cx="718627" cy="541110"/>
              </a:xfrm>
              <a:prstGeom prst="rect">
                <a:avLst/>
              </a:prstGeom>
              <a:blipFill>
                <a:blip r:embed="rId7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042994" y="3607118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94" y="3607118"/>
                <a:ext cx="718627" cy="541110"/>
              </a:xfrm>
              <a:prstGeom prst="rect">
                <a:avLst/>
              </a:prstGeom>
              <a:blipFill>
                <a:blip r:embed="rId8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3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pair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16617" y="2989730"/>
                <a:ext cx="86594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H1=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H2=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H3=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H4=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617" y="2989730"/>
                <a:ext cx="865943" cy="1200329"/>
              </a:xfrm>
              <a:prstGeom prst="rect">
                <a:avLst/>
              </a:prstGeom>
              <a:blipFill>
                <a:blip r:embed="rId2"/>
                <a:stretch>
                  <a:fillRect l="-5634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054468" y="1837765"/>
            <a:ext cx="15055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INPUT</a:t>
            </a:r>
            <a:endParaRPr lang="en-US" sz="4400" dirty="0"/>
          </a:p>
        </p:txBody>
      </p:sp>
      <p:sp>
        <p:nvSpPr>
          <p:cNvPr id="8" name="圓角矩形 7"/>
          <p:cNvSpPr/>
          <p:nvPr/>
        </p:nvSpPr>
        <p:spPr>
          <a:xfrm>
            <a:off x="3099835" y="2874275"/>
            <a:ext cx="3848432" cy="14312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MODEL</a:t>
            </a:r>
            <a:endParaRPr lang="en-US" sz="36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53983" y="1837765"/>
            <a:ext cx="1914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059602" y="2909502"/>
                <a:ext cx="2470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𝑰𝑩𝑴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𝑻𝑺𝑴𝑪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02" y="2909502"/>
                <a:ext cx="247048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811136" y="2897238"/>
                <a:ext cx="481157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136" y="2897238"/>
                <a:ext cx="481157" cy="376770"/>
              </a:xfrm>
              <a:prstGeom prst="rect">
                <a:avLst/>
              </a:prstGeom>
              <a:blipFill>
                <a:blip r:embed="rId4"/>
                <a:stretch>
                  <a:fillRect r="-253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9261580" y="1837764"/>
            <a:ext cx="1810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TARGET</a:t>
            </a:r>
            <a:endParaRPr lang="en-US" sz="4400" dirty="0"/>
          </a:p>
        </p:txBody>
      </p:sp>
      <p:sp>
        <p:nvSpPr>
          <p:cNvPr id="14" name="向右箭號 13"/>
          <p:cNvSpPr/>
          <p:nvPr/>
        </p:nvSpPr>
        <p:spPr>
          <a:xfrm>
            <a:off x="2117180" y="3137665"/>
            <a:ext cx="516394" cy="103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>
            <a:off x="2117180" y="3405227"/>
            <a:ext cx="516394" cy="103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>
            <a:off x="2117180" y="3667197"/>
            <a:ext cx="516394" cy="103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/>
          <p:cNvSpPr/>
          <p:nvPr/>
        </p:nvSpPr>
        <p:spPr>
          <a:xfrm>
            <a:off x="2117180" y="3934759"/>
            <a:ext cx="516394" cy="103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向右箭號 17"/>
          <p:cNvSpPr/>
          <p:nvPr/>
        </p:nvSpPr>
        <p:spPr>
          <a:xfrm>
            <a:off x="7026112" y="3506021"/>
            <a:ext cx="516394" cy="103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7811136" y="3395615"/>
                <a:ext cx="481157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136" y="3395615"/>
                <a:ext cx="481157" cy="376770"/>
              </a:xfrm>
              <a:prstGeom prst="rect">
                <a:avLst/>
              </a:prstGeom>
              <a:blipFill>
                <a:blip r:embed="rId5"/>
                <a:stretch>
                  <a:fillRect r="-253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811136" y="3893992"/>
                <a:ext cx="481157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136" y="3893992"/>
                <a:ext cx="481157" cy="376770"/>
              </a:xfrm>
              <a:prstGeom prst="rect">
                <a:avLst/>
              </a:prstGeom>
              <a:blipFill>
                <a:blip r:embed="rId6"/>
                <a:stretch>
                  <a:fillRect r="-2532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9059602" y="3405227"/>
                <a:ext cx="1923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=???+???∗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02" y="3405227"/>
                <a:ext cx="192386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9059602" y="3934759"/>
                <a:ext cx="1923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=???+???∗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02" y="3934759"/>
                <a:ext cx="1923860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811136" y="4392369"/>
                <a:ext cx="481157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136" y="4392369"/>
                <a:ext cx="481157" cy="376770"/>
              </a:xfrm>
              <a:prstGeom prst="rect">
                <a:avLst/>
              </a:prstGeom>
              <a:blipFill>
                <a:blip r:embed="rId9"/>
                <a:stretch>
                  <a:fillRect r="-2532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9059602" y="4464291"/>
                <a:ext cx="1923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=???+???∗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02" y="4464291"/>
                <a:ext cx="1923860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1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SCFSs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859816" y="3407269"/>
                <a:ext cx="2783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zh-TW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16" y="3407269"/>
                <a:ext cx="2783262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859816" y="2909155"/>
                <a:ext cx="260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16" y="2909155"/>
                <a:ext cx="2608791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859816" y="4464291"/>
                <a:ext cx="1812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16" y="4464291"/>
                <a:ext cx="181267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859816" y="3934759"/>
                <a:ext cx="2769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16" y="3934759"/>
                <a:ext cx="276992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5420818" y="3034410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>
            <a:off x="5420818" y="3530481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/>
          <p:cNvSpPr/>
          <p:nvPr/>
        </p:nvSpPr>
        <p:spPr>
          <a:xfrm>
            <a:off x="5420818" y="4060013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向右箭號 17"/>
          <p:cNvSpPr/>
          <p:nvPr/>
        </p:nvSpPr>
        <p:spPr>
          <a:xfrm>
            <a:off x="5420818" y="4589545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853983" y="1837765"/>
            <a:ext cx="1914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9059602" y="2909502"/>
                <a:ext cx="2470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𝑰𝑩𝑴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𝑻𝑺𝑴𝑪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02" y="2909502"/>
                <a:ext cx="247048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811136" y="2897238"/>
                <a:ext cx="481157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136" y="2897238"/>
                <a:ext cx="481157" cy="376770"/>
              </a:xfrm>
              <a:prstGeom prst="rect">
                <a:avLst/>
              </a:prstGeom>
              <a:blipFill>
                <a:blip r:embed="rId7"/>
                <a:stretch>
                  <a:fillRect r="-253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9261580" y="1837764"/>
            <a:ext cx="1810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TARGET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811136" y="3395615"/>
                <a:ext cx="481157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136" y="3395615"/>
                <a:ext cx="481157" cy="376770"/>
              </a:xfrm>
              <a:prstGeom prst="rect">
                <a:avLst/>
              </a:prstGeom>
              <a:blipFill>
                <a:blip r:embed="rId8"/>
                <a:stretch>
                  <a:fillRect r="-253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811136" y="3893992"/>
                <a:ext cx="481157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136" y="3893992"/>
                <a:ext cx="481157" cy="376770"/>
              </a:xfrm>
              <a:prstGeom prst="rect">
                <a:avLst/>
              </a:prstGeom>
              <a:blipFill>
                <a:blip r:embed="rId9"/>
                <a:stretch>
                  <a:fillRect r="-2532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9059602" y="3405227"/>
                <a:ext cx="1923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=???+???∗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02" y="3405227"/>
                <a:ext cx="1923860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9059602" y="3934759"/>
                <a:ext cx="1923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=???+???∗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02" y="3934759"/>
                <a:ext cx="192386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811136" y="4392369"/>
                <a:ext cx="481157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136" y="4392369"/>
                <a:ext cx="481157" cy="376770"/>
              </a:xfrm>
              <a:prstGeom prst="rect">
                <a:avLst/>
              </a:prstGeom>
              <a:blipFill>
                <a:blip r:embed="rId12"/>
                <a:stretch>
                  <a:fillRect r="-2532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9059602" y="4464291"/>
                <a:ext cx="1923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=???+???∗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02" y="4464291"/>
                <a:ext cx="1923860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1155806" y="1841006"/>
            <a:ext cx="4857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Membership degree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17047" y="5729161"/>
                <a:ext cx="3875100" cy="524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bg1"/>
                    </a:solidFill>
                  </a:rPr>
                  <a:t>*      </a:t>
                </a:r>
                <a14:m>
                  <m:oMath xmlns:m="http://schemas.openxmlformats.org/officeDocument/2006/math">
                    <m:r>
                      <a:rPr lang="en-US" altLang="zh-TW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7" y="5729161"/>
                <a:ext cx="3875100" cy="524182"/>
              </a:xfrm>
              <a:prstGeom prst="rect">
                <a:avLst/>
              </a:prstGeom>
              <a:blipFill>
                <a:blip r:embed="rId14"/>
                <a:stretch>
                  <a:fillRect l="-472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圓角矩形 27"/>
          <p:cNvSpPr/>
          <p:nvPr/>
        </p:nvSpPr>
        <p:spPr>
          <a:xfrm>
            <a:off x="8168904" y="1731764"/>
            <a:ext cx="1359462" cy="27746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圓角矩形 26"/>
          <p:cNvSpPr/>
          <p:nvPr/>
        </p:nvSpPr>
        <p:spPr>
          <a:xfrm>
            <a:off x="5051469" y="1731765"/>
            <a:ext cx="2718924" cy="27746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35103" y="2004955"/>
                <a:ext cx="806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H1=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2004955"/>
                <a:ext cx="806375" cy="369332"/>
              </a:xfrm>
              <a:prstGeom prst="rect">
                <a:avLst/>
              </a:prstGeom>
              <a:blipFill>
                <a:blip r:embed="rId2"/>
                <a:stretch>
                  <a:fillRect l="-606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07852" y="2654188"/>
                <a:ext cx="847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H2=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2" y="2654188"/>
                <a:ext cx="847476" cy="369332"/>
              </a:xfrm>
              <a:prstGeom prst="rect">
                <a:avLst/>
              </a:prstGeom>
              <a:blipFill>
                <a:blip r:embed="rId3"/>
                <a:stretch>
                  <a:fillRect l="-64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35103" y="3303421"/>
                <a:ext cx="853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H3=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3303421"/>
                <a:ext cx="853888" cy="369332"/>
              </a:xfrm>
              <a:prstGeom prst="rect">
                <a:avLst/>
              </a:prstGeom>
              <a:blipFill>
                <a:blip r:embed="rId4"/>
                <a:stretch>
                  <a:fillRect l="-571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31384" y="3952654"/>
                <a:ext cx="847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H4=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84" y="3952654"/>
                <a:ext cx="847476" cy="369332"/>
              </a:xfrm>
              <a:prstGeom prst="rect">
                <a:avLst/>
              </a:prstGeom>
              <a:blipFill>
                <a:blip r:embed="rId5"/>
                <a:stretch>
                  <a:fillRect l="-57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322414" y="20972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322414" y="339575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2322414" y="4044987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2322414" y="2746521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265768" y="1807137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769" y="2486998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65768" y="3119113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38540" y="3767988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342076" y="2016595"/>
            <a:ext cx="21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altLang="zh-TW" dirty="0" smtClean="0"/>
              <a:t>0.04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0.42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-0.34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810080" y="1222362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379675" y="1222361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42076" y="2653770"/>
            <a:ext cx="21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0.04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0.43</a:t>
            </a:r>
            <a:r>
              <a:rPr lang="zh-TW" altLang="en-US" dirty="0" smtClean="0"/>
              <a:t> </a:t>
            </a:r>
            <a:r>
              <a:rPr lang="en-US" dirty="0" smtClean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-0.33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42075" y="3303421"/>
            <a:ext cx="217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altLang="zh-TW" dirty="0" smtClean="0"/>
              <a:t>0.23</a:t>
            </a:r>
            <a:r>
              <a:rPr lang="zh-TW" altLang="en-US" dirty="0" smtClean="0"/>
              <a:t>  </a:t>
            </a:r>
            <a:r>
              <a:rPr lang="en-US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2.63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-2.23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342076" y="3952654"/>
            <a:ext cx="21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0.23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2.63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-2.34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18599" y="2006117"/>
            <a:ext cx="10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altLang="zh-TW" dirty="0" smtClean="0"/>
              <a:t>0.3776</a:t>
            </a:r>
            <a:r>
              <a:rPr lang="en-US" dirty="0" smtClean="0"/>
              <a:t> ]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318599" y="2658223"/>
            <a:ext cx="10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altLang="zh-TW" dirty="0" smtClean="0"/>
              <a:t>0.3872</a:t>
            </a:r>
            <a:r>
              <a:rPr lang="en-US" dirty="0" smtClean="0"/>
              <a:t> ]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318599" y="3303421"/>
            <a:ext cx="10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altLang="zh-TW" dirty="0" smtClean="0"/>
              <a:t>1.8200</a:t>
            </a:r>
            <a:r>
              <a:rPr lang="en-US" dirty="0" smtClean="0"/>
              <a:t> ]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318599" y="3952654"/>
            <a:ext cx="10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altLang="zh-TW" dirty="0" smtClean="0"/>
              <a:t>1.8087</a:t>
            </a:r>
            <a:r>
              <a:rPr lang="en-US" dirty="0" smtClean="0"/>
              <a:t> ]</a:t>
            </a:r>
            <a:endParaRPr lang="en-US" dirty="0"/>
          </a:p>
        </p:txBody>
      </p:sp>
      <p:sp>
        <p:nvSpPr>
          <p:cNvPr id="29" name="加號 28"/>
          <p:cNvSpPr/>
          <p:nvPr/>
        </p:nvSpPr>
        <p:spPr>
          <a:xfrm>
            <a:off x="7727907" y="2828735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9907666" y="1222360"/>
            <a:ext cx="1852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FUZZYSETs</a:t>
            </a:r>
            <a:endParaRPr lang="en-US" sz="32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657842" y="2014725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0655781" y="2653770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652824" y="3303421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0657842" y="3949177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980512" y="4953743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Rules=3*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=</a:t>
            </a:r>
            <a:r>
              <a:rPr lang="en-US" altLang="zh-TW" dirty="0" smtClean="0"/>
              <a:t>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 selection</a:t>
            </a:r>
            <a:endParaRPr lang="en-US" dirty="0"/>
          </a:p>
        </p:txBody>
      </p:sp>
      <p:sp>
        <p:nvSpPr>
          <p:cNvPr id="9" name="向右箭號 8"/>
          <p:cNvSpPr/>
          <p:nvPr/>
        </p:nvSpPr>
        <p:spPr>
          <a:xfrm>
            <a:off x="2322414" y="20972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2322414" y="339575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2322414" y="4044987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2322414" y="2746521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圓角矩形 12"/>
          <p:cNvSpPr/>
          <p:nvPr/>
        </p:nvSpPr>
        <p:spPr>
          <a:xfrm>
            <a:off x="4781381" y="1900011"/>
            <a:ext cx="2487665" cy="57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H1’s </a:t>
            </a:r>
            <a:r>
              <a:rPr lang="en-US" dirty="0" err="1" smtClean="0"/>
              <a:t>Fuzzyset</a:t>
            </a:r>
            <a:endParaRPr 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795730" y="2549244"/>
            <a:ext cx="2487665" cy="57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H2’s </a:t>
            </a:r>
            <a:r>
              <a:rPr lang="en-US" dirty="0" err="1" smtClean="0"/>
              <a:t>Fuzzyset</a:t>
            </a:r>
            <a:endParaRPr 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4795730" y="3204029"/>
            <a:ext cx="2487665" cy="57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H3’s </a:t>
            </a:r>
            <a:r>
              <a:rPr lang="en-US" dirty="0" err="1" smtClean="0"/>
              <a:t>Fuzzyset</a:t>
            </a:r>
            <a:endParaRPr 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4795730" y="3847833"/>
            <a:ext cx="2487665" cy="57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H4’s </a:t>
            </a:r>
            <a:r>
              <a:rPr lang="en-US" dirty="0" err="1" smtClean="0"/>
              <a:t>Fuzzyset</a:t>
            </a:r>
            <a:endParaRPr lang="en-US" dirty="0"/>
          </a:p>
        </p:txBody>
      </p:sp>
      <p:sp>
        <p:nvSpPr>
          <p:cNvPr id="17" name="向右箭號 16"/>
          <p:cNvSpPr/>
          <p:nvPr/>
        </p:nvSpPr>
        <p:spPr>
          <a:xfrm rot="1800482">
            <a:off x="7508198" y="2476609"/>
            <a:ext cx="156640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向右箭號 17"/>
          <p:cNvSpPr/>
          <p:nvPr/>
        </p:nvSpPr>
        <p:spPr>
          <a:xfrm rot="20282551">
            <a:off x="7603674" y="3690915"/>
            <a:ext cx="156640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 rot="664349">
            <a:off x="7508197" y="2908068"/>
            <a:ext cx="156640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右箭號 19"/>
          <p:cNvSpPr/>
          <p:nvPr/>
        </p:nvSpPr>
        <p:spPr>
          <a:xfrm rot="21039729">
            <a:off x="7509646" y="3329885"/>
            <a:ext cx="156640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9280095" y="2838853"/>
                <a:ext cx="6238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095" y="2838853"/>
                <a:ext cx="62388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335103" y="2004955"/>
                <a:ext cx="806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H1=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2004955"/>
                <a:ext cx="806375" cy="369332"/>
              </a:xfrm>
              <a:prstGeom prst="rect">
                <a:avLst/>
              </a:prstGeom>
              <a:blipFill>
                <a:blip r:embed="rId7"/>
                <a:stretch>
                  <a:fillRect l="-606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307852" y="2654188"/>
                <a:ext cx="847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H2=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2" y="2654188"/>
                <a:ext cx="847476" cy="369332"/>
              </a:xfrm>
              <a:prstGeom prst="rect">
                <a:avLst/>
              </a:prstGeom>
              <a:blipFill>
                <a:blip r:embed="rId8"/>
                <a:stretch>
                  <a:fillRect l="-64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335103" y="3303421"/>
                <a:ext cx="853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H3=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3303421"/>
                <a:ext cx="853888" cy="369332"/>
              </a:xfrm>
              <a:prstGeom prst="rect">
                <a:avLst/>
              </a:prstGeom>
              <a:blipFill>
                <a:blip r:embed="rId9"/>
                <a:stretch>
                  <a:fillRect l="-571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331384" y="3952654"/>
                <a:ext cx="847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H4=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84" y="3952654"/>
                <a:ext cx="847476" cy="369332"/>
              </a:xfrm>
              <a:prstGeom prst="rect">
                <a:avLst/>
              </a:prstGeom>
              <a:blipFill>
                <a:blip r:embed="rId10"/>
                <a:stretch>
                  <a:fillRect l="-57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5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85801" y="2016969"/>
                <a:ext cx="2852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Threshold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std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016969"/>
                <a:ext cx="2852529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765314" y="279090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Rules:</a:t>
            </a:r>
            <a:r>
              <a:rPr lang="en-US" altLang="zh-TW" dirty="0"/>
              <a:t>8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6" name="流程圖: 內部儲存裝置 5"/>
          <p:cNvSpPr/>
          <p:nvPr/>
        </p:nvSpPr>
        <p:spPr>
          <a:xfrm>
            <a:off x="948192" y="3200802"/>
            <a:ext cx="1588273" cy="1653873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向右箭號 6"/>
          <p:cNvSpPr/>
          <p:nvPr/>
        </p:nvSpPr>
        <p:spPr>
          <a:xfrm>
            <a:off x="2886324" y="3466766"/>
            <a:ext cx="4079020" cy="206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25633" y="3200802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beta’s </a:t>
            </a:r>
            <a:r>
              <a:rPr lang="en-US" dirty="0" err="1" smtClean="0"/>
              <a:t>std</a:t>
            </a:r>
            <a:r>
              <a:rPr lang="en-US" dirty="0" smtClean="0"/>
              <a:t>  &gt; Threshold</a:t>
            </a:r>
            <a:endParaRPr lang="en-US" dirty="0"/>
          </a:p>
        </p:txBody>
      </p:sp>
      <p:sp>
        <p:nvSpPr>
          <p:cNvPr id="9" name="流程圖: 內部儲存裝置 8"/>
          <p:cNvSpPr/>
          <p:nvPr/>
        </p:nvSpPr>
        <p:spPr>
          <a:xfrm>
            <a:off x="7690898" y="3200802"/>
            <a:ext cx="1588273" cy="119269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472577" y="2790908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Rules:</a:t>
            </a:r>
            <a:r>
              <a:rPr lang="en-US" altLang="zh-TW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Formation Matrix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781" y="569115"/>
            <a:ext cx="3523809" cy="5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300</TotalTime>
  <Words>417</Words>
  <Application>Microsoft Office PowerPoint</Application>
  <PresentationFormat>寬螢幕</PresentationFormat>
  <Paragraphs>249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新細明體</vt:lpstr>
      <vt:lpstr>Arial</vt:lpstr>
      <vt:lpstr>Baskerville Old Face</vt:lpstr>
      <vt:lpstr>Calibri</vt:lpstr>
      <vt:lpstr>Calibri Light</vt:lpstr>
      <vt:lpstr>Cambria Math</vt:lpstr>
      <vt:lpstr>Impact</vt:lpstr>
      <vt:lpstr>Wingdings 2</vt:lpstr>
      <vt:lpstr>HDOfficeLightV0</vt:lpstr>
      <vt:lpstr>主要賽事</vt:lpstr>
      <vt:lpstr>HW3</vt:lpstr>
      <vt:lpstr>Data</vt:lpstr>
      <vt:lpstr>Feature Selection</vt:lpstr>
      <vt:lpstr>Data pair</vt:lpstr>
      <vt:lpstr>SCFSs</vt:lpstr>
      <vt:lpstr>IF-part</vt:lpstr>
      <vt:lpstr>Premise selection</vt:lpstr>
      <vt:lpstr>Premise selection</vt:lpstr>
      <vt:lpstr>Formation Matrix</vt:lpstr>
      <vt:lpstr>Consequence</vt:lpstr>
      <vt:lpstr>Aim Of Object</vt:lpstr>
      <vt:lpstr>Aim of Object</vt:lpstr>
      <vt:lpstr>Flowchart of the PSO–RLSE method</vt:lpstr>
      <vt:lpstr>MODEL Parameter</vt:lpstr>
      <vt:lpstr>PSO parameters                         RLSE PARAMETERS</vt:lpstr>
      <vt:lpstr>After Learning</vt:lpstr>
      <vt:lpstr>After Learning</vt:lpstr>
      <vt:lpstr>PowerPoint 簡報</vt:lpstr>
      <vt:lpstr>PowerPoint 簡報</vt:lpstr>
      <vt:lpstr>Performance(RMSE)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Roderick Lin</dc:creator>
  <cp:lastModifiedBy>Roderick Lin</cp:lastModifiedBy>
  <cp:revision>34</cp:revision>
  <dcterms:created xsi:type="dcterms:W3CDTF">2017-07-17T18:19:24Z</dcterms:created>
  <dcterms:modified xsi:type="dcterms:W3CDTF">2017-07-21T13:54:46Z</dcterms:modified>
</cp:coreProperties>
</file>