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75" r:id="rId4"/>
    <p:sldId id="277" r:id="rId5"/>
    <p:sldId id="276" r:id="rId6"/>
    <p:sldId id="281" r:id="rId7"/>
    <p:sldId id="278" r:id="rId8"/>
    <p:sldId id="280" r:id="rId9"/>
    <p:sldId id="279" r:id="rId10"/>
    <p:sldId id="257" r:id="rId11"/>
    <p:sldId id="259" r:id="rId12"/>
    <p:sldId id="282" r:id="rId13"/>
    <p:sldId id="260" r:id="rId14"/>
    <p:sldId id="265" r:id="rId15"/>
    <p:sldId id="267" r:id="rId16"/>
    <p:sldId id="268" r:id="rId17"/>
    <p:sldId id="269" r:id="rId18"/>
    <p:sldId id="270" r:id="rId19"/>
    <p:sldId id="266" r:id="rId20"/>
    <p:sldId id="271" r:id="rId21"/>
    <p:sldId id="262" r:id="rId22"/>
    <p:sldId id="263" r:id="rId23"/>
    <p:sldId id="273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6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9.png"/><Relationship Id="rId4" Type="http://schemas.openxmlformats.org/officeDocument/2006/relationships/image" Target="../media/image28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9.png"/><Relationship Id="rId3" Type="http://schemas.openxmlformats.org/officeDocument/2006/relationships/image" Target="../media/image35.png"/><Relationship Id="rId7" Type="http://schemas.openxmlformats.org/officeDocument/2006/relationships/image" Target="../media/image57.png"/><Relationship Id="rId12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56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PREPROCESS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091609" y="2253624"/>
                <a:ext cx="6008782" cy="1648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個特徵對第</a:t>
                </a:r>
                <a:r>
                  <a:rPr lang="en-US" altLang="zh-TW" dirty="0" smtClean="0"/>
                  <a:t>j</a:t>
                </a:r>
                <a:r>
                  <a:rPr lang="zh-TW" altLang="en-US" dirty="0" smtClean="0"/>
                  <a:t>個目標的資訊量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個特徵對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/>
                  <a:t>裡已有特徵的冗餘資訊量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1609" y="2253624"/>
                <a:ext cx="6008782" cy="16486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流程圖: 內部儲存裝置 3"/>
          <p:cNvSpPr/>
          <p:nvPr/>
        </p:nvSpPr>
        <p:spPr>
          <a:xfrm>
            <a:off x="3137583" y="3744669"/>
            <a:ext cx="5406887" cy="2552369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22864" y="3744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93163" y="4114001"/>
                <a:ext cx="44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63" y="4114001"/>
                <a:ext cx="44140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93163" y="4483333"/>
                <a:ext cx="44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63" y="4483333"/>
                <a:ext cx="44672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41610" y="5844000"/>
                <a:ext cx="544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10" y="5844000"/>
                <a:ext cx="544508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786998" y="4086493"/>
                <a:ext cx="781881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998" y="4086493"/>
                <a:ext cx="781881" cy="396519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777017" y="4456406"/>
                <a:ext cx="781881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017" y="4456406"/>
                <a:ext cx="781881" cy="396519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77017" y="5816492"/>
                <a:ext cx="863891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017" y="5816492"/>
                <a:ext cx="863891" cy="394660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42599" y="3710072"/>
                <a:ext cx="441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99" y="3710072"/>
                <a:ext cx="441403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21167" y="3704906"/>
                <a:ext cx="44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67" y="3704906"/>
                <a:ext cx="446724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295891" y="3717161"/>
                <a:ext cx="44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91" y="3717161"/>
                <a:ext cx="446724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14016" y="3910898"/>
                <a:ext cx="14436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16" y="3910898"/>
                <a:ext cx="1443665" cy="387927"/>
              </a:xfrm>
              <a:prstGeom prst="rect">
                <a:avLst/>
              </a:prstGeom>
              <a:blipFill>
                <a:blip r:embed="rId2"/>
                <a:stretch>
                  <a:fillRect t="-4762" r="-253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63420" y="2769710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20" y="2769710"/>
                <a:ext cx="3268907" cy="43659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64385" y="4852640"/>
                <a:ext cx="346697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385" y="4852640"/>
                <a:ext cx="3466975" cy="43659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423700" y="4852640"/>
                <a:ext cx="3467488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00" y="4852640"/>
                <a:ext cx="3467488" cy="43659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522992" y="2769710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992" y="2769710"/>
                <a:ext cx="3268907" cy="43659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28687" y="3910898"/>
                <a:ext cx="145751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687" y="3910898"/>
                <a:ext cx="1457515" cy="387927"/>
              </a:xfrm>
              <a:prstGeom prst="rect">
                <a:avLst/>
              </a:prstGeom>
              <a:blipFill>
                <a:blip r:embed="rId7"/>
                <a:stretch>
                  <a:fillRect t="-4762" r="-2510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3198480" y="323879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下箭號 10"/>
          <p:cNvSpPr/>
          <p:nvPr/>
        </p:nvSpPr>
        <p:spPr>
          <a:xfrm>
            <a:off x="3198479" y="4331320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下箭號 11"/>
          <p:cNvSpPr/>
          <p:nvPr/>
        </p:nvSpPr>
        <p:spPr>
          <a:xfrm>
            <a:off x="8103840" y="323879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向下箭號 12"/>
          <p:cNvSpPr/>
          <p:nvPr/>
        </p:nvSpPr>
        <p:spPr>
          <a:xfrm>
            <a:off x="8103839" y="4331320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>
            <a:off x="3198478" y="5289234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97261" y="5541162"/>
                <a:ext cx="1656479" cy="36933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61" y="5541162"/>
                <a:ext cx="1656479" cy="369332"/>
              </a:xfrm>
              <a:prstGeom prst="rect">
                <a:avLst/>
              </a:prstGeom>
              <a:blipFill>
                <a:blip r:embed="rId8"/>
                <a:stretch>
                  <a:fillRect b="-746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14016" y="6229333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16" y="6229333"/>
                <a:ext cx="1636282" cy="387927"/>
              </a:xfrm>
              <a:prstGeom prst="rect">
                <a:avLst/>
              </a:prstGeom>
              <a:blipFill>
                <a:blip r:embed="rId9"/>
                <a:stretch>
                  <a:fillRect t="-4688" r="-2239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下箭號 16"/>
          <p:cNvSpPr/>
          <p:nvPr/>
        </p:nvSpPr>
        <p:spPr>
          <a:xfrm>
            <a:off x="8105602" y="5289234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304385" y="5541162"/>
                <a:ext cx="1656479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85" y="5541162"/>
                <a:ext cx="1656479" cy="369332"/>
              </a:xfrm>
              <a:prstGeom prst="rect">
                <a:avLst/>
              </a:prstGeom>
              <a:blipFill>
                <a:blip r:embed="rId10"/>
                <a:stretch>
                  <a:fillRect b="-746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321140" y="6229333"/>
                <a:ext cx="139339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zh-TW" dirty="0" smtClean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40" y="6229333"/>
                <a:ext cx="1393395" cy="387927"/>
              </a:xfrm>
              <a:prstGeom prst="rect">
                <a:avLst/>
              </a:prstGeom>
              <a:blipFill>
                <a:blip r:embed="rId11"/>
                <a:stretch>
                  <a:fillRect t="-4688" r="-2620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91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 animBg="1"/>
      <p:bldP spid="13" grpId="0" animBg="1"/>
      <p:bldP spid="17" grpId="0" animBg="1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Redundancy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620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620545"/>
              </a:xfrm>
              <a:blipFill>
                <a:blip r:embed="rId2"/>
                <a:stretch>
                  <a:fillRect l="-473" t="-61765" b="-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57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424" y="679720"/>
            <a:ext cx="1323810" cy="58190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85" y="679721"/>
            <a:ext cx="1438095" cy="5742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06" y="498769"/>
            <a:ext cx="1152381" cy="592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19906" y="403587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6" y="403587"/>
                <a:ext cx="1599725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278992" y="418111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92" y="418111"/>
                <a:ext cx="1673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838853" y="337396"/>
                <a:ext cx="1821047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53" y="337396"/>
                <a:ext cx="182104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6474" y="584483"/>
            <a:ext cx="1285714" cy="58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561543" y="308349"/>
                <a:ext cx="1375576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543" y="308349"/>
                <a:ext cx="1375576" cy="552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1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44095" y="1905189"/>
                <a:ext cx="795219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將所有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TW" alt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1905189"/>
                <a:ext cx="7952197" cy="954107"/>
              </a:xfrm>
              <a:prstGeom prst="rect">
                <a:avLst/>
              </a:prstGeom>
              <a:blipFill>
                <a:blip r:embed="rId2"/>
                <a:stretch>
                  <a:fillRect l="-1610" t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44095" y="3329139"/>
                <a:ext cx="8349762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計算特徵出現在所有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𝑶𝑳</m:t>
                        </m:r>
                      </m:sub>
                    </m:sSub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dirty="0"/>
                  <a:t>   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3329139"/>
                <a:ext cx="8349762" cy="1231106"/>
              </a:xfrm>
              <a:prstGeom prst="rect">
                <a:avLst/>
              </a:prstGeom>
              <a:blipFill>
                <a:blip r:embed="rId3"/>
                <a:stretch>
                  <a:fillRect l="-1534" t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8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204" y="617849"/>
            <a:ext cx="1084691" cy="5985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86204" y="295894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04" y="295894"/>
                <a:ext cx="11468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06" y="498769"/>
            <a:ext cx="1152381" cy="592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19906" y="403587"/>
                <a:ext cx="1182471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6" y="403587"/>
                <a:ext cx="1182471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370" y="634360"/>
            <a:ext cx="1285714" cy="58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438439" y="358226"/>
                <a:ext cx="1375576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39" y="358226"/>
                <a:ext cx="1375576" cy="552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5276" y="498769"/>
            <a:ext cx="1034264" cy="6238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685276" y="156500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276" y="156500"/>
                <a:ext cx="1039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7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9595" y="1910557"/>
                <a:ext cx="7201231" cy="1648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有了次數後即可計算覆蓋率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b="1" dirty="0"/>
                  <a:t>，公式如下</a:t>
                </a:r>
                <a:r>
                  <a:rPr lang="en-US" altLang="zh-TW" sz="2800" b="1" dirty="0"/>
                  <a:t>:</a:t>
                </a:r>
              </a:p>
              <a:p>
                <a:r>
                  <a:rPr lang="zh-TW" altLang="en-US" sz="2800" b="1" dirty="0"/>
                  <a:t>         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𝑶𝑳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𝑻𝑺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sz="2800" b="1" dirty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2800" b="1" dirty="0"/>
                  <a:t>為目標個數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95" y="1910557"/>
                <a:ext cx="7201231" cy="1648785"/>
              </a:xfrm>
              <a:prstGeom prst="rect">
                <a:avLst/>
              </a:prstGeom>
              <a:blipFill>
                <a:blip r:embed="rId2"/>
                <a:stretch>
                  <a:fillRect l="-1693" t="-3690" b="-9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8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268" y="418110"/>
            <a:ext cx="1199554" cy="6272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751796" y="295894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96" y="295894"/>
                <a:ext cx="10398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0" y="617849"/>
            <a:ext cx="1084691" cy="5985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31830" y="295894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30" y="295894"/>
                <a:ext cx="10398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902" y="498769"/>
            <a:ext cx="1034264" cy="6238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30902" y="156500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902" y="156500"/>
                <a:ext cx="10398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800" b="1" dirty="0"/>
                  <a:t>累加每個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裡，特徵的增益量</a:t>
                </a:r>
                <a:r>
                  <a:rPr lang="en-US" altLang="zh-TW" sz="2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𝑻𝑺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,…,|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  <a:blipFill>
                <a:blip r:embed="rId2"/>
                <a:stretch>
                  <a:fillRect l="-1577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72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747" y="337396"/>
            <a:ext cx="1187618" cy="6359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157643" y="337396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643" y="337396"/>
                <a:ext cx="10398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25" y="679720"/>
            <a:ext cx="1323810" cy="581904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268" y="679721"/>
            <a:ext cx="1438095" cy="574285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906" y="498769"/>
            <a:ext cx="1152381" cy="592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9906" y="403587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06" y="403587"/>
                <a:ext cx="1599725" cy="552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223275" y="418111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75" y="418111"/>
                <a:ext cx="167364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962654" y="337396"/>
                <a:ext cx="1821047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4" y="337396"/>
                <a:ext cx="182104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圖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2164" y="584483"/>
            <a:ext cx="1285714" cy="58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267233" y="308349"/>
                <a:ext cx="1375576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33" y="308349"/>
                <a:ext cx="1375576" cy="5522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6382" y="295894"/>
            <a:ext cx="1160251" cy="640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9104979" y="322872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979" y="322872"/>
                <a:ext cx="114685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3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5546" r="89814" b="341"/>
          <a:stretch/>
        </p:blipFill>
        <p:spPr>
          <a:xfrm>
            <a:off x="7418639" y="255999"/>
            <a:ext cx="1385740" cy="64368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2594" y="34744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TSMC:2016/01/04~2017/03/01</a:t>
            </a:r>
          </a:p>
          <a:p>
            <a:r>
              <a:rPr lang="en-US" dirty="0"/>
              <a:t>IBM:2016/01/04~2017/03/01</a:t>
            </a:r>
          </a:p>
          <a:p>
            <a:r>
              <a:rPr lang="en-US" dirty="0"/>
              <a:t>Ups and Downs : 30</a:t>
            </a:r>
          </a:p>
        </p:txBody>
      </p:sp>
      <p:sp>
        <p:nvSpPr>
          <p:cNvPr id="6" name="矩形 5"/>
          <p:cNvSpPr/>
          <p:nvPr/>
        </p:nvSpPr>
        <p:spPr>
          <a:xfrm>
            <a:off x="1042594" y="641679"/>
            <a:ext cx="210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/>
              <a:t>Data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232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800" b="1" dirty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sz="2800" b="1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TW" altLang="en-US" sz="2800" b="1" dirty="0"/>
                  <a:t>，計算出目標的總貢獻量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  <a:blipFill>
                <a:blip r:embed="rId2"/>
                <a:stretch>
                  <a:fillRect l="-1334" t="-1768" r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02" y="374826"/>
            <a:ext cx="1187618" cy="6359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52208" y="352257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08" y="352257"/>
                <a:ext cx="10398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0" y="295894"/>
            <a:ext cx="1160251" cy="640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324287" y="322872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87" y="322872"/>
                <a:ext cx="114685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56" y="418110"/>
            <a:ext cx="1199554" cy="6272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72484" y="295894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484" y="295894"/>
                <a:ext cx="10398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3237" y="352257"/>
            <a:ext cx="1274267" cy="6346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356376" y="322872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376" y="322872"/>
                <a:ext cx="1039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0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35084" y="2532257"/>
                <a:ext cx="71267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如果特徵計算出的總貢獻量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b="1" dirty="0"/>
                  <a:t>大於平均總貢獻量，即可挑選該特徵來當訓練資料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084" y="2532257"/>
                <a:ext cx="7126778" cy="954107"/>
              </a:xfrm>
              <a:prstGeom prst="rect">
                <a:avLst/>
              </a:prstGeom>
              <a:blipFill>
                <a:blip r:embed="rId2"/>
                <a:stretch>
                  <a:fillRect l="-1796" t="-5732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7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328" y="2934570"/>
            <a:ext cx="1419048" cy="339047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13" y="418110"/>
            <a:ext cx="1199554" cy="6272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442333" y="1190630"/>
                <a:ext cx="1116035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</m:oMath>
                </a14:m>
                <a:r>
                  <a:rPr lang="en-US" dirty="0" smtClean="0"/>
                  <a:t>=0.7895</a:t>
                </a:r>
                <a:endParaRPr 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333" y="1190630"/>
                <a:ext cx="1116035" cy="369332"/>
              </a:xfrm>
              <a:prstGeom prst="rect">
                <a:avLst/>
              </a:prstGeom>
              <a:blipFill>
                <a:blip r:embed="rId4"/>
                <a:stretch>
                  <a:fillRect t="-8197" r="-4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475793" y="2934570"/>
                <a:ext cx="1716207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793" y="2934570"/>
                <a:ext cx="17162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408" y="374826"/>
            <a:ext cx="1187618" cy="6359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694514" y="352257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14" y="352257"/>
                <a:ext cx="10398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690" y="295894"/>
            <a:ext cx="1160251" cy="640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324287" y="322872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87" y="322872"/>
                <a:ext cx="11468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48041" y="295894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041" y="295894"/>
                <a:ext cx="10398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3237" y="352257"/>
            <a:ext cx="1274267" cy="6346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356376" y="322872"/>
                <a:ext cx="1039899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376" y="322872"/>
                <a:ext cx="103989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73252" y="1190630"/>
                <a:ext cx="1533641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𝒔𝒖𝒎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 smtClean="0"/>
                  <a:t>=0.0925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52" y="1190630"/>
                <a:ext cx="1533641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356376" y="1190630"/>
            <a:ext cx="1768306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Threshold=0.073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005" y="2985826"/>
            <a:ext cx="1298298" cy="3101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802821" y="2985826"/>
                <a:ext cx="1716207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821" y="2985826"/>
                <a:ext cx="17162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2"/>
          <a:srcRect b="70356"/>
          <a:stretch/>
        </p:blipFill>
        <p:spPr>
          <a:xfrm>
            <a:off x="6922367" y="2985826"/>
            <a:ext cx="1298298" cy="9211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818167" y="2985826"/>
                <a:ext cx="86863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P</a:t>
                </a:r>
                <a:endParaRPr lang="en-US" sz="28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67" y="2985826"/>
                <a:ext cx="868634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2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94956" y="283048"/>
            <a:ext cx="6078820" cy="1188720"/>
          </a:xfrm>
        </p:spPr>
        <p:txBody>
          <a:bodyPr/>
          <a:lstStyle/>
          <a:p>
            <a:r>
              <a:rPr lang="en-US" dirty="0"/>
              <a:t>price </a:t>
            </a:r>
            <a:r>
              <a:rPr lang="en-US" dirty="0" smtClean="0"/>
              <a:t>differences       IBM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15679"/>
          <a:stretch/>
        </p:blipFill>
        <p:spPr>
          <a:xfrm>
            <a:off x="635925" y="1471768"/>
            <a:ext cx="10396882" cy="49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15963"/>
          <a:stretch/>
        </p:blipFill>
        <p:spPr>
          <a:xfrm>
            <a:off x="635925" y="1471768"/>
            <a:ext cx="10396882" cy="491468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2794956" y="283048"/>
            <a:ext cx="6078820" cy="1188720"/>
          </a:xfrm>
        </p:spPr>
        <p:txBody>
          <a:bodyPr/>
          <a:lstStyle/>
          <a:p>
            <a:r>
              <a:rPr lang="en-US" dirty="0"/>
              <a:t>price </a:t>
            </a:r>
            <a:r>
              <a:rPr lang="en-US" dirty="0" smtClean="0"/>
              <a:t>differences       TSMC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2231137" y="2420842"/>
                <a:ext cx="7868828" cy="331118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cap="none" dirty="0" smtClean="0"/>
                  <a:t>H(X)=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cap="none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b="0" i="0" cap="none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cap="none" smtClean="0">
                                <a:latin typeface="Cambria Math" panose="02040503050406030204" pitchFamily="18" charset="0"/>
                              </a:rPr>
                              <m:t>𝑝𝑑</m:t>
                            </m:r>
                            <m:d>
                              <m:dPr>
                                <m:ctrlPr>
                                  <a:rPr lang="en-US" altLang="zh-TW" b="0" i="1" cap="none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cap="none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cap="none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cap="none" dirty="0" smtClean="0"/>
              </a:p>
              <a:p>
                <a:endParaRPr lang="en-US" altLang="zh-TW" cap="none" dirty="0"/>
              </a:p>
              <a:p>
                <a:pPr marL="0" indent="0">
                  <a:buNone/>
                </a:pPr>
                <a:r>
                  <a:rPr lang="zh-TW" altLang="en-US" cap="none" dirty="0" smtClean="0"/>
                  <a:t>若</a:t>
                </a:r>
                <a:r>
                  <a:rPr lang="en-US" altLang="zh-TW" cap="none" dirty="0" err="1" smtClean="0"/>
                  <a:t>pd</a:t>
                </a:r>
                <a:r>
                  <a:rPr lang="en-US" altLang="zh-TW" cap="none" dirty="0" smtClean="0"/>
                  <a:t>(x)&gt;1</a:t>
                </a:r>
                <a:r>
                  <a:rPr lang="zh-TW" altLang="en-US" cap="none" dirty="0" smtClean="0"/>
                  <a:t>，</a:t>
                </a:r>
                <a:r>
                  <a:rPr lang="en-US" altLang="zh-TW" cap="none" dirty="0" smtClean="0"/>
                  <a:t>log part is negative</a:t>
                </a:r>
                <a:r>
                  <a:rPr lang="zh-TW" altLang="en-US" cap="none" dirty="0" smtClean="0"/>
                  <a:t>，</a:t>
                </a:r>
                <a:r>
                  <a:rPr lang="en-US" altLang="zh-TW" cap="none" dirty="0" smtClean="0"/>
                  <a:t>so we have to change formula:</a:t>
                </a:r>
              </a:p>
              <a:p>
                <a:pPr marL="0" indent="0">
                  <a:buNone/>
                </a:pPr>
                <a:r>
                  <a:rPr lang="en-US" altLang="zh-TW" cap="none" dirty="0"/>
                  <a:t>H(X)=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cap="none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 cap="none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i="1" cap="non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cap="non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cap="none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i="1" cap="none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TW" i="1" cap="none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i="1" cap="none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lang="en-US" altLang="zh-TW" i="1" cap="none">
                                <a:latin typeface="Cambria Math" panose="02040503050406030204" pitchFamily="18" charset="0"/>
                              </a:rPr>
                              <m:t>𝑝𝑑</m:t>
                            </m:r>
                            <m:d>
                              <m:dPr>
                                <m:ctrlPr>
                                  <a:rPr lang="en-US" altLang="zh-TW" i="1" cap="none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cap="non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TW" i="1" cap="none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 cap="none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cap="none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(1,1∗</m:t>
                      </m:r>
                      <m:sSup>
                        <m:sSup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cap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getPdf</m:t>
                      </m:r>
                      <m: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altLang="zh-TW" b="0" i="0" cap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getPdf</m:t>
                      </m:r>
                      <m: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0" cap="none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altLang="zh-TW" cap="none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2231137" y="2420842"/>
                <a:ext cx="7868828" cy="3311189"/>
              </a:xfrm>
              <a:prstGeom prst="rect">
                <a:avLst/>
              </a:prstGeom>
              <a:blipFill>
                <a:blip r:embed="rId2"/>
                <a:stretch>
                  <a:fillRect l="-620" t="-14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0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cap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getPdf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cap="none" dirty="0" smtClean="0">
                    <a:solidFill>
                      <a:schemeClr val="tx1"/>
                    </a:solidFill>
                  </a:rPr>
                  <a:t>data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pd</a:t>
            </a:r>
            <a:r>
              <a:rPr lang="en-US" dirty="0" smtClean="0"/>
              <a:t>=</a:t>
            </a:r>
            <a:r>
              <a:rPr lang="en-US" dirty="0" err="1" smtClean="0"/>
              <a:t>fitdist</a:t>
            </a:r>
            <a:r>
              <a:rPr lang="en-US" dirty="0" smtClean="0"/>
              <a:t>(</a:t>
            </a:r>
            <a:r>
              <a:rPr lang="en-US" dirty="0" err="1" smtClean="0"/>
              <a:t>data,</a:t>
            </a:r>
            <a:r>
              <a:rPr lang="en-US" dirty="0" err="1"/>
              <a:t>'kernel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range=</a:t>
            </a:r>
            <a:r>
              <a:rPr lang="en-US" dirty="0" err="1"/>
              <a:t>linspace</a:t>
            </a:r>
            <a:r>
              <a:rPr lang="en-US" dirty="0"/>
              <a:t>(pd.mean-5*pd.std,pd.mean+5*pd.std,500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output=pdf(</a:t>
            </a:r>
            <a:r>
              <a:rPr lang="en-US" dirty="0" err="1" smtClean="0"/>
              <a:t>pd,range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248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Mutual Information</a:t>
            </a:r>
            <a:r>
              <a:rPr lang="en-US" altLang="zh-TW" cap="none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𝑝𝑑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𝑝𝑑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𝑝𝑑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𝑝𝑑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 cap="non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 cap="none">
                                          <a:latin typeface="Cambria Math" panose="02040503050406030204" pitchFamily="18" charset="0"/>
                                        </a:rPr>
                                        <m:t>𝑝𝑑</m:t>
                                      </m:r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𝑝𝑑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𝑝𝑑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 cap="non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 cap="none">
                                          <a:latin typeface="Cambria Math" panose="02040503050406030204" pitchFamily="18" charset="0"/>
                                        </a:rPr>
                                        <m:t>𝑝𝑑</m:t>
                                      </m:r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zh-TW" altLang="zh-TW" cap="none" dirty="0"/>
              </a:p>
              <a:p>
                <a:endParaRPr lang="en-US" altLang="zh-TW" cap="none" dirty="0" smtClean="0"/>
              </a:p>
              <a:p>
                <a:endParaRPr lang="en-US" altLang="zh-TW" cap="none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009" y="2480483"/>
            <a:ext cx="4835609" cy="36227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72277" t="15757" r="10636" b="36160"/>
          <a:stretch/>
        </p:blipFill>
        <p:spPr>
          <a:xfrm>
            <a:off x="7838902" y="1471352"/>
            <a:ext cx="3225338" cy="51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IIM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7" y="2153412"/>
            <a:ext cx="9756415" cy="45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177</TotalTime>
  <Words>151</Words>
  <Application>Microsoft Office PowerPoint</Application>
  <PresentationFormat>寬螢幕</PresentationFormat>
  <Paragraphs>95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Cambria Math</vt:lpstr>
      <vt:lpstr>Gill Sans MT</vt:lpstr>
      <vt:lpstr>Parcel</vt:lpstr>
      <vt:lpstr>DATA PREPROCESS</vt:lpstr>
      <vt:lpstr>PowerPoint 簡報</vt:lpstr>
      <vt:lpstr>price differences       IBM</vt:lpstr>
      <vt:lpstr>price differences       TSMC</vt:lpstr>
      <vt:lpstr>Entropy</vt:lpstr>
      <vt:lpstr>getPdf(data)</vt:lpstr>
      <vt:lpstr>Mutual Information:</vt:lpstr>
      <vt:lpstr>pdf</vt:lpstr>
      <vt:lpstr>IIM</vt:lpstr>
      <vt:lpstr>Feature selection</vt:lpstr>
      <vt:lpstr>Feature selection</vt:lpstr>
      <vt:lpstr>Redundancy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</dc:title>
  <dc:creator>Roderick Lin</dc:creator>
  <cp:lastModifiedBy>Roderick Lin</cp:lastModifiedBy>
  <cp:revision>21</cp:revision>
  <dcterms:created xsi:type="dcterms:W3CDTF">2017-07-18T16:58:48Z</dcterms:created>
  <dcterms:modified xsi:type="dcterms:W3CDTF">2017-07-20T05:23:02Z</dcterms:modified>
</cp:coreProperties>
</file>