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70" r:id="rId7"/>
    <p:sldId id="259" r:id="rId8"/>
    <p:sldId id="264" r:id="rId9"/>
    <p:sldId id="271" r:id="rId10"/>
    <p:sldId id="265" r:id="rId11"/>
    <p:sldId id="281" r:id="rId12"/>
    <p:sldId id="266" r:id="rId13"/>
    <p:sldId id="275" r:id="rId14"/>
    <p:sldId id="276" r:id="rId15"/>
    <p:sldId id="277" r:id="rId16"/>
    <p:sldId id="278" r:id="rId17"/>
    <p:sldId id="279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7D2"/>
    <a:srgbClr val="E5E3E0"/>
    <a:srgbClr val="E2E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400" dirty="0" smtClean="0"/>
              <a:t>RO(+RLSE)  </a:t>
            </a:r>
            <a:r>
              <a:rPr lang="en-US" altLang="zh-TW" sz="1800" dirty="0" smtClean="0"/>
              <a:t>VS</a:t>
            </a:r>
            <a:r>
              <a:rPr lang="en-US" altLang="zh-TW" sz="4400" dirty="0" smtClean="0"/>
              <a:t>  PSO(+RLSE)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(TAIEX</a:t>
            </a:r>
            <a:r>
              <a:rPr lang="zh-TW" altLang="en-US" sz="3200" dirty="0" smtClean="0"/>
              <a:t>、</a:t>
            </a:r>
            <a:r>
              <a:rPr lang="en-US" altLang="zh-TW" sz="3200" dirty="0" smtClean="0"/>
              <a:t>S&amp;P500)</a:t>
            </a:r>
            <a:endParaRPr lang="en-US" sz="5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教授</a:t>
            </a:r>
            <a:r>
              <a:rPr lang="en-US" altLang="zh-TW" dirty="0" smtClean="0"/>
              <a:t>:</a:t>
            </a:r>
            <a:r>
              <a:rPr lang="zh-TW" altLang="en-US" dirty="0" smtClean="0"/>
              <a:t>李俊賢</a:t>
            </a:r>
            <a:endParaRPr lang="en-US" altLang="zh-TW" dirty="0" smtClean="0"/>
          </a:p>
          <a:p>
            <a:pPr algn="r"/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林奇</a:t>
            </a:r>
            <a:r>
              <a:rPr lang="zh-TW" altLang="en-US" dirty="0"/>
              <a:t>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2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 smtClean="0"/>
              <a:t>PSO</a:t>
            </a:r>
            <a:r>
              <a:rPr lang="zh-TW" altLang="en-US" dirty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9558023"/>
                  </p:ext>
                </p:extLst>
              </p:nvPr>
            </p:nvGraphicFramePr>
            <p:xfrm>
              <a:off x="1299891" y="1197683"/>
              <a:ext cx="4962850" cy="458465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44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sz="2400" smtClean="0">
                                    <a:latin typeface="Cambria Math" panose="02040503050406030204" pitchFamily="18" charset="0"/>
                                  </a:rPr>
                                  <m:t>、</m:t>
                                </m:r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4655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9558023"/>
                  </p:ext>
                </p:extLst>
              </p:nvPr>
            </p:nvGraphicFramePr>
            <p:xfrm>
              <a:off x="1299891" y="1197683"/>
              <a:ext cx="4962850" cy="458465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309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15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64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30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53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367059" r="-100000" b="-46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0.8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44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422340" r="-100000" b="-322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2.0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62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" t="-527957" r="-100000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Random in [0,1]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921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0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0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20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135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Velocity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0</a:t>
                          </a:r>
                          <a:endParaRPr lang="zh-TW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75177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54293"/>
                  </p:ext>
                </p:extLst>
              </p:nvPr>
            </p:nvGraphicFramePr>
            <p:xfrm>
              <a:off x="6643029" y="1197683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3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3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0367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64054293"/>
                  </p:ext>
                </p:extLst>
              </p:nvPr>
            </p:nvGraphicFramePr>
            <p:xfrm>
              <a:off x="6643029" y="1197683"/>
              <a:ext cx="4962850" cy="4321968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4814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814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Parameters</a:t>
                          </a:r>
                          <a:endParaRPr lang="zh-TW" alt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40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6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91" t="-110833" r="-491" b="-41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129744" r="-100245" b="-15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600" dirty="0" smtClean="0"/>
                            <a:t>21x1 zero vector</a:t>
                          </a:r>
                          <a:endParaRPr lang="zh-TW" altLang="en-US" sz="3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5" t="-373333" r="-100245" b="-15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60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21x21 identify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14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861262"/>
            <a:ext cx="10855334" cy="54386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(^TWII)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6600239" y="676596"/>
            <a:ext cx="3508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Execute </a:t>
            </a:r>
            <a:r>
              <a:rPr lang="en-US" dirty="0"/>
              <a:t>time is 38.820567 seconds.</a:t>
            </a:r>
          </a:p>
        </p:txBody>
      </p:sp>
    </p:spTree>
    <p:extLst>
      <p:ext uri="{BB962C8B-B14F-4D97-AF65-F5344CB8AC3E}">
        <p14:creationId xmlns:p14="http://schemas.microsoft.com/office/powerpoint/2010/main" val="40010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</a:t>
            </a:r>
            <a:r>
              <a:rPr lang="en-US" dirty="0" smtClean="0"/>
              <a:t>(^TWII)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157996" y="5695950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RMSE=72.1552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533" y="1691950"/>
            <a:ext cx="7857066" cy="40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R</a:t>
            </a:r>
            <a:r>
              <a:rPr lang="en-US" dirty="0" smtClean="0"/>
              <a:t>O–RLSE </a:t>
            </a:r>
            <a:r>
              <a:rPr lang="en-US" dirty="0"/>
              <a:t>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Random</a:t>
            </a:r>
            <a:r>
              <a:rPr lang="en-US" dirty="0" smtClean="0">
                <a:solidFill>
                  <a:schemeClr val="tx1"/>
                </a:solidFill>
              </a:rPr>
              <a:t>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749333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PrePara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8749333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PrePara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0606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7779588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7" y="969538"/>
                <a:ext cx="2254742" cy="568172"/>
              </a:xfrm>
              <a:prstGeom prst="rect">
                <a:avLst/>
              </a:prstGeom>
              <a:blipFill>
                <a:blip r:embed="rId3"/>
                <a:stretch>
                  <a:fillRect l="-2703" t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5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61104" y="604494"/>
            <a:ext cx="9603275" cy="1049235"/>
          </a:xfrm>
        </p:spPr>
        <p:txBody>
          <a:bodyPr/>
          <a:lstStyle/>
          <a:p>
            <a:r>
              <a:rPr lang="en-US" altLang="zh-TW" dirty="0"/>
              <a:t>R</a:t>
            </a:r>
            <a:r>
              <a:rPr lang="en-US" altLang="zh-TW" dirty="0" smtClean="0"/>
              <a:t>O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parameters                         RLSE PARAMETERS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342095"/>
                  </p:ext>
                </p:extLst>
              </p:nvPr>
            </p:nvGraphicFramePr>
            <p:xfrm>
              <a:off x="216131" y="1238885"/>
              <a:ext cx="6625244" cy="305048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3940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11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Value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Max(3,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4*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b="0" i="1" u="none" strike="noStrike" kern="1200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  <m:r>
                                    <a:rPr lang="en-US" sz="2400" b="0" i="1" u="none" strike="noStrike" kern="1200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altLang="zh-TW" sz="2400" dirty="0" smtClean="0"/>
                            <a:t>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5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20*D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27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Iterations-i-15*D)/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Iterations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(D)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20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內容版面配置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75342095"/>
                  </p:ext>
                </p:extLst>
              </p:nvPr>
            </p:nvGraphicFramePr>
            <p:xfrm>
              <a:off x="216131" y="1238885"/>
              <a:ext cx="6625244" cy="305048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3940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2311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Value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6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swarm 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691" t="-133333" r="-144" b="-305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5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Iterations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20*D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274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stepsize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Iterations-i-15*D)/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Iterations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dirty="0" smtClean="0"/>
                            <a:t>Position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Mean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24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sqrt</a:t>
                          </a:r>
                          <a:r>
                            <a:rPr lang="en-US" altLang="zh-TW" sz="24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(D)</a:t>
                          </a:r>
                          <a:endParaRPr lang="en-US" sz="24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0720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2681150"/>
                  </p:ext>
                </p:extLst>
              </p:nvPr>
            </p:nvGraphicFramePr>
            <p:xfrm>
              <a:off x="7281949" y="1238885"/>
              <a:ext cx="4323930" cy="3862704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227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61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3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2800" b="1" dirty="0">
                                        <a:solidFill>
                                          <a:schemeClr val="tx1"/>
                                        </a:solidFill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21x1 zero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21x21 identify vector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內容版面配置區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2681150"/>
                  </p:ext>
                </p:extLst>
              </p:nvPr>
            </p:nvGraphicFramePr>
            <p:xfrm>
              <a:off x="7281949" y="1238885"/>
              <a:ext cx="4323930" cy="3862704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22278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961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Parameters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3200" dirty="0" smtClean="0"/>
                            <a:t>Value</a:t>
                          </a:r>
                          <a:endParaRPr lang="zh-TW" alt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32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TW" alt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686" t="-111765" r="-581" b="-3453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161538" r="-94536" b="-16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800" dirty="0" smtClean="0"/>
                            <a:t>21x1 zero vector</a:t>
                          </a:r>
                          <a:endParaRPr lang="zh-TW" alt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3" t="-342857" r="-94536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294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Baskerville Old Face" panose="02020602080505020303" pitchFamily="18" charset="0"/>
                              <a:ea typeface="+mn-ea"/>
                              <a:cs typeface="+mn-cs"/>
                            </a:rPr>
                            <a:t>I</a:t>
                          </a:r>
                          <a:endParaRPr lang="zh-TW" altLang="en-US" sz="4800" dirty="0" smtClean="0">
                            <a:latin typeface="Baskerville Old Face" panose="020206020805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21x21 identify vector</a:t>
                          </a:r>
                          <a:endParaRPr lang="zh-TW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1529542" y="5461462"/>
            <a:ext cx="33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D:number of Premise parameters</a:t>
            </a:r>
          </a:p>
        </p:txBody>
      </p:sp>
    </p:spTree>
    <p:extLst>
      <p:ext uri="{BB962C8B-B14F-4D97-AF65-F5344CB8AC3E}">
        <p14:creationId xmlns:p14="http://schemas.microsoft.com/office/powerpoint/2010/main" val="9556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37" y="831273"/>
            <a:ext cx="11182853" cy="56027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65406" y="600162"/>
            <a:ext cx="9604375" cy="1049337"/>
          </a:xfrm>
        </p:spPr>
        <p:txBody>
          <a:bodyPr/>
          <a:lstStyle/>
          <a:p>
            <a:r>
              <a:rPr lang="en-US" dirty="0"/>
              <a:t>Result</a:t>
            </a:r>
            <a:r>
              <a:rPr lang="en-US" dirty="0" smtClean="0"/>
              <a:t>(^TWII)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531128" y="392445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</a:p>
          <a:p>
            <a:pPr algn="ctr"/>
            <a:r>
              <a:rPr lang="en-US" dirty="0" smtClean="0"/>
              <a:t>(2016)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9380787" y="3924450"/>
            <a:ext cx="82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</a:p>
          <a:p>
            <a:pPr algn="ctr"/>
            <a:r>
              <a:rPr lang="en-US" dirty="0" smtClean="0"/>
              <a:t>(2017)</a:t>
            </a:r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31128" y="600162"/>
            <a:ext cx="3508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</a:t>
            </a:r>
            <a:r>
              <a:rPr lang="en-US" dirty="0"/>
              <a:t>time is 18.945298 seconds.</a:t>
            </a:r>
          </a:p>
        </p:txBody>
      </p:sp>
    </p:spTree>
    <p:extLst>
      <p:ext uri="{BB962C8B-B14F-4D97-AF65-F5344CB8AC3E}">
        <p14:creationId xmlns:p14="http://schemas.microsoft.com/office/powerpoint/2010/main" val="3416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2587625" y="804863"/>
            <a:ext cx="9604375" cy="1049337"/>
          </a:xfrm>
        </p:spPr>
        <p:txBody>
          <a:bodyPr/>
          <a:lstStyle/>
          <a:p>
            <a:r>
              <a:rPr lang="en-US" dirty="0" smtClean="0"/>
              <a:t>Learning curve</a:t>
            </a:r>
            <a:r>
              <a:rPr lang="en-US" dirty="0" smtClean="0"/>
              <a:t>(^TWII)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16927" y="560617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RMSE=71.9232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78" y="1329531"/>
            <a:ext cx="7826216" cy="40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02028792"/>
              </p:ext>
            </p:extLst>
          </p:nvPr>
        </p:nvGraphicFramePr>
        <p:xfrm>
          <a:off x="6480345" y="1696372"/>
          <a:ext cx="5453958" cy="233616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2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2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8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 size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time</a:t>
                      </a:r>
                      <a:endParaRPr lang="zh-TW" altLang="en-US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18.945298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01884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8929" y="933374"/>
            <a:ext cx="815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RO</a:t>
            </a:r>
            <a:endParaRPr lang="en-US" sz="3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85526" y="933375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PSO</a:t>
            </a:r>
            <a:endParaRPr lang="en-US" sz="3600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204260"/>
              </p:ext>
            </p:extLst>
          </p:nvPr>
        </p:nvGraphicFramePr>
        <p:xfrm>
          <a:off x="423137" y="1696084"/>
          <a:ext cx="5453958" cy="233616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26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23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89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swarm size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Iterations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Execute time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41.020605</a:t>
                      </a:r>
                      <a:endParaRPr lang="zh-TW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80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948679" y="2280794"/>
            <a:ext cx="146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  or  RO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6525" y="309707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INPUT1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926525" y="44270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INPUT2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32644" y="4227678"/>
            <a:ext cx="3102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RMSE(root mean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square error)</a:t>
            </a: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4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dirty="0" smtClean="0"/>
                  <a:t>Training Data={(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3200" dirty="0" smtClean="0"/>
                  <a:t>),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3200" dirty="0" smtClean="0"/>
                  <a:t>=1,2,…,252}</a:t>
                </a: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872" y="2133752"/>
                <a:ext cx="6395084" cy="657681"/>
              </a:xfrm>
              <a:prstGeom prst="rect">
                <a:avLst/>
              </a:prstGeom>
              <a:blipFill>
                <a:blip r:embed="rId2"/>
                <a:stretch>
                  <a:fillRect l="-2383" t="-926" r="-1811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 flipH="1">
            <a:off x="3892472" y="2805745"/>
            <a:ext cx="277633" cy="4971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951" y="3329847"/>
                <a:ext cx="1133837" cy="8233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69" y="3302895"/>
                <a:ext cx="83401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endCxn id="10" idx="0"/>
          </p:cNvCxnSpPr>
          <p:nvPr/>
        </p:nvCxnSpPr>
        <p:spPr>
          <a:xfrm>
            <a:off x="4792423" y="2788149"/>
            <a:ext cx="487752" cy="514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單箭頭接點 3"/>
          <p:cNvCxnSpPr/>
          <p:nvPr/>
        </p:nvCxnSpPr>
        <p:spPr>
          <a:xfrm>
            <a:off x="6783185" y="2951018"/>
            <a:ext cx="1039091" cy="201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6873032" y="4962698"/>
            <a:ext cx="25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1/12016~12/31/2016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677591" y="2701633"/>
            <a:ext cx="1995055" cy="25187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T-S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682536" y="2701632"/>
            <a:ext cx="1995055" cy="25187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Gaussian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45540" y="221949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RLSE</a:t>
            </a:r>
            <a:endParaRPr lang="en-US" dirty="0"/>
          </a:p>
        </p:txBody>
      </p:sp>
      <p:sp>
        <p:nvSpPr>
          <p:cNvPr id="11" name="向右箭號 10"/>
          <p:cNvSpPr/>
          <p:nvPr/>
        </p:nvSpPr>
        <p:spPr>
          <a:xfrm>
            <a:off x="1837111" y="318377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向右箭號 11"/>
          <p:cNvSpPr/>
          <p:nvPr/>
        </p:nvSpPr>
        <p:spPr>
          <a:xfrm>
            <a:off x="1837111" y="4513794"/>
            <a:ext cx="1695796" cy="2826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36665" y="3097075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076154" y="442709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y(i+1)</a:t>
            </a:r>
            <a:endParaRPr lang="en-US" dirty="0"/>
          </a:p>
        </p:txBody>
      </p:sp>
      <p:sp>
        <p:nvSpPr>
          <p:cNvPr id="15" name="向右箭號 14"/>
          <p:cNvSpPr/>
          <p:nvPr/>
        </p:nvSpPr>
        <p:spPr>
          <a:xfrm>
            <a:off x="7872152" y="3898669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向右箭號 15"/>
          <p:cNvSpPr/>
          <p:nvPr/>
        </p:nvSpPr>
        <p:spPr>
          <a:xfrm rot="10800000">
            <a:off x="9955230" y="3900743"/>
            <a:ext cx="1039092" cy="20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橢圓 17"/>
          <p:cNvSpPr/>
          <p:nvPr/>
        </p:nvSpPr>
        <p:spPr>
          <a:xfrm>
            <a:off x="8505196" y="3537939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橢圓 18"/>
          <p:cNvSpPr/>
          <p:nvPr/>
        </p:nvSpPr>
        <p:spPr>
          <a:xfrm>
            <a:off x="10023810" y="3513001"/>
            <a:ext cx="295102" cy="30283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785458" y="4057763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Output(1)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059010" y="381583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y(i+2)</a:t>
            </a:r>
            <a:endParaRPr 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028896" y="3760955"/>
            <a:ext cx="924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errors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948679" y="2280794"/>
            <a:ext cx="146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PSO  or  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754071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2002" y="178054"/>
            <a:ext cx="5158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subtractive clustering(9 rules)</a:t>
            </a:r>
            <a:endParaRPr lang="en-US" sz="2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76165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7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052002" y="178054"/>
            <a:ext cx="5227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</a:t>
            </a:r>
            <a:r>
              <a:rPr lang="en-US" sz="2800" dirty="0" err="1"/>
              <a:t>t</a:t>
            </a:r>
            <a:r>
              <a:rPr lang="en-US" sz="2800" dirty="0" err="1" smtClean="0"/>
              <a:t>reshold</a:t>
            </a:r>
            <a:r>
              <a:rPr lang="en-US" sz="2800" dirty="0" smtClean="0"/>
              <a:t> Filter(remain 7 rules)</a:t>
            </a:r>
            <a:endParaRPr lang="en-US" sz="2800" dirty="0"/>
          </a:p>
        </p:txBody>
      </p:sp>
      <p:graphicFrame>
        <p:nvGraphicFramePr>
          <p:cNvPr id="6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662169"/>
              </p:ext>
            </p:extLst>
          </p:nvPr>
        </p:nvGraphicFramePr>
        <p:xfrm>
          <a:off x="1461799" y="881149"/>
          <a:ext cx="6811818" cy="3854565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27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E2E0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8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D7D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2288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196021"/>
              </p:ext>
            </p:extLst>
          </p:nvPr>
        </p:nvGraphicFramePr>
        <p:xfrm>
          <a:off x="9069184" y="631767"/>
          <a:ext cx="2743152" cy="47738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576">
                  <a:extLst>
                    <a:ext uri="{9D8B030D-6E8A-4147-A177-3AD203B41FA5}">
                      <a16:colId xmlns:a16="http://schemas.microsoft.com/office/drawing/2014/main" val="1691370994"/>
                    </a:ext>
                  </a:extLst>
                </a:gridCol>
                <a:gridCol w="1371576">
                  <a:extLst>
                    <a:ext uri="{9D8B030D-6E8A-4147-A177-3AD203B41FA5}">
                      <a16:colId xmlns:a16="http://schemas.microsoft.com/office/drawing/2014/main" val="876055733"/>
                    </a:ext>
                  </a:extLst>
                </a:gridCol>
              </a:tblGrid>
              <a:tr h="49876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Formation Matrix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16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625626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32424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580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542872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545798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88045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29140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15635"/>
                  </a:ext>
                </a:extLst>
              </a:tr>
              <a:tr h="47501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75929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0" y="2546821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INPUT1</a:t>
            </a:r>
            <a:endParaRPr 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173447" y="4915589"/>
            <a:ext cx="1388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15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PSO–RLSE method</a:t>
            </a:r>
          </a:p>
        </p:txBody>
      </p:sp>
      <p:sp>
        <p:nvSpPr>
          <p:cNvPr id="33" name="圓角矩形 32"/>
          <p:cNvSpPr/>
          <p:nvPr/>
        </p:nvSpPr>
        <p:spPr>
          <a:xfrm>
            <a:off x="1065411" y="188979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Initialize swarm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1065410" y="312492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Calculate RMSE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065410" y="374003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</a:t>
            </a:r>
            <a:r>
              <a:rPr lang="en-US" dirty="0" err="1" smtClean="0">
                <a:solidFill>
                  <a:schemeClr val="tx1"/>
                </a:solidFill>
              </a:rPr>
              <a:t>Gbest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Pbest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1065410" y="4355154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 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065410" y="2504908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Position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458391" y="3391583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58390" y="2070622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Fuzzy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458392" y="268223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Firing-Strength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4458390" y="4100927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Consequence part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圓角矩形 41"/>
          <p:cNvSpPr/>
          <p:nvPr/>
        </p:nvSpPr>
        <p:spPr>
          <a:xfrm>
            <a:off x="4458389" y="4810270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7794547" y="1937256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Prepare A</a:t>
            </a:r>
            <a:r>
              <a:rPr lang="zh-TW" altLang="en-US" dirty="0">
                <a:solidFill>
                  <a:schemeClr val="tx1"/>
                </a:solidFill>
              </a:rPr>
              <a:t>、</a:t>
            </a:r>
            <a:r>
              <a:rPr lang="en-US" altLang="zh-TW" dirty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56" y="4025461"/>
                <a:ext cx="2385753" cy="399011"/>
              </a:xfrm>
              <a:prstGeom prst="roundRect">
                <a:avLst/>
              </a:prstGeom>
              <a:blipFill>
                <a:blip r:embed="rId2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圓角矩形 44"/>
          <p:cNvSpPr/>
          <p:nvPr/>
        </p:nvSpPr>
        <p:spPr>
          <a:xfrm>
            <a:off x="7794558" y="4722969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 Cons. parameters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圓角矩形 46"/>
              <p:cNvSpPr/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圓角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7" y="3317484"/>
                <a:ext cx="2385753" cy="399011"/>
              </a:xfrm>
              <a:prstGeom prst="roundRect">
                <a:avLst/>
              </a:prstGeom>
              <a:blipFill>
                <a:blip r:embed="rId3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圓角矩形 47"/>
              <p:cNvSpPr/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 dirty="0">
                            <a:solidFill>
                              <a:schemeClr val="tx1"/>
                            </a:solidFill>
                          </a:rPr>
                          <m:t>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圓角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544" y="2646600"/>
                <a:ext cx="2385753" cy="399011"/>
              </a:xfrm>
              <a:prstGeom prst="roundRect">
                <a:avLst/>
              </a:prstGeom>
              <a:blipFill>
                <a:blip r:embed="rId4"/>
                <a:stretch>
                  <a:fillRect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肘形接點 49"/>
          <p:cNvCxnSpPr>
            <a:stCxn id="33" idx="2"/>
            <a:endCxn id="37" idx="0"/>
          </p:cNvCxnSpPr>
          <p:nvPr/>
        </p:nvCxnSpPr>
        <p:spPr>
          <a:xfrm rot="5400000">
            <a:off x="2150235" y="2396855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>
            <a:off x="2150230" y="3627291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/>
          <p:nvPr/>
        </p:nvCxnSpPr>
        <p:spPr>
          <a:xfrm rot="5400000">
            <a:off x="2150228" y="4248758"/>
            <a:ext cx="21610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圖: 決策 53"/>
          <p:cNvSpPr/>
          <p:nvPr/>
        </p:nvSpPr>
        <p:spPr>
          <a:xfrm>
            <a:off x="1405992" y="5009776"/>
            <a:ext cx="1704576" cy="64617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STOP?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肘形接點 54"/>
          <p:cNvCxnSpPr>
            <a:stCxn id="54" idx="1"/>
            <a:endCxn id="37" idx="1"/>
          </p:cNvCxnSpPr>
          <p:nvPr/>
        </p:nvCxnSpPr>
        <p:spPr>
          <a:xfrm rot="10800000">
            <a:off x="1065410" y="2704415"/>
            <a:ext cx="340582" cy="2628451"/>
          </a:xfrm>
          <a:prstGeom prst="bentConnector3">
            <a:avLst>
              <a:gd name="adj1" fmla="val 1671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接點 59"/>
          <p:cNvCxnSpPr>
            <a:stCxn id="36" idx="2"/>
            <a:endCxn id="54" idx="0"/>
          </p:cNvCxnSpPr>
          <p:nvPr/>
        </p:nvCxnSpPr>
        <p:spPr>
          <a:xfrm rot="5400000">
            <a:off x="2130479" y="4881967"/>
            <a:ext cx="255611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28" idx="0"/>
          </p:cNvCxnSpPr>
          <p:nvPr/>
        </p:nvCxnSpPr>
        <p:spPr>
          <a:xfrm rot="5400000">
            <a:off x="2015004" y="5912432"/>
            <a:ext cx="486555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接點 65"/>
          <p:cNvCxnSpPr>
            <a:stCxn id="39" idx="2"/>
            <a:endCxn id="40" idx="0"/>
          </p:cNvCxnSpPr>
          <p:nvPr/>
        </p:nvCxnSpPr>
        <p:spPr>
          <a:xfrm rot="16200000" flipH="1">
            <a:off x="5544965" y="2575935"/>
            <a:ext cx="212606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接點 71"/>
          <p:cNvCxnSpPr>
            <a:stCxn id="40" idx="2"/>
            <a:endCxn id="38" idx="0"/>
          </p:cNvCxnSpPr>
          <p:nvPr/>
        </p:nvCxnSpPr>
        <p:spPr>
          <a:xfrm rot="5400000">
            <a:off x="5496103" y="3236416"/>
            <a:ext cx="31033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接點 79"/>
          <p:cNvCxnSpPr>
            <a:stCxn id="41" idx="2"/>
            <a:endCxn id="42" idx="0"/>
          </p:cNvCxnSpPr>
          <p:nvPr/>
        </p:nvCxnSpPr>
        <p:spPr>
          <a:xfrm rot="5400000">
            <a:off x="5496101" y="4655104"/>
            <a:ext cx="31033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42" idx="1"/>
            <a:endCxn id="34" idx="3"/>
          </p:cNvCxnSpPr>
          <p:nvPr/>
        </p:nvCxnSpPr>
        <p:spPr>
          <a:xfrm rot="10800000">
            <a:off x="3451163" y="3324426"/>
            <a:ext cx="1007226" cy="1685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37" idx="3"/>
            <a:endCxn id="39" idx="1"/>
          </p:cNvCxnSpPr>
          <p:nvPr/>
        </p:nvCxnSpPr>
        <p:spPr>
          <a:xfrm flipV="1">
            <a:off x="3451163" y="2270128"/>
            <a:ext cx="1007227" cy="4342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肘形接點 89"/>
          <p:cNvCxnSpPr>
            <a:stCxn id="38" idx="3"/>
            <a:endCxn id="43" idx="1"/>
          </p:cNvCxnSpPr>
          <p:nvPr/>
        </p:nvCxnSpPr>
        <p:spPr>
          <a:xfrm flipV="1">
            <a:off x="6844144" y="2136762"/>
            <a:ext cx="950403" cy="1454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接點 92"/>
          <p:cNvCxnSpPr>
            <a:stCxn id="48" idx="2"/>
            <a:endCxn id="47" idx="0"/>
          </p:cNvCxnSpPr>
          <p:nvPr/>
        </p:nvCxnSpPr>
        <p:spPr>
          <a:xfrm rot="16200000" flipH="1">
            <a:off x="8851486" y="3181545"/>
            <a:ext cx="27187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接點 95"/>
          <p:cNvCxnSpPr>
            <a:stCxn id="47" idx="2"/>
            <a:endCxn id="44" idx="0"/>
          </p:cNvCxnSpPr>
          <p:nvPr/>
        </p:nvCxnSpPr>
        <p:spPr>
          <a:xfrm rot="16200000" flipH="1">
            <a:off x="8832945" y="3870973"/>
            <a:ext cx="308966" cy="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肘形接點 98"/>
          <p:cNvCxnSpPr>
            <a:stCxn id="44" idx="2"/>
            <a:endCxn id="45" idx="0"/>
          </p:cNvCxnSpPr>
          <p:nvPr/>
        </p:nvCxnSpPr>
        <p:spPr>
          <a:xfrm rot="16200000" flipH="1">
            <a:off x="8838186" y="4573719"/>
            <a:ext cx="29849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肘形接點 111"/>
          <p:cNvCxnSpPr>
            <a:stCxn id="43" idx="2"/>
            <a:endCxn id="48" idx="0"/>
          </p:cNvCxnSpPr>
          <p:nvPr/>
        </p:nvCxnSpPr>
        <p:spPr>
          <a:xfrm rot="5400000">
            <a:off x="8832257" y="2491432"/>
            <a:ext cx="310333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5" idx="1"/>
            <a:endCxn id="41" idx="3"/>
          </p:cNvCxnSpPr>
          <p:nvPr/>
        </p:nvCxnSpPr>
        <p:spPr>
          <a:xfrm rot="10800000">
            <a:off x="6844144" y="4300433"/>
            <a:ext cx="950415" cy="62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4" idx="3"/>
            <a:endCxn id="47" idx="3"/>
          </p:cNvCxnSpPr>
          <p:nvPr/>
        </p:nvCxnSpPr>
        <p:spPr>
          <a:xfrm flipH="1" flipV="1">
            <a:off x="10180300" y="3516990"/>
            <a:ext cx="9" cy="707977"/>
          </a:xfrm>
          <a:prstGeom prst="bentConnector3">
            <a:avLst>
              <a:gd name="adj1" fmla="val -254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字方塊 124"/>
          <p:cNvSpPr txBox="1"/>
          <p:nvPr/>
        </p:nvSpPr>
        <p:spPr>
          <a:xfrm>
            <a:off x="990275" y="502461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2303369" y="5655953"/>
            <a:ext cx="49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28" name="圓角矩形 127"/>
          <p:cNvSpPr/>
          <p:nvPr/>
        </p:nvSpPr>
        <p:spPr>
          <a:xfrm>
            <a:off x="1065403" y="6155711"/>
            <a:ext cx="2385753" cy="3990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10381925" y="3605928"/>
            <a:ext cx="108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Recursive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64804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zh-TW" altLang="en-US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altLang="zh-TW" dirty="0" smtClean="0"/>
                            <a:t>1</a:t>
                          </a:r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TW" altLang="en-US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764804"/>
                  </p:ext>
                </p:extLst>
              </p:nvPr>
            </p:nvGraphicFramePr>
            <p:xfrm>
              <a:off x="1443351" y="1148744"/>
              <a:ext cx="9658908" cy="214309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80490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03716923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3356622620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960459991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405367574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049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714366"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X1(INPUT1)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grid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X2(INPUT2)</a:t>
                          </a:r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436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128" r="-1002273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58" t="-105128" r="-8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58" t="-105128" r="-6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758" t="-105128" r="-401515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515" t="-105128" r="-200758" b="-101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altLang="zh-TW" dirty="0" smtClean="0"/>
                            <a:t>c6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01515" t="-105128" r="-758" b="-101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14366">
                    <a:tc gridSpan="1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randn</a:t>
                          </a:r>
                          <a:r>
                            <a:rPr 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sz="1800" b="0" i="0" u="none" strike="noStrike" kern="1200" baseline="0" dirty="0" err="1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yMean</a:t>
                          </a:r>
                          <a:r>
                            <a:rPr lang="zh-TW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TW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1000</a:t>
                          </a:r>
                          <a:endParaRPr lang="en-US" sz="1800" b="0" i="0" u="none" strike="noStrike" kern="1200" baseline="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TW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4645116" y="171538"/>
            <a:ext cx="3255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 smtClean="0"/>
              <a:t>Premise(gauss)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80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b="1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9462283"/>
                  </p:ext>
                </p:extLst>
              </p:nvPr>
            </p:nvGraphicFramePr>
            <p:xfrm>
              <a:off x="1469297" y="1352511"/>
              <a:ext cx="9658904" cy="397604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241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472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n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9748" t="-6098" r="-199748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53" t="-6098" r="-100253" b="-698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253" t="-6098" r="-253" b="-6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Rule1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Rule2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Rule3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Rule4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Rule5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7993054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Rule6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558051"/>
                      </a:ext>
                    </a:extLst>
                  </a:tr>
                  <a:tr h="49700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Rule7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0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8360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字方塊 8"/>
          <p:cNvSpPr txBox="1"/>
          <p:nvPr/>
        </p:nvSpPr>
        <p:spPr>
          <a:xfrm>
            <a:off x="4083425" y="178525"/>
            <a:ext cx="394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 smtClean="0"/>
              <a:t>Consequence(T-S)</a:t>
            </a:r>
            <a:endParaRPr lang="zh-TW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1+ 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TW" b="0" dirty="0" smtClean="0"/>
                  <a:t>h2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106" y="969538"/>
                <a:ext cx="2845293" cy="624915"/>
              </a:xfrm>
              <a:prstGeom prst="rect">
                <a:avLst/>
              </a:prstGeom>
              <a:blipFill>
                <a:blip r:embed="rId3"/>
                <a:stretch>
                  <a:fillRect l="-2141" t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3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739</TotalTime>
  <Words>457</Words>
  <Application>Microsoft Office PowerPoint</Application>
  <PresentationFormat>寬螢幕</PresentationFormat>
  <Paragraphs>305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Arial</vt:lpstr>
      <vt:lpstr>Baskerville Old Face</vt:lpstr>
      <vt:lpstr>Cambria Math</vt:lpstr>
      <vt:lpstr>Gill Sans MT</vt:lpstr>
      <vt:lpstr>Times New Roman</vt:lpstr>
      <vt:lpstr>Gallery</vt:lpstr>
      <vt:lpstr>RO(+RLSE)  VS  PSO(+RLSE) (TAIEX、S&amp;P500)</vt:lpstr>
      <vt:lpstr>Model</vt:lpstr>
      <vt:lpstr>Homework</vt:lpstr>
      <vt:lpstr>Model</vt:lpstr>
      <vt:lpstr>PowerPoint 簡報</vt:lpstr>
      <vt:lpstr>PowerPoint 簡報</vt:lpstr>
      <vt:lpstr>Flowchart of the PSO–RLSE method</vt:lpstr>
      <vt:lpstr>PowerPoint 簡報</vt:lpstr>
      <vt:lpstr>PowerPoint 簡報</vt:lpstr>
      <vt:lpstr>PSO parameters                         RLSE PARAMETERS</vt:lpstr>
      <vt:lpstr>Result(^TWII)</vt:lpstr>
      <vt:lpstr>Learning curve(^TWII)</vt:lpstr>
      <vt:lpstr>Flowchart of the RO–RLSE method</vt:lpstr>
      <vt:lpstr>PowerPoint 簡報</vt:lpstr>
      <vt:lpstr>PowerPoint 簡報</vt:lpstr>
      <vt:lpstr>RO parameters                         RLSE PARAMETERS</vt:lpstr>
      <vt:lpstr>Result(^TWII)</vt:lpstr>
      <vt:lpstr>Learning curve(^TWII)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PSO+RLSE</dc:title>
  <dc:creator>Roderick Lin</dc:creator>
  <cp:lastModifiedBy>Roderick Lin</cp:lastModifiedBy>
  <cp:revision>56</cp:revision>
  <dcterms:created xsi:type="dcterms:W3CDTF">2017-01-18T07:20:48Z</dcterms:created>
  <dcterms:modified xsi:type="dcterms:W3CDTF">2017-03-04T18:04:18Z</dcterms:modified>
</cp:coreProperties>
</file>