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70" r:id="rId7"/>
    <p:sldId id="259" r:id="rId8"/>
    <p:sldId id="264" r:id="rId9"/>
    <p:sldId id="271" r:id="rId10"/>
    <p:sldId id="265" r:id="rId11"/>
    <p:sldId id="263" r:id="rId12"/>
    <p:sldId id="266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7D2"/>
    <a:srgbClr val="E5E3E0"/>
    <a:srgbClr val="E2E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PSO+RLSE</a:t>
            </a:r>
            <a:br>
              <a:rPr lang="en-US" altLang="zh-TW" dirty="0" smtClean="0"/>
            </a:br>
            <a:r>
              <a:rPr lang="en-US" altLang="zh-TW" sz="4000" dirty="0" smtClean="0"/>
              <a:t>(TAIEX</a:t>
            </a:r>
            <a:r>
              <a:rPr lang="zh-TW" altLang="en-US" sz="4000" dirty="0" smtClean="0"/>
              <a:t>、</a:t>
            </a:r>
            <a:r>
              <a:rPr lang="en-US" altLang="zh-TW" sz="4000" dirty="0" smtClean="0"/>
              <a:t>S&amp;P500)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李俊賢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</a:t>
            </a:r>
            <a:r>
              <a:rPr lang="zh-TW" altLang="en-US" dirty="0"/>
              <a:t>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1104" y="604494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PSO</a:t>
            </a:r>
            <a:r>
              <a:rPr lang="zh-TW" altLang="en-US" dirty="0"/>
              <a:t> </a:t>
            </a:r>
            <a:r>
              <a:rPr lang="en-US" altLang="zh-TW" dirty="0" smtClean="0"/>
              <a:t>parameters                         RLSE PARAMETERS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12562324"/>
                  </p:ext>
                </p:extLst>
              </p:nvPr>
            </p:nvGraphicFramePr>
            <p:xfrm>
              <a:off x="1161726" y="1238885"/>
              <a:ext cx="4962850" cy="4376736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swarm size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64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Iterations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300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3600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0.8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sz="3600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2.0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60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sz="3600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60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36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Random in [0,1]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12562324"/>
                  </p:ext>
                </p:extLst>
              </p:nvPr>
            </p:nvGraphicFramePr>
            <p:xfrm>
              <a:off x="1161726" y="1238885"/>
              <a:ext cx="4962850" cy="4376736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swarm size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64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Iterations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300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313445" r="-100245" b="-20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0.8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410000" r="-100245" b="-10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2.0</a:t>
                          </a:r>
                          <a:endParaRPr lang="zh-TW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510000" r="-10024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Random in [0,1]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45745878"/>
                  </p:ext>
                </p:extLst>
              </p:nvPr>
            </p:nvGraphicFramePr>
            <p:xfrm>
              <a:off x="6643029" y="1238885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3600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12x1 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12x12 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45745878"/>
                  </p:ext>
                </p:extLst>
              </p:nvPr>
            </p:nvGraphicFramePr>
            <p:xfrm>
              <a:off x="6643029" y="1238885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91" t="-110833" r="-491" b="-41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129744" r="-100245" b="-15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12x1 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373333" r="-100245" b="-1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12x12 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14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6" y="666665"/>
            <a:ext cx="11630058" cy="582683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65406" y="600162"/>
            <a:ext cx="9604375" cy="1049337"/>
          </a:xfrm>
        </p:spPr>
        <p:txBody>
          <a:bodyPr/>
          <a:lstStyle/>
          <a:p>
            <a:r>
              <a:rPr lang="en-US" dirty="0" smtClean="0"/>
              <a:t>Result(^TWII)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605942" y="3256916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(2016)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380787" y="3256916"/>
            <a:ext cx="82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(2017)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curve(^TWII)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157996" y="569595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RMSE=71.4782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16" y="1691950"/>
            <a:ext cx="5344500" cy="40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838" y="169195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07" y="600162"/>
            <a:ext cx="9756026" cy="596689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65406" y="600162"/>
            <a:ext cx="9604375" cy="1049337"/>
          </a:xfrm>
        </p:spPr>
        <p:txBody>
          <a:bodyPr/>
          <a:lstStyle/>
          <a:p>
            <a:r>
              <a:rPr lang="en-US" dirty="0"/>
              <a:t>Result</a:t>
            </a:r>
            <a:r>
              <a:rPr lang="en-US" dirty="0" smtClean="0"/>
              <a:t>(^</a:t>
            </a:r>
            <a:r>
              <a:rPr lang="en-US" dirty="0"/>
              <a:t>GSPC)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7198619" y="3647614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(2016)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507950" y="3647615"/>
            <a:ext cx="82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(2017)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9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curve(^GSPC)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157996" y="569595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RMSE=16.5164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92" y="1691950"/>
            <a:ext cx="5344500" cy="400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08" y="169195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7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677591" y="2701633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682536" y="2701632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</a:t>
            </a:r>
          </a:p>
          <a:p>
            <a:pPr algn="ctr"/>
            <a:r>
              <a:rPr lang="en-US" dirty="0" smtClean="0"/>
              <a:t>Gaussian</a:t>
            </a:r>
          </a:p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380942" y="221949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PSO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45540" y="22194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RLSE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1837111" y="318377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1837111" y="451379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26525" y="309707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INPUT1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6525" y="442709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INPUT2</a:t>
            </a:r>
            <a:endParaRPr 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7872152" y="3898669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0800000">
            <a:off x="9955230" y="3900743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/>
          <p:cNvSpPr/>
          <p:nvPr/>
        </p:nvSpPr>
        <p:spPr>
          <a:xfrm>
            <a:off x="8505196" y="3537939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10023810" y="3513001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85458" y="405776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059010" y="38158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28896" y="3760955"/>
            <a:ext cx="924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errors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32644" y="4227678"/>
            <a:ext cx="310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RMSE(root mean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square error)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6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299872" y="2133752"/>
                <a:ext cx="6395084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 smtClean="0"/>
                  <a:t>Training Data={(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3200" dirty="0" smtClean="0"/>
                  <a:t>),</a:t>
                </a:r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3200" dirty="0" smtClean="0"/>
                  <a:t>=1,2,…,252}</a:t>
                </a: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72" y="2133752"/>
                <a:ext cx="6395084" cy="657681"/>
              </a:xfrm>
              <a:prstGeom prst="rect">
                <a:avLst/>
              </a:prstGeom>
              <a:blipFill>
                <a:blip r:embed="rId2"/>
                <a:stretch>
                  <a:fillRect l="-2383" t="-926" r="-1811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/>
          <p:nvPr/>
        </p:nvCxnSpPr>
        <p:spPr>
          <a:xfrm flipH="1">
            <a:off x="3892472" y="2805745"/>
            <a:ext cx="277633" cy="497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046951" y="3329847"/>
                <a:ext cx="1133837" cy="823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951" y="3329847"/>
                <a:ext cx="1133837" cy="8233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863169" y="3302895"/>
                <a:ext cx="834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169" y="3302895"/>
                <a:ext cx="83401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endCxn id="10" idx="0"/>
          </p:cNvCxnSpPr>
          <p:nvPr/>
        </p:nvCxnSpPr>
        <p:spPr>
          <a:xfrm>
            <a:off x="4792423" y="2788149"/>
            <a:ext cx="487752" cy="514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/>
          <p:nvPr/>
        </p:nvCxnSpPr>
        <p:spPr>
          <a:xfrm>
            <a:off x="6783185" y="2951018"/>
            <a:ext cx="1039091" cy="201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873032" y="4962698"/>
            <a:ext cx="254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1/12016~12/31/2016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0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677591" y="2701633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682536" y="2701632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</a:t>
            </a:r>
          </a:p>
          <a:p>
            <a:pPr algn="ctr"/>
            <a:r>
              <a:rPr lang="en-US" dirty="0" smtClean="0"/>
              <a:t>Gaussian</a:t>
            </a:r>
          </a:p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380942" y="221949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PSO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45540" y="22194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RLSE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1837111" y="318377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1837111" y="451379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36665" y="309707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76154" y="442709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y(i+1)</a:t>
            </a:r>
            <a:endParaRPr 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7872152" y="3898669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0800000">
            <a:off x="9955230" y="3900743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/>
          <p:cNvSpPr/>
          <p:nvPr/>
        </p:nvSpPr>
        <p:spPr>
          <a:xfrm>
            <a:off x="8505196" y="3537939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10023810" y="3513001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85458" y="405776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Output(1)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059010" y="381583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y(i+2)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28896" y="3760955"/>
            <a:ext cx="924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errors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754071"/>
              </p:ext>
            </p:extLst>
          </p:nvPr>
        </p:nvGraphicFramePr>
        <p:xfrm>
          <a:off x="1461799" y="881149"/>
          <a:ext cx="6811818" cy="385456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27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2883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0" y="2546821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INPUT1</a:t>
            </a:r>
            <a:endParaRPr 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73447" y="4915589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INPUT2</a:t>
            </a:r>
            <a:endParaRPr 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52002" y="178054"/>
            <a:ext cx="515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subtractive clustering(9 rules)</a:t>
            </a:r>
            <a:endParaRPr lang="en-US" sz="2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76165"/>
              </p:ext>
            </p:extLst>
          </p:nvPr>
        </p:nvGraphicFramePr>
        <p:xfrm>
          <a:off x="9069184" y="631767"/>
          <a:ext cx="2743152" cy="47738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76">
                  <a:extLst>
                    <a:ext uri="{9D8B030D-6E8A-4147-A177-3AD203B41FA5}">
                      <a16:colId xmlns:a16="http://schemas.microsoft.com/office/drawing/2014/main" val="1691370994"/>
                    </a:ext>
                  </a:extLst>
                </a:gridCol>
                <a:gridCol w="1371576">
                  <a:extLst>
                    <a:ext uri="{9D8B030D-6E8A-4147-A177-3AD203B41FA5}">
                      <a16:colId xmlns:a16="http://schemas.microsoft.com/office/drawing/2014/main" val="876055733"/>
                    </a:ext>
                  </a:extLst>
                </a:gridCol>
              </a:tblGrid>
              <a:tr h="4987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Formation Matrix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1316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25626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2424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580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4287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4579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8045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2914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15635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75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7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52002" y="178054"/>
            <a:ext cx="5227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err="1"/>
              <a:t>t</a:t>
            </a:r>
            <a:r>
              <a:rPr lang="en-US" sz="2800" dirty="0" err="1" smtClean="0"/>
              <a:t>reshold</a:t>
            </a:r>
            <a:r>
              <a:rPr lang="en-US" sz="2800" dirty="0" smtClean="0"/>
              <a:t> Filter(remain 7 rules)</a:t>
            </a:r>
            <a:endParaRPr lang="en-US" sz="2800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662169"/>
              </p:ext>
            </p:extLst>
          </p:nvPr>
        </p:nvGraphicFramePr>
        <p:xfrm>
          <a:off x="1461799" y="881149"/>
          <a:ext cx="6811818" cy="385456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27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E2E0D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7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2883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96021"/>
              </p:ext>
            </p:extLst>
          </p:nvPr>
        </p:nvGraphicFramePr>
        <p:xfrm>
          <a:off x="9069184" y="631767"/>
          <a:ext cx="2743152" cy="47738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76">
                  <a:extLst>
                    <a:ext uri="{9D8B030D-6E8A-4147-A177-3AD203B41FA5}">
                      <a16:colId xmlns:a16="http://schemas.microsoft.com/office/drawing/2014/main" val="1691370994"/>
                    </a:ext>
                  </a:extLst>
                </a:gridCol>
                <a:gridCol w="1371576">
                  <a:extLst>
                    <a:ext uri="{9D8B030D-6E8A-4147-A177-3AD203B41FA5}">
                      <a16:colId xmlns:a16="http://schemas.microsoft.com/office/drawing/2014/main" val="876055733"/>
                    </a:ext>
                  </a:extLst>
                </a:gridCol>
              </a:tblGrid>
              <a:tr h="4987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Formation Matrix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1316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25626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2424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580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4287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4579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8045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2914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15635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75929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0" y="2546821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INPUT1</a:t>
            </a:r>
            <a:endParaRPr 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73447" y="4915589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15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the PSO–RLSE method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1065411" y="188979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65410" y="312492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65410" y="374003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065410" y="4355154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5410" y="250490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Update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458391" y="3391583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2070622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68223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90" y="410092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Consequence part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4458389" y="481027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9372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blipFill>
                <a:blip r:embed="rId2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72296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Cons.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肘形接點 49"/>
          <p:cNvCxnSpPr>
            <a:stCxn id="33" idx="2"/>
            <a:endCxn id="37" idx="0"/>
          </p:cNvCxnSpPr>
          <p:nvPr/>
        </p:nvCxnSpPr>
        <p:spPr>
          <a:xfrm rot="5400000">
            <a:off x="2150235" y="2396855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rot="5400000">
            <a:off x="2150230" y="3627291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/>
          <p:nvPr/>
        </p:nvCxnSpPr>
        <p:spPr>
          <a:xfrm rot="5400000">
            <a:off x="2150228" y="4248758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圖: 決策 53"/>
          <p:cNvSpPr/>
          <p:nvPr/>
        </p:nvSpPr>
        <p:spPr>
          <a:xfrm>
            <a:off x="1405992" y="5009776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5410" y="2704415"/>
            <a:ext cx="340582" cy="2628451"/>
          </a:xfrm>
          <a:prstGeom prst="bentConnector3">
            <a:avLst>
              <a:gd name="adj1" fmla="val 167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36" idx="2"/>
            <a:endCxn id="54" idx="0"/>
          </p:cNvCxnSpPr>
          <p:nvPr/>
        </p:nvCxnSpPr>
        <p:spPr>
          <a:xfrm rot="5400000">
            <a:off x="2130479" y="4881967"/>
            <a:ext cx="255611" cy="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endCxn id="128" idx="0"/>
          </p:cNvCxnSpPr>
          <p:nvPr/>
        </p:nvCxnSpPr>
        <p:spPr>
          <a:xfrm rot="5400000">
            <a:off x="2015004" y="5912432"/>
            <a:ext cx="48655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575935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496103" y="3236416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41" idx="2"/>
            <a:endCxn id="42" idx="0"/>
          </p:cNvCxnSpPr>
          <p:nvPr/>
        </p:nvCxnSpPr>
        <p:spPr>
          <a:xfrm rot="5400000">
            <a:off x="5496101" y="4655104"/>
            <a:ext cx="3103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2" idx="1"/>
            <a:endCxn id="34" idx="3"/>
          </p:cNvCxnSpPr>
          <p:nvPr/>
        </p:nvCxnSpPr>
        <p:spPr>
          <a:xfrm rot="10800000">
            <a:off x="3451163" y="3324426"/>
            <a:ext cx="1007226" cy="1685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 flipV="1">
            <a:off x="3451163" y="2270128"/>
            <a:ext cx="1007227" cy="434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4144" y="2136762"/>
            <a:ext cx="950403" cy="1454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3181545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870973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573719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491432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4" y="4300433"/>
            <a:ext cx="950415" cy="622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516990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90275" y="502461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303369" y="5655953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65403" y="615571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605928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4120368"/>
                  </p:ext>
                </p:extLst>
              </p:nvPr>
            </p:nvGraphicFramePr>
            <p:xfrm>
              <a:off x="1443351" y="1148744"/>
              <a:ext cx="9658908" cy="2294872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zh-TW" altLang="en-US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altLang="zh-TW" dirty="0" smtClean="0"/>
                            <a:t>1</a:t>
                          </a:r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4366">
                    <a:tc gridSpan="1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± 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2*</a:t>
                          </a:r>
                          <a:r>
                            <a:rPr lang="en-US" altLang="zh-TW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yStd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 </a:t>
                          </a:r>
                          <a:r>
                            <a:rPr lang="zh-TW" alt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zh-TW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± 2*</a:t>
                          </a:r>
                          <a:r>
                            <a:rPr lang="en-US" altLang="zh-TW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yStd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)*</a:t>
                          </a:r>
                          <a:r>
                            <a:rPr lang="en-US" altLang="zh-TW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4120368"/>
                  </p:ext>
                </p:extLst>
              </p:nvPr>
            </p:nvGraphicFramePr>
            <p:xfrm>
              <a:off x="1443351" y="1148744"/>
              <a:ext cx="9658908" cy="2294872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3390" r="-1002273" b="-134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58" t="-103390" r="-801515" b="-134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758" t="-103390" r="-601515" b="-134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0758" t="-103390" r="-401515" b="-134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515" t="-103390" r="-200758" b="-134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1515" t="-103390" r="-758" b="-134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66140">
                    <a:tc gridSpan="1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± 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2*</a:t>
                          </a:r>
                          <a:r>
                            <a:rPr lang="en-US" altLang="zh-TW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yStd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 </a:t>
                          </a:r>
                          <a:r>
                            <a:rPr lang="zh-TW" alt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zh-TW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± 2*</a:t>
                          </a:r>
                          <a:r>
                            <a:rPr lang="en-US" altLang="zh-TW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yStd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)*</a:t>
                          </a:r>
                          <a:r>
                            <a:rPr lang="en-US" altLang="zh-TW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3437136" y="121662"/>
            <a:ext cx="5172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Premise(complex gauss)</a:t>
            </a:r>
            <a:endParaRPr lang="zh-TW" altLang="en-US" sz="40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3857105" y="4305992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part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75639" y="4305992"/>
            <a:ext cx="117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part</a:t>
            </a:r>
            <a:endParaRPr lang="en-US" dirty="0"/>
          </a:p>
        </p:txBody>
      </p:sp>
      <p:cxnSp>
        <p:nvCxnSpPr>
          <p:cNvPr id="4" name="直線單箭頭接點 3"/>
          <p:cNvCxnSpPr>
            <a:stCxn id="2" idx="0"/>
          </p:cNvCxnSpPr>
          <p:nvPr/>
        </p:nvCxnSpPr>
        <p:spPr>
          <a:xfrm flipV="1">
            <a:off x="4374138" y="3609870"/>
            <a:ext cx="0" cy="6961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8164005" y="3609870"/>
            <a:ext cx="0" cy="6961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779588"/>
                  </p:ext>
                </p:extLst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779588"/>
                  </p:ext>
                </p:extLst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748" t="-6098" r="-199748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53" t="-6098" r="-100253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253" t="-6098" r="-253" b="-698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/>
          <p:cNvSpPr txBox="1"/>
          <p:nvPr/>
        </p:nvSpPr>
        <p:spPr>
          <a:xfrm>
            <a:off x="4083425" y="178525"/>
            <a:ext cx="394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Consequence(T-S)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27107" y="969538"/>
                <a:ext cx="2254742" cy="56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b="0" dirty="0" smtClean="0"/>
                  <a:t>h2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07" y="969538"/>
                <a:ext cx="2254742" cy="568172"/>
              </a:xfrm>
              <a:prstGeom prst="rect">
                <a:avLst/>
              </a:prstGeom>
              <a:blipFill>
                <a:blip r:embed="rId3"/>
                <a:stretch>
                  <a:fillRect l="-2703" t="-13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83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465</TotalTime>
  <Words>283</Words>
  <Application>Microsoft Office PowerPoint</Application>
  <PresentationFormat>寬螢幕</PresentationFormat>
  <Paragraphs>192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Arial</vt:lpstr>
      <vt:lpstr>Baskerville Old Face</vt:lpstr>
      <vt:lpstr>Cambria Math</vt:lpstr>
      <vt:lpstr>Gill Sans MT</vt:lpstr>
      <vt:lpstr>Gallery</vt:lpstr>
      <vt:lpstr>PSO+RLSE (TAIEX、S&amp;P500)</vt:lpstr>
      <vt:lpstr>Model</vt:lpstr>
      <vt:lpstr>Homework</vt:lpstr>
      <vt:lpstr>Model</vt:lpstr>
      <vt:lpstr>PowerPoint 簡報</vt:lpstr>
      <vt:lpstr>PowerPoint 簡報</vt:lpstr>
      <vt:lpstr>Flowchart of the PSO–RLSE method</vt:lpstr>
      <vt:lpstr>PowerPoint 簡報</vt:lpstr>
      <vt:lpstr>PowerPoint 簡報</vt:lpstr>
      <vt:lpstr>PSO parameters                         RLSE PARAMETERS</vt:lpstr>
      <vt:lpstr>Result(^TWII)</vt:lpstr>
      <vt:lpstr>Learning curve(^TWII)</vt:lpstr>
      <vt:lpstr>Result(^GSPC)</vt:lpstr>
      <vt:lpstr>Learning curve(^GSPC)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PSO+RLSE</dc:title>
  <dc:creator>Roderick Lin</dc:creator>
  <cp:lastModifiedBy>Roderick Lin</cp:lastModifiedBy>
  <cp:revision>29</cp:revision>
  <dcterms:created xsi:type="dcterms:W3CDTF">2017-01-18T07:20:48Z</dcterms:created>
  <dcterms:modified xsi:type="dcterms:W3CDTF">2017-02-19T09:18:01Z</dcterms:modified>
</cp:coreProperties>
</file>