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9" d="100"/>
          <a:sy n="69" d="100"/>
        </p:scale>
        <p:origin x="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F83D-8799-1EF8-91DD-4868E9A7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41DB-F912-4DE2-D9C5-E3C2AE757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8E36-8F5B-8040-FD48-D54D1F8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22EB-C52C-FF1E-A618-C99699AB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41F9-FD47-0BE3-35B2-7AFCF5DF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9B5E-5E8E-0DBB-BA2C-D944D01F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A5FD-3871-B5C7-0444-7F712C9B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3767-297A-E49F-A22E-0F1024A5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32BC-BA0F-66EB-C9F4-374C9460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A5B2-70F0-73B5-A8A9-414A86C7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FDE6A-A6D4-9D6A-EF74-36FEF1A9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B017-FE9F-976E-EAB0-2702B142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DFFB-8505-83DC-4A44-C44BA211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7052-32FA-6E18-CD5D-0B62B8A3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6141-10BC-2616-11C5-18FE499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91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A699-968C-3156-1194-E236099C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C2FA-2B70-39F4-0C42-5BCB53CD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34F8-87D0-6DB1-09B8-FE064E97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66F2-0C9E-C13A-3284-0FF90ACC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414C-4621-24D9-FF61-96934972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A016-30C1-1C74-509C-7B60393F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0881-DE2B-C2F8-EDA6-747DD3C3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A33F-7AA5-1E0F-630B-0D6D997B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EE96-0B00-F54E-BE65-096EEDCF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BD71-5A9B-B3DB-3FD9-263CE850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5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1575-1282-6A86-D024-B3BFAD42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D9F4-701D-6B35-3355-BD857CC21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93C7-E687-D9A1-5F92-4CD7D732A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2E86-BF83-A884-85A8-95E2E3E3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D8CA-23B4-805F-5529-C9D1D3C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615A-0AC1-3425-9D2A-1034BED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0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92B3-3417-23F3-6397-D58741E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440D-1BD3-5C0E-90BB-207A7C68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94C21-C248-EF46-695B-0E89C69C0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151E-1AA0-8681-280B-81AD37C9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96232-DFA4-FEA7-DDC5-73CA78DB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63CDF-D2D4-DB8B-9438-4DF29205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B0C67-A90D-9EA2-44C8-FAFD34AD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C93D-415E-909E-BA29-2C53CF60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683E-4108-4852-15EF-B40FB30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90E43-16E4-6543-7313-B4687352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E039-AC94-E02A-44F5-288AB243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DB07E-2D85-5375-76A6-EDFF5337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1D5DA-540B-BC18-E07A-6C658F7F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54DAC-18D7-0894-6C84-654D6025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9B64-4793-B3E7-4EC4-8F3D6DA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58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F12-D76B-3AAA-D754-D2E44763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84A8-4A80-9FCE-E4AA-7EFEC24E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E7DB-4F77-7259-B6AC-1F769A52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F950A-2A63-E9E9-339A-8BE919CE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59F5D-2DD3-A732-5D92-307431FD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DF53-48F2-176D-6F53-868341D4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3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5E44-4B4E-F397-AF2A-AA7E52EB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E44B5-A044-199E-4EF8-73816DDE8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53A9-1D45-58D5-444F-998FC2E3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D7CD1-F5FE-2663-A898-316E282F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369B0-48C7-9F4A-B4F2-A0990370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6AB5-DD50-A79E-2A17-33D5A3E7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33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9C0E3-B784-AF2D-51A1-34B5C06B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CBDE-E2EA-85A0-B6A3-0FAE41A8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051A-725A-44C4-01D1-04F11D8DD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C319-E1F8-4173-9214-6F9D049970E8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ECF-B89E-2A74-C5C8-0AAE2046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60E0-8306-5D9E-0E70-66B419CD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1647-F29B-4351-B9AC-C55D484D3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6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xsrf=APq-WBsEsNVCcZdBITZ1U5IbbLdHeh2BBg:1644081892758&amp;q=C%2B%2B&amp;stick=H4sIAAAAAAAAAOPgE-LSz9U3MK2KLzLKU-IAsbPSC9O1dDLKrfST83NyUpNLMvPz9Ivz00rKE4tSrQqK8tOLEnNzM_PSFXIS89JLE9NTF7EyO2tr72BlBADr1BjgTwAAAA&amp;sa=X&amp;ved=2ahUKEwj18Mupiun1AhVTT2wGHW48CqwQmxMoBXoECCoQBw" TargetMode="External"/><Relationship Id="rId3" Type="http://schemas.openxmlformats.org/officeDocument/2006/relationships/hyperlink" Target="https://docs.mongodb.com/manual/release-notes/5.0/" TargetMode="External"/><Relationship Id="rId7" Type="http://schemas.openxmlformats.org/officeDocument/2006/relationships/hyperlink" Target="https://www.google.com/search?sxsrf=APq-WBsEsNVCcZdBITZ1U5IbbLdHeh2BBg:1644081892758&amp;q=PHP&amp;stick=H4sIAAAAAAAAAOPgE-LSz9U3MK2KLzLKU-IAsc0Mssu0dDLKrfST83NyUpNLMvPz9Ivz00rKE4tSrQqK8tOLEnNzM_PSFXIS89JLE9NTF7EyB3gE7GBlBADIsqfKTwAAAA&amp;sa=X&amp;ved=2ahUKEwj18Mupiun1AhVTT2wGHW48CqwQmxMoBHoECCoQBg" TargetMode="External"/><Relationship Id="rId12" Type="http://schemas.openxmlformats.org/officeDocument/2006/relationships/hyperlink" Target="https://en.wikipedia.org/wiki/BSON#:~:text=BSON%20(%2F%CB%88bi%CB%90s,a%20computer%20data%20interchange%20format.&amp;text=It%20is%20a%20binary%20form,originated%20in%202009%20at%20MongoDB.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xsrf=APq-WBsEsNVCcZdBITZ1U5IbbLdHeh2BBg:1644081892758&amp;q=Java&amp;stick=H4sIAAAAAAAAAOPgE-LSz9U3MK2KLzLKUwKzzYuTstOStHQyyq30k_NzclKTSzLz8_SL89NKyhOLUq0KivLTixJzczPz0hVyEvPSSxPTUxexsnglliXuYGUEAAhvXZ9SAAAA&amp;sa=X&amp;ved=2ahUKEwj18Mupiun1AhVTT2wGHW48CqwQmxMoA3oECCoQBQ" TargetMode="External"/><Relationship Id="rId11" Type="http://schemas.openxmlformats.org/officeDocument/2006/relationships/hyperlink" Target="https://www.google.com/search?sxsrf=APq-WBsEsNVCcZdBITZ1U5IbbLdHeh2BBg:1644081892758&amp;q=Perl&amp;stick=H4sIAAAAAAAAAOPgE-LSz9U3MK2KLzLKU-KAsIvytHQyyq30k_NzclKTSzLz8_SL89NKyhOLUq0KivLTixJzczPz0hVyEvPSSxPTUxexsgSkFuXsYGUEAARNIItQAAAA&amp;sa=X&amp;ved=2ahUKEwj18Mupiun1AhVTT2wGHW48CqwQmxMoCHoECCoQCg" TargetMode="External"/><Relationship Id="rId5" Type="http://schemas.openxmlformats.org/officeDocument/2006/relationships/hyperlink" Target="https://www.google.com/search?sxsrf=APq-WBsEsNVCcZdBITZ1U5IbbLdHeh2BBg:1644081892758&amp;q=Python&amp;stick=H4sIAAAAAAAAAOPgE-LSz9U3MK2KLzLKU-KAsA3jtXQyyq30k_NzclKTSzLz8_SL89NKyhOLUq0KivLTixJzczPz0hVyEvPSSxPTUxexsgVUlmTk5-1gZQQAtiAsClIAAAA&amp;sa=X&amp;ved=2ahUKEwj18Mupiun1AhVTT2wGHW48CqwQmxMoAnoECCoQBA" TargetMode="External"/><Relationship Id="rId10" Type="http://schemas.openxmlformats.org/officeDocument/2006/relationships/hyperlink" Target="https://www.google.com/search?sxsrf=APq-WBsEsNVCcZdBITZ1U5IbbLdHeh2BBg:1644081892758&amp;q=Ruby+programming+language&amp;stick=H4sIAAAAAAAAAOPgE-LSz9U3MK2KLzLKU-IAsc3S0ky1dDLKrfST83NyUpNLMvPz9Ivz00rKE4tSrQqK8tOLEnNzM_PSFXIS89JLE9NTF7FKBpUmVSpgk9vByggAUFc_DmUAAAA&amp;sa=X&amp;ved=2ahUKEwj18Mupiun1AhVTT2wGHW48CqwQmxMoB3oECCoQCQ" TargetMode="External"/><Relationship Id="rId4" Type="http://schemas.openxmlformats.org/officeDocument/2006/relationships/hyperlink" Target="https://www.google.com/search?sxsrf=APq-WBsEsNVCcZdBITZ1U5IbbLdHeh2BBg:1644081892758&amp;q=JavaScript&amp;stick=H4sIAAAAAAAAAOPgE-LSz9U3MK2KLzLKU-IAsY0KLM21dDLKrfST83NyUpNLMvPz9Ivz00rKE4tSrQqK8tOLEnNzM_PSFXIS89JLE9NTF7FyeSWWJQYnF2UWlOxgZQQA1itDBlYAAAA&amp;sa=X&amp;ved=2ahUKEwj18Mupiun1AhVTT2wGHW48CqwQmxMoAXoECCoQAw" TargetMode="External"/><Relationship Id="rId9" Type="http://schemas.openxmlformats.org/officeDocument/2006/relationships/hyperlink" Target="https://www.google.com/search?sxsrf=APq-WBsEsNVCcZdBITZ1U5IbbLdHeh2BBg:1644081892758&amp;q=C&amp;stick=H4sIAAAAAAAAAOPgE-LSz9U3MK2KLzLKU-IAsQ1LzJK0dDLKrfST83NyUpNLMvPz9Ivz00rKE4tSrQqK8tOLEnNzM_PSFXIS89JLE9NTF7EyOu9gZQQAgR48sk0AAAA&amp;sa=X&amp;ved=2ahUKEwj18Mupiun1AhVTT2wGHW48CqwQmxMoBnoECCoQC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basics/acid-transac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0104-4C5C-6E4B-1B82-32CBFD0F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09" y="1440873"/>
            <a:ext cx="10515600" cy="5417127"/>
          </a:xfrm>
        </p:spPr>
        <p:txBody>
          <a:bodyPr>
            <a:normAutofit/>
          </a:bodyPr>
          <a:lstStyle/>
          <a:p>
            <a:pPr algn="l"/>
            <a:r>
              <a:rPr lang="en-US" sz="2600" b="0" i="0" dirty="0">
                <a:solidFill>
                  <a:srgbClr val="32325D"/>
                </a:solidFill>
                <a:effectLst/>
                <a:latin typeface="proxima-nova"/>
              </a:rPr>
              <a:t>While building a software application, the question arises where will you store your data and how? The traditional approach is a simple text file or CSV file which is not a good choice in today’s big data world. The solution is Database Management System(DBMS) which allows different user application programs to concurrently access the same Database.</a:t>
            </a:r>
          </a:p>
          <a:p>
            <a:pPr algn="l"/>
            <a:endParaRPr lang="en-US" sz="2600" b="0" i="0" dirty="0">
              <a:solidFill>
                <a:srgbClr val="32325D"/>
              </a:solidFill>
              <a:effectLst/>
              <a:latin typeface="proxima-nova"/>
            </a:endParaRPr>
          </a:p>
          <a:p>
            <a:pPr algn="l"/>
            <a:endParaRPr lang="en-US" sz="2600" b="0" i="0" dirty="0">
              <a:solidFill>
                <a:srgbClr val="32325D"/>
              </a:solidFill>
              <a:effectLst/>
              <a:latin typeface="proxima-nova"/>
            </a:endParaRPr>
          </a:p>
          <a:p>
            <a:pPr algn="l"/>
            <a:r>
              <a:rPr lang="en-US" sz="2600" b="0" i="0" dirty="0">
                <a:solidFill>
                  <a:srgbClr val="32325D"/>
                </a:solidFill>
                <a:effectLst/>
                <a:latin typeface="proxima-nova"/>
              </a:rPr>
              <a:t>A Database Management system(DBMS) is a simpler, easier, reliable, faster, secure, and powerful software tool for Storing, Managing, and Retrieving data. There are two types of Databases: Relational and Non-Relational Databases. An example of a Relational Database is SQL Server and a Non-Relational Database is MongoDB. We will be discussing the key differences between MongoDB vs SQL Server in this blog</a:t>
            </a:r>
          </a:p>
          <a:p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0D0300-9161-9020-F157-DDDA77FD0E6E}"/>
              </a:ext>
            </a:extLst>
          </p:cNvPr>
          <p:cNvSpPr txBox="1">
            <a:spLocks/>
          </p:cNvSpPr>
          <p:nvPr/>
        </p:nvSpPr>
        <p:spPr>
          <a:xfrm>
            <a:off x="1620982" y="401782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D9D3CB"/>
                </a:solidFill>
                <a:latin typeface="Montserrat" panose="00000500000000000000" pitchFamily="2" charset="0"/>
              </a:rPr>
              <a:t> </a:t>
            </a:r>
            <a:r>
              <a:rPr lang="fr-FR" sz="11200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NoSQL VC SQL</a:t>
            </a:r>
            <a:r>
              <a:rPr lang="fr-FR" sz="9600" b="1" dirty="0">
                <a:solidFill>
                  <a:srgbClr val="FF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  <a:endParaRPr lang="fr-FR" sz="8800" b="1" dirty="0">
              <a:solidFill>
                <a:srgbClr val="FF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0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6DE0CB-50CE-CB5B-98D8-6D66756E4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99389"/>
              </p:ext>
            </p:extLst>
          </p:nvPr>
        </p:nvGraphicFramePr>
        <p:xfrm>
          <a:off x="1185356" y="0"/>
          <a:ext cx="9821288" cy="5617426"/>
        </p:xfrm>
        <a:graphic>
          <a:graphicData uri="http://schemas.openxmlformats.org/drawingml/2006/table">
            <a:tbl>
              <a:tblPr/>
              <a:tblGrid>
                <a:gridCol w="2988358">
                  <a:extLst>
                    <a:ext uri="{9D8B030D-6E8A-4147-A177-3AD203B41FA5}">
                      <a16:colId xmlns:a16="http://schemas.microsoft.com/office/drawing/2014/main" val="4051857802"/>
                    </a:ext>
                  </a:extLst>
                </a:gridCol>
                <a:gridCol w="3416465">
                  <a:extLst>
                    <a:ext uri="{9D8B030D-6E8A-4147-A177-3AD203B41FA5}">
                      <a16:colId xmlns:a16="http://schemas.microsoft.com/office/drawing/2014/main" val="3040420309"/>
                    </a:ext>
                  </a:extLst>
                </a:gridCol>
                <a:gridCol w="3416465">
                  <a:extLst>
                    <a:ext uri="{9D8B030D-6E8A-4147-A177-3AD203B41FA5}">
                      <a16:colId xmlns:a16="http://schemas.microsoft.com/office/drawing/2014/main" val="2982878833"/>
                    </a:ext>
                  </a:extLst>
                </a:gridCol>
              </a:tblGrid>
              <a:tr h="325018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SQL  </a:t>
                      </a:r>
                      <a:r>
                        <a:rPr lang="fr-FR" sz="16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Databases</a:t>
                      </a:r>
                      <a:endParaRPr lang="fr-F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NoSQL </a:t>
                      </a:r>
                      <a:r>
                        <a:rPr lang="fr-FR" sz="16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Databases</a:t>
                      </a:r>
                      <a:endParaRPr lang="fr-FR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642506"/>
                  </a:ext>
                </a:extLst>
              </a:tr>
              <a:tr h="1070658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Storage Model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Tables with fixed rows and columns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Document: JSON documents, Key-value: key-value pairs, Wide-column: tables with rows and dynamic columns, Graph: nodes and edges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63912"/>
                  </a:ext>
                </a:extLst>
              </a:tr>
              <a:tr h="1070658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History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in the 1970s with a focus on reducing data duplication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in the late 2000s with a focus on scaling and allowing for rapid application change driven by agile and DevOps practices.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90781"/>
                  </a:ext>
                </a:extLst>
              </a:tr>
              <a:tr h="1369188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Oracle, MySQL, Microsoft SQL Server, and PostgreSQL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Document: MongoDB and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CouchDB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Key-value: Redis and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DynamoDB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Wide-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Cassandra and HBase, Graph: Neo4j and Amazon Neptune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962853"/>
                  </a:ext>
                </a:extLst>
              </a:tr>
              <a:tr h="1567750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Document: general purpose, Key-value: large amounts of data with simple lookup queries, Wide-column: large amounts of data with predictable query patterns, Graph: analyzing and traversing relationships between connected data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6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EE6C93-A503-8211-38D6-A367E3D32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879558"/>
              </p:ext>
            </p:extLst>
          </p:nvPr>
        </p:nvGraphicFramePr>
        <p:xfrm>
          <a:off x="1095589" y="281626"/>
          <a:ext cx="10000822" cy="3884056"/>
        </p:xfrm>
        <a:graphic>
          <a:graphicData uri="http://schemas.openxmlformats.org/drawingml/2006/table">
            <a:tbl>
              <a:tblPr/>
              <a:tblGrid>
                <a:gridCol w="3042986">
                  <a:extLst>
                    <a:ext uri="{9D8B030D-6E8A-4147-A177-3AD203B41FA5}">
                      <a16:colId xmlns:a16="http://schemas.microsoft.com/office/drawing/2014/main" val="1627769032"/>
                    </a:ext>
                  </a:extLst>
                </a:gridCol>
                <a:gridCol w="3478918">
                  <a:extLst>
                    <a:ext uri="{9D8B030D-6E8A-4147-A177-3AD203B41FA5}">
                      <a16:colId xmlns:a16="http://schemas.microsoft.com/office/drawing/2014/main" val="4046447211"/>
                    </a:ext>
                  </a:extLst>
                </a:gridCol>
                <a:gridCol w="3478918">
                  <a:extLst>
                    <a:ext uri="{9D8B030D-6E8A-4147-A177-3AD203B41FA5}">
                      <a16:colId xmlns:a16="http://schemas.microsoft.com/office/drawing/2014/main" val="1324471664"/>
                    </a:ext>
                  </a:extLst>
                </a:gridCol>
              </a:tblGrid>
              <a:tr h="779088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Schemas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Rigid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08670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Scaling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(scale-up with a larger server)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(scale-out across commodity servers)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92307"/>
                  </a:ext>
                </a:extLst>
              </a:tr>
              <a:tr h="936656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Multi-Record ACID Transactions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do not support multi-record ACID transactions. However, some — like MongoDB — do.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73008"/>
                  </a:ext>
                </a:extLst>
              </a:tr>
              <a:tr h="668952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Joins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 required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fr-FR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50475"/>
                  </a:ext>
                </a:extLst>
              </a:tr>
              <a:tr h="936656"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to Object Mapping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ORM (</a:t>
                      </a:r>
                      <a:r>
                        <a:rPr lang="fr-FR" sz="16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object-relational</a:t>
                      </a:r>
                      <a:r>
                        <a:rPr lang="fr-FR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mapping)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do not require ORMs. MongoDB documents map directly to data structures in most popular programming languages.</a:t>
                      </a:r>
                    </a:p>
                  </a:txBody>
                  <a:tcPr marL="25008" marR="25008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1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BD2BD0-796D-908B-B9E8-585AABBA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3" y="1108363"/>
            <a:ext cx="8617526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6FED-A7C8-EFDB-D79E-68ACC996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692728"/>
            <a:ext cx="10515600" cy="5082454"/>
          </a:xfrm>
        </p:spPr>
        <p:txBody>
          <a:bodyPr>
            <a:normAutofit/>
          </a:bodyPr>
          <a:lstStyle/>
          <a:p>
            <a:r>
              <a:rPr lang="en-US" b="1" i="0" strike="noStrike" dirty="0">
                <a:solidFill>
                  <a:srgbClr val="FD8412"/>
                </a:solidFill>
                <a:effectLst/>
                <a:latin typeface="proxima-nova"/>
                <a:hlinkClick r:id="rId2"/>
              </a:rPr>
              <a:t>MongoDB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</a:rPr>
              <a:t>: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 is an open-source, cross-platform, document-oriented, and non-relational database system. MongoDB is developed by MongoDB Inc. and was first released on February 11, 2009.  Its stable release is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3"/>
              </a:rPr>
              <a:t>MongoDB 5.0.5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 released on 6 December 2021. It is written in different programming languages like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4"/>
              </a:rPr>
              <a:t>JavaScript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5"/>
              </a:rPr>
              <a:t>Python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6"/>
              </a:rPr>
              <a:t>Java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7"/>
              </a:rPr>
              <a:t>PHP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8"/>
              </a:rPr>
              <a:t>C++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9"/>
              </a:rPr>
              <a:t>C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10"/>
              </a:rPr>
              <a:t>Ruby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,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11"/>
              </a:rPr>
              <a:t>Perl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.</a:t>
            </a:r>
          </a:p>
          <a:p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MongoDB is a NoSQL Server in which data is stored in </a:t>
            </a:r>
            <a:r>
              <a:rPr lang="en-US" b="0" i="0" u="none" strike="noStrike" dirty="0">
                <a:solidFill>
                  <a:srgbClr val="FD8412"/>
                </a:solidFill>
                <a:effectLst/>
                <a:latin typeface="proxima-nova"/>
                <a:hlinkClick r:id="rId12"/>
              </a:rPr>
              <a:t>BSON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 (Binary JSON) documents and each document is essentially built on a key-value pair structure. As MongoDB easily stores </a:t>
            </a:r>
            <a:r>
              <a:rPr lang="en-US" b="0" i="0" dirty="0" err="1">
                <a:solidFill>
                  <a:srgbClr val="32325D"/>
                </a:solidFill>
                <a:effectLst/>
                <a:latin typeface="proxima-nova"/>
              </a:rPr>
              <a:t>schemaless</a:t>
            </a:r>
            <a:r>
              <a:rPr lang="en-US" b="0" i="0" dirty="0">
                <a:solidFill>
                  <a:srgbClr val="32325D"/>
                </a:solidFill>
                <a:effectLst/>
                <a:latin typeface="proxima-nova"/>
              </a:rPr>
              <a:t> data, make it appropriate for capturing data whose structure is not known. This document-oriented approach is designed to offer a richer experience with modern programming techniques.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0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641E-3DE2-6555-3DC6-6A85A933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2" y="1"/>
            <a:ext cx="10591800" cy="669174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32325D"/>
                </a:solidFill>
                <a:latin typeface="proxima-nova"/>
              </a:rPr>
              <a:t>*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proxima-nova"/>
              </a:rPr>
              <a:t>Difference : </a:t>
            </a:r>
            <a:endParaRPr lang="en-US" sz="1800" b="1" dirty="0">
              <a:solidFill>
                <a:srgbClr val="32325D"/>
              </a:solidFill>
              <a:latin typeface="proxima-nova"/>
            </a:endParaRPr>
          </a:p>
          <a:p>
            <a:pPr algn="l"/>
            <a:r>
              <a:rPr lang="en-US" sz="1800" b="1" i="0" dirty="0">
                <a:solidFill>
                  <a:srgbClr val="32325D"/>
                </a:solidFill>
                <a:effectLst/>
                <a:latin typeface="proxima-nova"/>
              </a:rPr>
              <a:t>Developed by and Initial Release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MongoDB is developed by MongoDB Inc. and was initially released on February 11, 2009.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SQL Server is developed by Microsoft Corporation and was initially released on April 24, 1989.</a:t>
            </a:r>
          </a:p>
          <a:p>
            <a:pPr algn="l"/>
            <a:r>
              <a:rPr lang="en-US" sz="1800" b="1" i="0" dirty="0">
                <a:solidFill>
                  <a:srgbClr val="32325D"/>
                </a:solidFill>
                <a:effectLst/>
                <a:latin typeface="proxima-nova"/>
              </a:rPr>
              <a:t>Database Model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MongoDB is a Non-Relational Database based on a document-oriented structure that internally is based on a key-value structure.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SQL Server is a Relational Database based on relatable structured tables with various rows and columns. </a:t>
            </a:r>
          </a:p>
          <a:p>
            <a:pPr algn="l"/>
            <a:r>
              <a:rPr lang="en-US" sz="1800" b="1" i="0" dirty="0">
                <a:solidFill>
                  <a:srgbClr val="32325D"/>
                </a:solidFill>
                <a:effectLst/>
                <a:latin typeface="proxima-nova"/>
              </a:rPr>
              <a:t>Implementation Language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MongoDB is implemented in JavaScript, Python, Java, PHP, C++, C, Ruby, Perl, C, C++ whereas SQL Server is implemented in C and C++.</a:t>
            </a:r>
          </a:p>
          <a:p>
            <a:pPr algn="l"/>
            <a:r>
              <a:rPr lang="en-US" sz="1800" b="1" i="0" dirty="0">
                <a:solidFill>
                  <a:srgbClr val="32325D"/>
                </a:solidFill>
                <a:effectLst/>
                <a:latin typeface="proxima-nova"/>
              </a:rPr>
              <a:t>License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MongoDB is an Open-Source DBMS whereas a SQL Server license is required for commercial purposes.</a:t>
            </a:r>
          </a:p>
          <a:p>
            <a:pPr algn="l"/>
            <a:r>
              <a:rPr lang="en-US" sz="1800" b="1" i="0" dirty="0">
                <a:solidFill>
                  <a:srgbClr val="32325D"/>
                </a:solidFill>
                <a:effectLst/>
                <a:latin typeface="proxima-nova"/>
              </a:rPr>
              <a:t>Data Schema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MongoDB has a flexible dynamic schema that can easily be changed with the evolution of data, application, or business. </a:t>
            </a:r>
          </a:p>
          <a:p>
            <a:pPr algn="l"/>
            <a:r>
              <a:rPr lang="en-US" sz="1800" b="0" i="0" dirty="0">
                <a:solidFill>
                  <a:srgbClr val="32325D"/>
                </a:solidFill>
                <a:effectLst/>
                <a:latin typeface="proxima-nova"/>
              </a:rPr>
              <a:t>SQL Server has a fixed Schema that is predefined before inserting any data. Fixed schema means schema can’t be changed as data, application, or business requirement evolves.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1328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DA9B-5BEB-AB3F-B7D6-4A80F5B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0"/>
            <a:ext cx="11873346" cy="4351338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Query Language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uses MongoDB Query Language to query unstructured data from the database.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SQL Server uses SQL Query Language to Create Tables, Insert, Fetch or Update data in the database.</a:t>
            </a:r>
          </a:p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Scalability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supports Horizontal Scaling in which data is distributed across clusters. The </a:t>
            </a:r>
            <a:r>
              <a:rPr lang="en-US" sz="1600" b="0" i="0" dirty="0" err="1">
                <a:solidFill>
                  <a:srgbClr val="32325D"/>
                </a:solidFill>
                <a:effectLst/>
                <a:latin typeface="proxima-nova"/>
              </a:rPr>
              <a:t>Sharding</a:t>
            </a:r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 process is used to implement horizontal scaling which results in an always-up server.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SQL Server supports vertical scaling which is the traditional approach. In vertical scaling, physical or virtual resources are added to the hosting server of the database. </a:t>
            </a:r>
          </a:p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Map Reduce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supports a data processing algorithm for concentrating large volumes of data into aggregated results. MongoDB provides the MapReduce database command to perform map-reduce operations.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SQL Server does not support the Map-Reduce method.</a:t>
            </a:r>
          </a:p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Joins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is a non-relational database so it does not support JOINs whereas SQL Server used JOINS to retrieve data from multiple tables which are joined. </a:t>
            </a:r>
          </a:p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Transaction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provides multi-document </a:t>
            </a:r>
            <a:r>
              <a:rPr lang="en-US" sz="1600" b="0" i="0" u="none" strike="noStrike" dirty="0">
                <a:solidFill>
                  <a:srgbClr val="FD8412"/>
                </a:solidFill>
                <a:effectLst/>
                <a:latin typeface="proxima-nova"/>
                <a:hlinkClick r:id="rId2"/>
              </a:rPr>
              <a:t>ACID transactions</a:t>
            </a:r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 (ACID is an acronym for Atomicity, Consistency, Isolation, Durability) with snapshot isolation, which ensures that the database is in a valid state after a set of database operations is executed.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MS SQL Server also provides ACID transactions with data integrity without snapshot isolation.</a:t>
            </a:r>
          </a:p>
          <a:p>
            <a:pPr algn="l"/>
            <a:r>
              <a:rPr lang="en-US" sz="1600" b="1" i="0" dirty="0">
                <a:solidFill>
                  <a:srgbClr val="32325D"/>
                </a:solidFill>
                <a:effectLst/>
                <a:latin typeface="proxima-nova"/>
              </a:rPr>
              <a:t>XML support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MongoDB doesn’t support XML structured documents. Documents in MongoDB are stored in BSON format.</a:t>
            </a:r>
          </a:p>
          <a:p>
            <a:pPr algn="l"/>
            <a:r>
              <a:rPr lang="en-US" sz="1600" b="0" i="0" dirty="0">
                <a:solidFill>
                  <a:srgbClr val="32325D"/>
                </a:solidFill>
                <a:effectLst/>
                <a:latin typeface="proxima-nova"/>
              </a:rPr>
              <a:t>SQL Server provides support for XML structured data. XML support is integrated into all the components of SQL Server.</a:t>
            </a:r>
          </a:p>
        </p:txBody>
      </p:sp>
    </p:spTree>
    <p:extLst>
      <p:ext uri="{BB962C8B-B14F-4D97-AF65-F5344CB8AC3E}">
        <p14:creationId xmlns:p14="http://schemas.microsoft.com/office/powerpoint/2010/main" val="143117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02F9-DF95-1951-44C3-790A6AA5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Conclusion: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database that is more advanced and capable of handling big data with dynamic schema features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SQL Server is an RDBMS that is used to manage the relational database system and offers end-to-end business data solutions. In the case of unstructured data MongoDB is a good choice.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996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MS PGothic</vt:lpstr>
      <vt:lpstr>Arial</vt:lpstr>
      <vt:lpstr>Arial</vt:lpstr>
      <vt:lpstr>Calibri</vt:lpstr>
      <vt:lpstr>Calibri Light</vt:lpstr>
      <vt:lpstr>Montserrat</vt:lpstr>
      <vt:lpstr>proxima-nova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CHOUCHENE Sofiene</dc:creator>
  <cp:lastModifiedBy>CHOUCHENE Sofiene</cp:lastModifiedBy>
  <cp:revision>1</cp:revision>
  <dcterms:created xsi:type="dcterms:W3CDTF">2023-01-13T12:07:38Z</dcterms:created>
  <dcterms:modified xsi:type="dcterms:W3CDTF">2023-01-13T14:50:55Z</dcterms:modified>
</cp:coreProperties>
</file>