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6" r:id="rId3"/>
    <p:sldId id="271" r:id="rId4"/>
    <p:sldId id="277" r:id="rId5"/>
    <p:sldId id="274" r:id="rId6"/>
    <p:sldId id="272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86" r:id="rId27"/>
    <p:sldId id="259" r:id="rId28"/>
    <p:sldId id="27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5" autoAdjust="0"/>
    <p:restoredTop sz="67956" autoAdjust="0"/>
  </p:normalViewPr>
  <p:slideViewPr>
    <p:cSldViewPr snapToGrid="0" snapToObjects="1">
      <p:cViewPr varScale="1">
        <p:scale>
          <a:sx n="57" d="100"/>
          <a:sy n="57" d="100"/>
        </p:scale>
        <p:origin x="200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757B2-82BA-4042-89B8-A2F91E5D9A5C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87332-744A-7D44-B296-6EF722085F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82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C6CF5-75D8-7A4D-BBD6-BE515EBDB29E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50A27-44D4-2749-82C8-E36D8E20DE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923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50A27-44D4-2749-82C8-E36D8E20DE6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74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Ex: Stocks fell sharply as a result of the announcement (N=2)</a:t>
            </a:r>
          </a:p>
          <a:p>
            <a:r>
              <a:rPr lang="en-US" dirty="0" smtClean="0"/>
              <a:t>Stocks, as a result of the announcement, sharply fell (N=9 unrealistic for large span relations)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50A27-44D4-2749-82C8-E36D8E20DE6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00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is count of occurrences</a:t>
            </a:r>
            <a:r>
              <a:rPr lang="en-US" baseline="0" dirty="0" smtClean="0"/>
              <a:t> for the words preceding or succeeding the blank.</a:t>
            </a:r>
          </a:p>
          <a:p>
            <a:r>
              <a:rPr lang="en-US" baseline="0" dirty="0" smtClean="0"/>
              <a:t>V is number of words in vocabulary.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50A27-44D4-2749-82C8-E36D8E20DE6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72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50A27-44D4-2749-82C8-E36D8E20DE6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70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Ex:	</a:t>
            </a:r>
          </a:p>
          <a:p>
            <a:r>
              <a:rPr lang="en-US" dirty="0" smtClean="0"/>
              <a:t>Change Pop-up to window </a:t>
            </a:r>
          </a:p>
          <a:p>
            <a:r>
              <a:rPr lang="en-US" dirty="0" smtClean="0"/>
              <a:t>Change Window to Popup</a:t>
            </a:r>
          </a:p>
          <a:p>
            <a:r>
              <a:rPr lang="en-US" dirty="0" smtClean="0"/>
              <a:t>Ex:	</a:t>
            </a:r>
          </a:p>
          <a:p>
            <a:r>
              <a:rPr lang="en-US" dirty="0" smtClean="0"/>
              <a:t>Change Pop-up to window </a:t>
            </a:r>
          </a:p>
          <a:p>
            <a:r>
              <a:rPr lang="en-US" dirty="0" smtClean="0"/>
              <a:t>Change Window to Popup</a:t>
            </a:r>
          </a:p>
          <a:p>
            <a:endParaRPr lang="en-US" dirty="0" smtClean="0"/>
          </a:p>
          <a:p>
            <a:r>
              <a:rPr lang="en-US" dirty="0" smtClean="0"/>
              <a:t>Both are mapped</a:t>
            </a:r>
            <a:r>
              <a:rPr lang="en-US" baseline="0" dirty="0" smtClean="0"/>
              <a:t> to same point in the condensed space, hard to determine in such cases.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50A27-44D4-2749-82C8-E36D8E20DE6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52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Previously asked question about benchmarking standard.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50A27-44D4-2749-82C8-E36D8E20DE6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43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50A27-44D4-2749-82C8-E36D8E20DE6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59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50A27-44D4-2749-82C8-E36D8E20DE6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6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50A27-44D4-2749-82C8-E36D8E20DE6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50A27-44D4-2749-82C8-E36D8E20DE6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05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Integration of NLP,</a:t>
            </a:r>
            <a:r>
              <a:rPr lang="en-US" baseline="0" dirty="0" smtClean="0"/>
              <a:t> AI and Linguistics-&gt;Sentence Completion Problem</a:t>
            </a:r>
          </a:p>
          <a:p>
            <a:r>
              <a:rPr lang="en-US" baseline="0" dirty="0" smtClean="0"/>
              <a:t>Field of Study is HCI</a:t>
            </a:r>
          </a:p>
          <a:p>
            <a:endParaRPr lang="en-US" baseline="0" dirty="0" smtClean="0"/>
          </a:p>
          <a:p>
            <a:r>
              <a:rPr lang="en-US" baseline="0" dirty="0" smtClean="0"/>
              <a:t>NLP-&gt; study and application of models</a:t>
            </a:r>
          </a:p>
          <a:p>
            <a:r>
              <a:rPr lang="en-US" baseline="0" dirty="0" smtClean="0"/>
              <a:t>AI-&gt; Training Computers on models</a:t>
            </a:r>
          </a:p>
          <a:p>
            <a:r>
              <a:rPr lang="en-US" baseline="0" dirty="0" smtClean="0"/>
              <a:t>Linguistics-&gt; Sentence Structures and </a:t>
            </a:r>
            <a:r>
              <a:rPr lang="en-US" baseline="0" dirty="0" err="1" smtClean="0"/>
              <a:t>Rootword</a:t>
            </a:r>
            <a:r>
              <a:rPr lang="en-US" baseline="0" dirty="0" smtClean="0"/>
              <a:t>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50A27-44D4-2749-82C8-E36D8E20DE6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98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50A27-44D4-2749-82C8-E36D8E20DE6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29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50A27-44D4-2749-82C8-E36D8E20DE6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98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 of Immediate Context-&gt;</a:t>
            </a:r>
            <a:r>
              <a:rPr lang="en-US" baseline="0" dirty="0" smtClean="0"/>
              <a:t> N-Gram, as in sliding window</a:t>
            </a:r>
          </a:p>
          <a:p>
            <a:r>
              <a:rPr lang="en-US" baseline="0" dirty="0" smtClean="0"/>
              <a:t>Coherence-&gt; features of word-word in a sentence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50A27-44D4-2749-82C8-E36D8E20DE6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98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lower case text </a:t>
            </a:r>
          </a:p>
          <a:p>
            <a:r>
              <a:rPr lang="en-US" dirty="0" smtClean="0"/>
              <a:t>No punctuation</a:t>
            </a:r>
            <a:r>
              <a:rPr lang="en-US" baseline="0" dirty="0" smtClean="0"/>
              <a:t> marks</a:t>
            </a:r>
          </a:p>
          <a:p>
            <a:r>
              <a:rPr lang="en-US" baseline="0" dirty="0" smtClean="0"/>
              <a:t>No Stemming [No root word behaviors given]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50A27-44D4-2749-82C8-E36D8E20DE6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08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50A27-44D4-2749-82C8-E36D8E20DE6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96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Backward-&gt;</a:t>
            </a:r>
            <a:r>
              <a:rPr lang="en-US" baseline="0" dirty="0" smtClean="0"/>
              <a:t> Depends on preceding N words</a:t>
            </a:r>
          </a:p>
          <a:p>
            <a:r>
              <a:rPr lang="en-US" baseline="0" dirty="0" smtClean="0"/>
              <a:t>Forward-&gt; Depends on succeeding N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50A27-44D4-2749-82C8-E36D8E20DE6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8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9292" y="1641601"/>
            <a:ext cx="6738908" cy="97632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00090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9292" y="2617921"/>
            <a:ext cx="6738908" cy="560520"/>
          </a:xfrm>
        </p:spPr>
        <p:txBody>
          <a:bodyPr>
            <a:normAutofit/>
          </a:bodyPr>
          <a:lstStyle>
            <a:lvl1pPr marL="0" indent="0" algn="l">
              <a:buNone/>
              <a:defRPr sz="2400" i="1">
                <a:solidFill>
                  <a:srgbClr val="00009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4" y="300567"/>
            <a:ext cx="8440615" cy="84243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3" y="1443567"/>
            <a:ext cx="7983415" cy="46794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39A-B22A-6440-B709-7F07E1B8B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03" y="299710"/>
            <a:ext cx="7985797" cy="84243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1003" y="1435199"/>
            <a:ext cx="4038600" cy="48865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2003" y="1435199"/>
            <a:ext cx="4038600" cy="48865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39A-B22A-6440-B709-7F07E1B8B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03384" y="2808000"/>
            <a:ext cx="8047403" cy="976320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rgbClr val="000090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Transition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3383" y="3784320"/>
            <a:ext cx="8047403" cy="560520"/>
          </a:xfrm>
        </p:spPr>
        <p:txBody>
          <a:bodyPr>
            <a:normAutofit/>
          </a:bodyPr>
          <a:lstStyle>
            <a:lvl1pPr marL="0" indent="0" algn="l">
              <a:buNone/>
              <a:defRPr sz="2400" i="1">
                <a:solidFill>
                  <a:srgbClr val="00009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Transition subtitle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2418" y="1140480"/>
            <a:ext cx="5460265" cy="842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2418" y="2479680"/>
            <a:ext cx="7114382" cy="3335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 </a:t>
            </a:r>
            <a:fld id="{50A2839A-B22A-6440-B709-7F07E1B8B9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000090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0090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0090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0090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000090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000090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eblm.research.microsoft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eblm.research.microsoft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4825" y="1311971"/>
            <a:ext cx="8299175" cy="2155178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Research Methodology</a:t>
            </a:r>
            <a:br>
              <a:rPr lang="en-US" sz="3600" dirty="0" smtClean="0"/>
            </a:br>
            <a:r>
              <a:rPr lang="en-US" sz="3600" dirty="0" smtClean="0"/>
              <a:t>-</a:t>
            </a:r>
            <a:r>
              <a:rPr lang="en-US" dirty="0"/>
              <a:t>Natural Language Processing for Sentence Completion Tasks</a:t>
            </a:r>
          </a:p>
        </p:txBody>
      </p:sp>
      <p:sp>
        <p:nvSpPr>
          <p:cNvPr id="6" name="Content Placeholder 5"/>
          <p:cNvSpPr>
            <a:spLocks noGrp="1"/>
          </p:cNvSpPr>
          <p:nvPr/>
        </p:nvSpPr>
        <p:spPr>
          <a:xfrm>
            <a:off x="5665304" y="5347251"/>
            <a:ext cx="3150212" cy="7693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90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90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000090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000090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000090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Team 1:</a:t>
            </a:r>
          </a:p>
          <a:p>
            <a:pPr marL="400050" lvl="1" indent="0">
              <a:buNone/>
            </a:pPr>
            <a:r>
              <a:rPr lang="en-US" dirty="0" smtClean="0"/>
              <a:t>Adithya Addanki(aa207)</a:t>
            </a:r>
          </a:p>
          <a:p>
            <a:pPr marL="400050" lvl="1" indent="0">
              <a:buNone/>
            </a:pPr>
            <a:r>
              <a:rPr lang="en-US" dirty="0" smtClean="0"/>
              <a:t>Srinivas Rao </a:t>
            </a:r>
            <a:r>
              <a:rPr lang="en-US" dirty="0" err="1" smtClean="0"/>
              <a:t>Katta</a:t>
            </a:r>
            <a:r>
              <a:rPr lang="en-US" dirty="0" smtClean="0"/>
              <a:t>(sk189)</a:t>
            </a: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1463380" y="4451525"/>
            <a:ext cx="4038600" cy="1224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90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90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000090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000090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000090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 smtClean="0"/>
              <a:t>Instructor:</a:t>
            </a:r>
            <a:r>
              <a:rPr lang="en-US" sz="3200" b="1" dirty="0" smtClean="0"/>
              <a:t>			</a:t>
            </a:r>
          </a:p>
          <a:p>
            <a:pPr>
              <a:buNone/>
            </a:pPr>
            <a:r>
              <a:rPr lang="en-US" b="1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Dr. C. –C. Chan.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NLP for Sentence Completion</a:t>
            </a:r>
            <a:r>
              <a:rPr lang="en-US" dirty="0"/>
              <a:t> </a:t>
            </a:r>
            <a:r>
              <a:rPr lang="en-US" dirty="0" smtClean="0"/>
              <a:t>Tasks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-Models- N-Gram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Features and issues </a:t>
            </a:r>
            <a:endParaRPr lang="en-US" dirty="0" smtClean="0"/>
          </a:p>
          <a:p>
            <a:pPr lvl="1" algn="just"/>
            <a:r>
              <a:rPr lang="en-US" dirty="0" smtClean="0"/>
              <a:t>N-Gram</a:t>
            </a:r>
          </a:p>
          <a:p>
            <a:pPr lvl="2" algn="just"/>
            <a:r>
              <a:rPr lang="en-US" dirty="0" smtClean="0"/>
              <a:t>Coverage: low </a:t>
            </a:r>
            <a:r>
              <a:rPr lang="en-US" dirty="0"/>
              <a:t>coverage and </a:t>
            </a:r>
            <a:endParaRPr lang="en-US" dirty="0" smtClean="0"/>
          </a:p>
          <a:p>
            <a:pPr lvl="2" algn="just"/>
            <a:r>
              <a:rPr lang="en-US" dirty="0" smtClean="0"/>
              <a:t>Estimation</a:t>
            </a:r>
            <a:r>
              <a:rPr lang="en-US" dirty="0"/>
              <a:t>: increased confusability</a:t>
            </a:r>
          </a:p>
          <a:p>
            <a:pPr lvl="1" algn="just"/>
            <a:r>
              <a:rPr lang="en-US" dirty="0"/>
              <a:t>Problem with parameter </a:t>
            </a:r>
            <a:r>
              <a:rPr lang="en-US" dirty="0" smtClean="0"/>
              <a:t>reliability </a:t>
            </a:r>
            <a:r>
              <a:rPr lang="en-US" dirty="0"/>
              <a:t>demand; imposes an artificial horizon to </a:t>
            </a:r>
            <a:r>
              <a:rPr lang="en-US" dirty="0" smtClean="0"/>
              <a:t>N-Gram </a:t>
            </a:r>
            <a:r>
              <a:rPr lang="en-US" dirty="0"/>
              <a:t>language model.</a:t>
            </a:r>
          </a:p>
          <a:p>
            <a:pPr lvl="1" algn="just"/>
            <a:r>
              <a:rPr lang="en-US" dirty="0" smtClean="0"/>
              <a:t>Hence </a:t>
            </a:r>
            <a:r>
              <a:rPr lang="en-US" dirty="0"/>
              <a:t>typically </a:t>
            </a:r>
            <a:r>
              <a:rPr lang="en-US" dirty="0" smtClean="0"/>
              <a:t>N-Grams </a:t>
            </a:r>
            <a:r>
              <a:rPr lang="en-US" dirty="0"/>
              <a:t>are inherently unable to capture large span relationships in a language</a:t>
            </a:r>
          </a:p>
          <a:p>
            <a:pPr marL="457200" lvl="1" indent="0" algn="just">
              <a:buNone/>
            </a:pPr>
            <a:r>
              <a:rPr lang="en-US" dirty="0" smtClean="0"/>
              <a:t>Ex</a:t>
            </a:r>
            <a:r>
              <a:rPr lang="en-US" dirty="0"/>
              <a:t>: Stocks fell sharply as a result of the announcement (N=2)</a:t>
            </a:r>
          </a:p>
          <a:p>
            <a:pPr marL="457200" lvl="1" indent="0" algn="just">
              <a:buNone/>
            </a:pPr>
            <a:r>
              <a:rPr lang="en-US" dirty="0"/>
              <a:t>Stocks, as a result of the announcement, sharply fell (N=9 unrealistic for large span </a:t>
            </a:r>
            <a:r>
              <a:rPr lang="en-US" dirty="0" smtClean="0"/>
              <a:t>relations)</a:t>
            </a:r>
          </a:p>
          <a:p>
            <a:pPr marL="457200" lvl="1" indent="0" algn="just">
              <a:buNone/>
            </a:pPr>
            <a:r>
              <a:rPr lang="en-US" b="1" dirty="0" smtClean="0"/>
              <a:t>Syntactic dependencies</a:t>
            </a:r>
          </a:p>
          <a:p>
            <a:pPr lvl="1" algn="just"/>
            <a:r>
              <a:rPr lang="en-US" dirty="0" smtClean="0"/>
              <a:t>“</a:t>
            </a:r>
            <a:r>
              <a:rPr lang="en-US" dirty="0"/>
              <a:t>The </a:t>
            </a:r>
            <a:r>
              <a:rPr lang="en-US" b="1" dirty="0" smtClean="0"/>
              <a:t>man/men</a:t>
            </a:r>
            <a:r>
              <a:rPr lang="en-US" dirty="0" smtClean="0"/>
              <a:t> </a:t>
            </a:r>
            <a:r>
              <a:rPr lang="en-US" dirty="0"/>
              <a:t>next to the large oak tree near the grocery store on the corner </a:t>
            </a:r>
            <a:r>
              <a:rPr lang="en-US" b="1" dirty="0" smtClean="0"/>
              <a:t>is/are</a:t>
            </a:r>
            <a:r>
              <a:rPr lang="en-US" dirty="0" smtClean="0"/>
              <a:t> </a:t>
            </a:r>
            <a:r>
              <a:rPr lang="en-US" dirty="0"/>
              <a:t>tall.”</a:t>
            </a:r>
          </a:p>
          <a:p>
            <a:pPr marL="457200" lvl="1" indent="0" algn="just">
              <a:buNone/>
            </a:pPr>
            <a:r>
              <a:rPr lang="en-US" b="1" dirty="0" smtClean="0"/>
              <a:t>Semantic </a:t>
            </a:r>
            <a:r>
              <a:rPr lang="en-US" b="1" dirty="0"/>
              <a:t>dependencies</a:t>
            </a:r>
          </a:p>
          <a:p>
            <a:pPr lvl="1" algn="just"/>
            <a:r>
              <a:rPr lang="en-US" dirty="0"/>
              <a:t>“The </a:t>
            </a:r>
            <a:r>
              <a:rPr lang="en-US" b="1" dirty="0" smtClean="0"/>
              <a:t>bird/man</a:t>
            </a:r>
            <a:r>
              <a:rPr lang="en-US" dirty="0" smtClean="0"/>
              <a:t> </a:t>
            </a:r>
            <a:r>
              <a:rPr lang="en-US" dirty="0"/>
              <a:t>next to the large oak tree near the grocery store on the corner </a:t>
            </a:r>
            <a:r>
              <a:rPr lang="en-US" b="1" dirty="0" smtClean="0"/>
              <a:t>flies/talks</a:t>
            </a:r>
            <a:r>
              <a:rPr lang="en-US" dirty="0" smtClean="0"/>
              <a:t> </a:t>
            </a:r>
            <a:r>
              <a:rPr lang="en-US" dirty="0"/>
              <a:t>rapidly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39A-B22A-6440-B709-7F07E1B8B9A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713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NLP for Sentence Completion</a:t>
            </a:r>
            <a:r>
              <a:rPr lang="en-US" dirty="0"/>
              <a:t> </a:t>
            </a:r>
            <a:r>
              <a:rPr lang="en-US" dirty="0" smtClean="0"/>
              <a:t>Tasks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-Models- </a:t>
            </a:r>
            <a:r>
              <a:rPr lang="en-US" sz="2200" dirty="0" smtClean="0"/>
              <a:t>Smoothing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39A-B22A-6440-B709-7F07E1B8B9A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286766"/>
            <a:ext cx="9244584" cy="1180970"/>
          </a:xfrm>
          <a:prstGeom prst="rect">
            <a:avLst/>
          </a:prstGeom>
        </p:spPr>
      </p:pic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616869" y="2504882"/>
            <a:ext cx="7983415" cy="5486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/>
              <a:t>Smoothing: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marL="457200" lvl="1" indent="0" algn="just">
              <a:buNone/>
            </a:pP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12" y="3639312"/>
            <a:ext cx="3761481" cy="2055114"/>
          </a:xfrm>
          <a:prstGeom prst="rect">
            <a:avLst/>
          </a:prstGeom>
        </p:spPr>
      </p:pic>
      <p:sp>
        <p:nvSpPr>
          <p:cNvPr id="11" name="Content Placeholder 6"/>
          <p:cNvSpPr txBox="1">
            <a:spLocks/>
          </p:cNvSpPr>
          <p:nvPr/>
        </p:nvSpPr>
        <p:spPr>
          <a:xfrm>
            <a:off x="5422394" y="3050574"/>
            <a:ext cx="3264406" cy="2976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90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90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000090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000090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000090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r>
              <a:rPr lang="en-US" dirty="0" smtClean="0"/>
              <a:t>2. </a:t>
            </a:r>
            <a:r>
              <a:rPr lang="en-US" dirty="0" err="1" smtClean="0"/>
              <a:t>Backoff</a:t>
            </a:r>
            <a:endParaRPr lang="en-US" dirty="0" smtClean="0"/>
          </a:p>
          <a:p>
            <a:pPr marL="0" indent="0" algn="just">
              <a:buFont typeface="Arial"/>
              <a:buNone/>
            </a:pPr>
            <a:r>
              <a:rPr lang="en-US" dirty="0" smtClean="0"/>
              <a:t>-Fallback to lower model (N-&gt;N-1 Gram model) and check if it has a value, continue until it does. 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marL="457200" lvl="1" indent="0" algn="just">
              <a:buFont typeface="Arial"/>
              <a:buNone/>
            </a:pPr>
            <a:endParaRPr lang="en-US" dirty="0" smtClean="0"/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855783" y="3051643"/>
            <a:ext cx="2938977" cy="4322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90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90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000090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000090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000090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r>
              <a:rPr lang="en-US" dirty="0" smtClean="0"/>
              <a:t>1. Laplace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marL="457200" lvl="1" indent="0" algn="just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3899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NLP for Sentence Completion</a:t>
            </a:r>
            <a:r>
              <a:rPr lang="en-US" dirty="0"/>
              <a:t> </a:t>
            </a:r>
            <a:r>
              <a:rPr lang="en-US" dirty="0" smtClean="0"/>
              <a:t>Tasks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-Models- LSA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3385" y="1251543"/>
            <a:ext cx="7983415" cy="467946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Latent Semantic Analysis (Bag of words order unimportant)</a:t>
            </a:r>
          </a:p>
          <a:p>
            <a:pPr lvl="1" algn="just"/>
            <a:r>
              <a:rPr lang="en-US" dirty="0" smtClean="0"/>
              <a:t>Uses SVD to get the relation between words and the documents in the corpus. (Salient relation)</a:t>
            </a:r>
          </a:p>
          <a:p>
            <a:pPr lvl="1" algn="just"/>
            <a:r>
              <a:rPr lang="en-US" dirty="0" smtClean="0"/>
              <a:t>Condenses the Space into orthonormal vectors of words and documents; S as the words in documents could be mostly sparse. </a:t>
            </a:r>
          </a:p>
          <a:p>
            <a:pPr lvl="1" algn="just"/>
            <a:r>
              <a:rPr lang="en-US" dirty="0" smtClean="0"/>
              <a:t>Correct word is deduced by calculating the cosine, i.e. similarity between vectors of target word and rest of the words in a sentence(partial matrix as it is limited)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39A-B22A-6440-B709-7F07E1B8B9A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4667250"/>
            <a:ext cx="56959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27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NLP for Sentence Completion</a:t>
            </a:r>
            <a:r>
              <a:rPr lang="en-US" dirty="0"/>
              <a:t> </a:t>
            </a:r>
            <a:r>
              <a:rPr lang="en-US" dirty="0" smtClean="0"/>
              <a:t>Tasks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-Models- LSA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3385" y="1251543"/>
            <a:ext cx="7983415" cy="467946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Two words whose representations are close=&gt; tend to appear in similar documents.</a:t>
            </a:r>
          </a:p>
          <a:p>
            <a:pPr algn="just"/>
            <a:r>
              <a:rPr lang="en-US" dirty="0" smtClean="0"/>
              <a:t>Two documents whose representations are close=&gt;tend to convey same semantic meaning.</a:t>
            </a:r>
          </a:p>
          <a:p>
            <a:pPr algn="just"/>
            <a:r>
              <a:rPr lang="en-US" dirty="0" smtClean="0"/>
              <a:t>Respective representations of words and documents that are semantically linked are “close”.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39A-B22A-6440-B709-7F07E1B8B9A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4667250"/>
            <a:ext cx="56959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85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NLP for Sentence Completion</a:t>
            </a:r>
            <a:r>
              <a:rPr lang="en-US" dirty="0"/>
              <a:t> </a:t>
            </a:r>
            <a:r>
              <a:rPr lang="en-US" dirty="0" smtClean="0"/>
              <a:t>Tasks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-Next?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20700" y="1143000"/>
            <a:ext cx="8166099" cy="521335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Comparison study</a:t>
            </a:r>
          </a:p>
          <a:p>
            <a:pPr marL="457200" lvl="1" indent="0" algn="just">
              <a:buNone/>
            </a:pPr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39A-B22A-6440-B709-7F07E1B8B9A6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90342"/>
              </p:ext>
            </p:extLst>
          </p:nvPr>
        </p:nvGraphicFramePr>
        <p:xfrm>
          <a:off x="1524000" y="1879600"/>
          <a:ext cx="6096000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N-Gram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LSA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Words before</a:t>
                      </a:r>
                      <a:r>
                        <a:rPr lang="en-US" baseline="0" dirty="0" smtClean="0"/>
                        <a:t> or after blank in a particular 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Truly bag</a:t>
                      </a:r>
                      <a:r>
                        <a:rPr lang="en-US" baseline="0" dirty="0" smtClean="0"/>
                        <a:t> of words model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Artificial horizon limited-&gt;N?</a:t>
                      </a:r>
                    </a:p>
                    <a:p>
                      <a:r>
                        <a:rPr lang="en-US" dirty="0" smtClean="0"/>
                        <a:t>N=1,2,3,4</a:t>
                      </a:r>
                      <a:r>
                        <a:rPr lang="en-US" baseline="0" dirty="0" smtClean="0"/>
                        <a:t> okay</a:t>
                      </a:r>
                    </a:p>
                    <a:p>
                      <a:r>
                        <a:rPr lang="en-US" baseline="0" dirty="0" smtClean="0"/>
                        <a:t>N=9 ? -&gt; unrealistic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Reduces</a:t>
                      </a:r>
                      <a:r>
                        <a:rPr lang="en-US" baseline="0" dirty="0" smtClean="0"/>
                        <a:t> the vector spaces based on Singular values [Feature Extraction]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Can’t capture sentence</a:t>
                      </a:r>
                      <a:r>
                        <a:rPr lang="en-US" baseline="0" dirty="0" smtClean="0"/>
                        <a:t> level [large] relationships as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Captures sentence</a:t>
                      </a:r>
                      <a:r>
                        <a:rPr lang="en-US" baseline="0" dirty="0" smtClean="0"/>
                        <a:t> level coherence effectively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 extraction 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Extraction based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relation</a:t>
                      </a:r>
                      <a:r>
                        <a:rPr lang="en-US" baseline="0" dirty="0" smtClean="0"/>
                        <a:t> is established between words and documents in training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 is established, which groups/clusters</a:t>
                      </a:r>
                      <a:r>
                        <a:rPr lang="en-US" baseline="0" dirty="0" smtClean="0"/>
                        <a:t> the documents into a vector space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65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[before data pre-processing]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22960" y="2887991"/>
          <a:ext cx="7543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377190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Prediction</a:t>
                      </a:r>
                      <a:r>
                        <a:rPr lang="en-US" sz="1400" baseline="0" dirty="0" smtClean="0"/>
                        <a:t> Accuracy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Standard Bigrams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20.77 %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Forward/Backward Bigrams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26.25 %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Semantic</a:t>
                      </a:r>
                      <a:r>
                        <a:rPr lang="en-US" sz="1400" baseline="0" dirty="0" smtClean="0"/>
                        <a:t> Coherence + Forward/Backward Bigrams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25.38 %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Standard Bigrams  [Microsoft n-gram corpus]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33.26 %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Standard Trigrams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44.33 %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F2BE-3CBC-4852-BF63-F7748EDFC2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24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[after data pre-processing]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41551"/>
            <a:ext cx="7714753" cy="3017520"/>
          </a:xfrm>
        </p:spPr>
        <p:txBody>
          <a:bodyPr/>
          <a:lstStyle/>
          <a:p>
            <a:r>
              <a:rPr lang="en-US" dirty="0" smtClean="0"/>
              <a:t>We eliminated insignificant n-grams (for </a:t>
            </a:r>
            <a:r>
              <a:rPr lang="en-US" dirty="0" err="1" smtClean="0"/>
              <a:t>eg</a:t>
            </a:r>
            <a:r>
              <a:rPr lang="en-US" dirty="0" smtClean="0"/>
              <a:t>. Bigrams with frequency count less than 20). The results changed to the following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25612"/>
              </p:ext>
            </p:extLst>
          </p:nvPr>
        </p:nvGraphicFramePr>
        <p:xfrm>
          <a:off x="822960" y="3667892"/>
          <a:ext cx="754380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1"/>
                <a:gridCol w="3771901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Prediction Accuracy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Standard Bigrams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26.05 % [up from 20.8 %]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Forward/Backward Bigrams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26.25 %    [same</a:t>
                      </a:r>
                      <a:r>
                        <a:rPr lang="en-US" sz="1400" baseline="0" dirty="0" smtClean="0"/>
                        <a:t> as before</a:t>
                      </a:r>
                      <a:r>
                        <a:rPr lang="en-US" sz="1400" dirty="0" smtClean="0"/>
                        <a:t> ]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Semantic Coherence + Forward/</a:t>
                      </a:r>
                      <a:r>
                        <a:rPr lang="en-US" sz="1400" baseline="0" dirty="0" smtClean="0"/>
                        <a:t> Backward Bigrams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25.38 %    [same as before]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F2BE-3CBC-4852-BF63-F7748EDFC2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07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They </a:t>
            </a:r>
            <a:r>
              <a:rPr lang="en-US" dirty="0"/>
              <a:t>seize him and use violence towards him in order to make him sign some papers to make </a:t>
            </a:r>
            <a:r>
              <a:rPr lang="en-US" dirty="0" smtClean="0"/>
              <a:t>over the </a:t>
            </a:r>
            <a:r>
              <a:rPr lang="en-US" dirty="0"/>
              <a:t>girl's </a:t>
            </a:r>
            <a:r>
              <a:rPr lang="en-US" dirty="0" smtClean="0"/>
              <a:t>__________   of </a:t>
            </a:r>
            <a:r>
              <a:rPr lang="en-US" dirty="0"/>
              <a:t>which he may be trustee to them.</a:t>
            </a:r>
          </a:p>
          <a:p>
            <a:pPr marL="0" indent="0" algn="just">
              <a:buNone/>
            </a:pPr>
            <a:r>
              <a:rPr lang="en-US" dirty="0"/>
              <a:t>A. appreciation</a:t>
            </a:r>
          </a:p>
          <a:p>
            <a:pPr marL="0" indent="0" algn="just">
              <a:buNone/>
            </a:pPr>
            <a:r>
              <a:rPr lang="en-US" dirty="0"/>
              <a:t>B. activity</a:t>
            </a:r>
          </a:p>
          <a:p>
            <a:pPr marL="0" indent="0" algn="just">
              <a:buNone/>
            </a:pPr>
            <a:r>
              <a:rPr lang="en-US" dirty="0"/>
              <a:t>C. suspicions</a:t>
            </a:r>
          </a:p>
          <a:p>
            <a:pPr marL="0" indent="0" algn="just">
              <a:buNone/>
            </a:pPr>
            <a:r>
              <a:rPr lang="en-US" dirty="0"/>
              <a:t>D. administration</a:t>
            </a:r>
          </a:p>
          <a:p>
            <a:pPr marL="0" indent="0" algn="just">
              <a:buNone/>
            </a:pPr>
            <a:r>
              <a:rPr lang="en-US" dirty="0"/>
              <a:t>E. fortune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F2BE-3CBC-4852-BF63-F7748EDFC2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27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animal has been _______, and we have the length of its stride.</a:t>
            </a:r>
          </a:p>
          <a:p>
            <a:pPr marL="511175" lvl="1" indent="-457200">
              <a:buAutoNum type="alphaUcPeriod"/>
            </a:pPr>
            <a:r>
              <a:rPr lang="en-US" dirty="0" smtClean="0"/>
              <a:t>Sultry</a:t>
            </a:r>
          </a:p>
          <a:p>
            <a:pPr marL="511175" lvl="1" indent="-457200">
              <a:buAutoNum type="alphaUcPeriod"/>
            </a:pPr>
            <a:r>
              <a:rPr lang="en-US" dirty="0" smtClean="0"/>
              <a:t>Achieved</a:t>
            </a:r>
          </a:p>
          <a:p>
            <a:pPr marL="511175" lvl="1" indent="-457200">
              <a:buAutoNum type="alphaUcPeriod"/>
            </a:pPr>
            <a:r>
              <a:rPr lang="en-US" dirty="0" smtClean="0"/>
              <a:t>Baptized</a:t>
            </a:r>
          </a:p>
          <a:p>
            <a:pPr marL="511175" lvl="1" indent="-457200">
              <a:buAutoNum type="alphaUcPeriod"/>
            </a:pPr>
            <a:r>
              <a:rPr lang="en-US" dirty="0" smtClean="0"/>
              <a:t>Moving</a:t>
            </a:r>
          </a:p>
          <a:p>
            <a:pPr marL="511175" lvl="1" indent="-457200">
              <a:buAutoNum type="alphaUcPeriod"/>
            </a:pPr>
            <a:r>
              <a:rPr lang="en-US" dirty="0" smtClean="0"/>
              <a:t>Granted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F2BE-3CBC-4852-BF63-F7748EDFC2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61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22958" y="2808356"/>
          <a:ext cx="754380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1"/>
                <a:gridCol w="3771901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Prediction Accuracy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LSA n-gram language model  Unigrams</a:t>
                      </a:r>
                      <a:r>
                        <a:rPr lang="en-US" sz="1400" baseline="0" dirty="0" smtClean="0"/>
                        <a:t> (Holmes Corpus 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33.23</a:t>
                      </a:r>
                      <a:r>
                        <a:rPr lang="en-US" sz="1400" baseline="0" dirty="0" smtClean="0"/>
                        <a:t> 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LSA n-gram language model  Trigrams</a:t>
                      </a:r>
                      <a:r>
                        <a:rPr lang="en-US" sz="1400" baseline="0" dirty="0" smtClean="0"/>
                        <a:t> (Holmes Corpus 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48.12</a:t>
                      </a:r>
                      <a:r>
                        <a:rPr lang="en-US" sz="1400" baseline="0" dirty="0" smtClean="0"/>
                        <a:t> 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LSA n-gram language model  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Four</a:t>
                      </a:r>
                      <a:r>
                        <a:rPr lang="en-US" sz="1400" dirty="0" err="1" smtClean="0"/>
                        <a:t>grams</a:t>
                      </a:r>
                      <a:r>
                        <a:rPr lang="en-US" sz="1400" baseline="0" dirty="0" smtClean="0"/>
                        <a:t> (Microsoft Corpus )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&gt;80</a:t>
                      </a:r>
                      <a:r>
                        <a:rPr lang="en-US" sz="1400" baseline="0" dirty="0" smtClean="0"/>
                        <a:t> %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F2BE-3CBC-4852-BF63-F7748EDFC2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212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Natural Language Processing for Sentence Completion</a:t>
            </a:r>
            <a:r>
              <a:rPr lang="en-US" dirty="0"/>
              <a:t>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Overview</a:t>
            </a:r>
            <a:r>
              <a:rPr lang="en-US" dirty="0"/>
              <a:t> </a:t>
            </a:r>
            <a:r>
              <a:rPr lang="en-US" dirty="0" smtClean="0"/>
              <a:t>(Problem Statement=&gt;Plan)</a:t>
            </a:r>
          </a:p>
          <a:p>
            <a:pPr algn="just"/>
            <a:r>
              <a:rPr lang="en-US" dirty="0" smtClean="0"/>
              <a:t>What, How, Why &amp; Where</a:t>
            </a:r>
          </a:p>
          <a:p>
            <a:pPr algn="just"/>
            <a:r>
              <a:rPr lang="en-US" dirty="0" smtClean="0"/>
              <a:t>Data Set</a:t>
            </a:r>
          </a:p>
          <a:p>
            <a:pPr algn="just"/>
            <a:r>
              <a:rPr lang="en-US" dirty="0" smtClean="0"/>
              <a:t>Models</a:t>
            </a:r>
          </a:p>
          <a:p>
            <a:pPr lvl="1" algn="just"/>
            <a:r>
              <a:rPr lang="en-US" dirty="0" smtClean="0"/>
              <a:t>Bigram, Trigram, Four-gram </a:t>
            </a:r>
          </a:p>
          <a:p>
            <a:pPr lvl="2" algn="just"/>
            <a:r>
              <a:rPr lang="en-US" dirty="0" smtClean="0"/>
              <a:t>Smoothing Techniques</a:t>
            </a:r>
          </a:p>
          <a:p>
            <a:pPr lvl="3" algn="just"/>
            <a:r>
              <a:rPr lang="en-US" dirty="0" smtClean="0"/>
              <a:t>Laplace and </a:t>
            </a:r>
            <a:r>
              <a:rPr lang="en-US" dirty="0" err="1" smtClean="0"/>
              <a:t>Backoff</a:t>
            </a:r>
            <a:endParaRPr lang="en-US" dirty="0" smtClean="0"/>
          </a:p>
          <a:p>
            <a:pPr lvl="1" algn="just"/>
            <a:r>
              <a:rPr lang="en-US" dirty="0" smtClean="0"/>
              <a:t>Latent Semantic Analysis</a:t>
            </a:r>
          </a:p>
          <a:p>
            <a:pPr algn="just"/>
            <a:r>
              <a:rPr lang="en-US" dirty="0" smtClean="0"/>
              <a:t>Comparison</a:t>
            </a:r>
          </a:p>
          <a:p>
            <a:pPr algn="just"/>
            <a:r>
              <a:rPr lang="en-US" dirty="0" smtClean="0"/>
              <a:t>Analysis</a:t>
            </a:r>
          </a:p>
          <a:p>
            <a:pPr algn="just"/>
            <a:r>
              <a:rPr lang="en-US" dirty="0" smtClean="0"/>
              <a:t>References</a:t>
            </a:r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39A-B22A-6440-B709-7F07E1B8B9A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701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4" y="300567"/>
            <a:ext cx="8440615" cy="6900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39A-B22A-6440-B709-7F07E1B8B9A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74" y="1955799"/>
            <a:ext cx="8380775" cy="3101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3894" y="5433020"/>
            <a:ext cx="6365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u="sng" dirty="0"/>
              <a:t>Bench Mark</a:t>
            </a:r>
          </a:p>
          <a:p>
            <a:pPr lvl="1" algn="just"/>
            <a:r>
              <a:rPr lang="en-US" dirty="0" smtClean="0"/>
              <a:t>Approximately 92% </a:t>
            </a:r>
            <a:r>
              <a:rPr lang="en-US" dirty="0"/>
              <a:t>correct with an average human manually.</a:t>
            </a:r>
          </a:p>
          <a:p>
            <a:pPr algn="ctr"/>
            <a:endParaRPr lang="en-US" dirty="0" smtClean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81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4" y="300567"/>
            <a:ext cx="8440615" cy="6900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39A-B22A-6440-B709-7F07E1B8B9A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904613"/>
            <a:ext cx="6816725" cy="553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74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4" y="300567"/>
            <a:ext cx="8440615" cy="6900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39A-B22A-6440-B709-7F07E1B8B9A6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4" y="840577"/>
            <a:ext cx="7731125" cy="551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90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4" y="300567"/>
            <a:ext cx="8440615" cy="6900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39A-B22A-6440-B709-7F07E1B8B9A6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84" y="835025"/>
            <a:ext cx="6734573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84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4" y="300567"/>
            <a:ext cx="8440615" cy="6900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39A-B22A-6440-B709-7F07E1B8B9A6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86" y="856411"/>
            <a:ext cx="7866809" cy="549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57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Dataset of 522 novels seemed small as per the accuracy, had to train with MS N-Gram Corpus, for better accuracy[</a:t>
            </a:r>
            <a:r>
              <a:rPr lang="en-US" dirty="0" err="1" smtClean="0"/>
              <a:t>approx</a:t>
            </a:r>
            <a:r>
              <a:rPr lang="en-US" dirty="0" smtClean="0"/>
              <a:t> 0.3B vs 1.2B unique words].</a:t>
            </a:r>
          </a:p>
          <a:p>
            <a:pPr algn="just"/>
            <a:r>
              <a:rPr lang="en-US" dirty="0" smtClean="0"/>
              <a:t>MS N-Gram corpus, returns just probability of the N-Gram, could not use for LSA, as it requires word frequencies. </a:t>
            </a:r>
          </a:p>
          <a:p>
            <a:pPr algn="just"/>
            <a:r>
              <a:rPr lang="en-US" dirty="0" smtClean="0"/>
              <a:t>Root word based sentence completion</a:t>
            </a:r>
          </a:p>
          <a:p>
            <a:pPr algn="just"/>
            <a:r>
              <a:rPr lang="en-US" dirty="0" smtClean="0"/>
              <a:t>Bench Mark -&gt; Human IQ with Model i.e., Computers IQ</a:t>
            </a:r>
          </a:p>
          <a:p>
            <a:pPr lvl="1" algn="just"/>
            <a:r>
              <a:rPr lang="en-US" dirty="0" smtClean="0"/>
              <a:t>Still requires better technology integrations to help imbibe human characteristics and judgment to Computers.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39A-B22A-6440-B709-7F07E1B8B9A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10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2" indent="-342900" algn="just"/>
            <a:r>
              <a:rPr lang="en-US" dirty="0">
                <a:hlinkClick r:id="rId3"/>
              </a:rPr>
              <a:t>http://weblm.research.microsoft.com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342900" lvl="2" indent="-342900" algn="just"/>
            <a:r>
              <a:rPr lang="en-US" dirty="0" err="1"/>
              <a:t>Bellegarda</a:t>
            </a:r>
            <a:r>
              <a:rPr lang="en-US" dirty="0"/>
              <a:t>, J.R., "Exploiting latent semantic information in statistical language modeling," Proceedings of the IEEE , vol.88, no.8, pp.1279,1296, Aug. </a:t>
            </a:r>
            <a:r>
              <a:rPr lang="en-US" dirty="0" smtClean="0"/>
              <a:t>2000 </a:t>
            </a:r>
            <a:r>
              <a:rPr lang="en-US" dirty="0" err="1" smtClean="0"/>
              <a:t>doi</a:t>
            </a:r>
            <a:r>
              <a:rPr lang="en-US" dirty="0"/>
              <a:t>: </a:t>
            </a:r>
            <a:r>
              <a:rPr lang="en-US" dirty="0" smtClean="0"/>
              <a:t>10.1109/5.880084</a:t>
            </a:r>
          </a:p>
          <a:p>
            <a:pPr marL="342900" lvl="2" indent="-342900" algn="just"/>
            <a:r>
              <a:rPr lang="en-US" dirty="0"/>
              <a:t>Geoffrey Zweig and Chris J. C. Burges. 2012. A challenge set for advancing language modeling. </a:t>
            </a:r>
            <a:r>
              <a:rPr lang="en-US" dirty="0" err="1"/>
              <a:t>In</a:t>
            </a:r>
            <a:r>
              <a:rPr lang="en-US" i="1" dirty="0" err="1"/>
              <a:t>Proceedings</a:t>
            </a:r>
            <a:r>
              <a:rPr lang="en-US" i="1" dirty="0"/>
              <a:t> of the NAACL-HLT 2012 Workshop: Will We Ever Really Replace the N-gram Model? On the Future of Language Modeling for HLT</a:t>
            </a:r>
            <a:r>
              <a:rPr lang="en-US" dirty="0"/>
              <a:t> (WLM '12). Association for Computational Linguistics, Stroudsburg, PA, USA, 29-36</a:t>
            </a:r>
            <a:r>
              <a:rPr lang="en-US" dirty="0" smtClean="0"/>
              <a:t>.</a:t>
            </a:r>
          </a:p>
          <a:p>
            <a:pPr marL="342900" lvl="2" indent="-342900" algn="just"/>
            <a:r>
              <a:rPr lang="en-US" dirty="0"/>
              <a:t>Geoffrey Zweig, John C. Platt, Christopher Meek, Christopher J. C. Burges, </a:t>
            </a:r>
            <a:r>
              <a:rPr lang="en-US" dirty="0" err="1"/>
              <a:t>Ainur</a:t>
            </a:r>
            <a:r>
              <a:rPr lang="en-US" dirty="0"/>
              <a:t> </a:t>
            </a:r>
            <a:r>
              <a:rPr lang="en-US" dirty="0" err="1"/>
              <a:t>Yessenalina</a:t>
            </a:r>
            <a:r>
              <a:rPr lang="en-US" dirty="0"/>
              <a:t>, and </a:t>
            </a:r>
            <a:r>
              <a:rPr lang="en-US" dirty="0" err="1"/>
              <a:t>Qiang</a:t>
            </a:r>
            <a:r>
              <a:rPr lang="en-US" dirty="0"/>
              <a:t> Liu. 2012. Computational approaches to sentence completion. In </a:t>
            </a:r>
            <a:r>
              <a:rPr lang="en-US" i="1" dirty="0"/>
              <a:t>Proceedings of the 50th Annual Meeting of the Association for Computational Linguistics: Long Papers - Volume 1</a:t>
            </a:r>
            <a:r>
              <a:rPr lang="en-US" dirty="0"/>
              <a:t> (ACL '12), Vol. 1. Association for Computational Linguistics, Stroudsburg, PA, USA, 601-610.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39A-B22A-6440-B709-7F07E1B8B9A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1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40500" y="6356350"/>
            <a:ext cx="2133600" cy="365125"/>
          </a:xfrm>
        </p:spPr>
        <p:txBody>
          <a:bodyPr/>
          <a:lstStyle/>
          <a:p>
            <a:fld id="{50A2839A-B22A-6440-B709-7F07E1B8B9A6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40500" y="6356350"/>
            <a:ext cx="2133600" cy="365125"/>
          </a:xfrm>
        </p:spPr>
        <p:txBody>
          <a:bodyPr/>
          <a:lstStyle/>
          <a:p>
            <a:fld id="{50A2839A-B22A-6440-B709-7F07E1B8B9A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09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Natural Language Processing for Sentence Completion</a:t>
            </a:r>
            <a:r>
              <a:rPr lang="en-US" dirty="0"/>
              <a:t>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Natural Language Processing: A branch of computer science dealing with linguistics and machine learning.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39A-B22A-6440-B709-7F07E1B8B9A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5946913" y="3925945"/>
            <a:ext cx="1967948" cy="7056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Linguistics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601278" y="3929258"/>
            <a:ext cx="1967948" cy="7056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42391" y="3947480"/>
            <a:ext cx="1967948" cy="7056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31097" y="5340618"/>
            <a:ext cx="1967948" cy="85145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 Completion Problem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42391" y="4721076"/>
            <a:ext cx="6672470" cy="397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own Arrow 15"/>
          <p:cNvSpPr/>
          <p:nvPr/>
        </p:nvSpPr>
        <p:spPr>
          <a:xfrm>
            <a:off x="4333463" y="4870174"/>
            <a:ext cx="526774" cy="45056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594652" y="2623931"/>
            <a:ext cx="1967948" cy="7487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 Computer Interaction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242391" y="3800050"/>
            <a:ext cx="6672470" cy="397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Down Arrow 18"/>
          <p:cNvSpPr/>
          <p:nvPr/>
        </p:nvSpPr>
        <p:spPr>
          <a:xfrm>
            <a:off x="4315239" y="3412424"/>
            <a:ext cx="526774" cy="45056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29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Natural Language Processing for Sentence Completion</a:t>
            </a:r>
            <a:r>
              <a:rPr lang="en-US" dirty="0"/>
              <a:t>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Problem Statement: semantic coherence at sentence level for deducing the right word to replace the blank space in a sentence completion task. 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What do we want to find:</a:t>
            </a:r>
          </a:p>
          <a:p>
            <a:pPr lvl="1" algn="just"/>
            <a:r>
              <a:rPr lang="en-US" dirty="0" smtClean="0"/>
              <a:t>Analyze(Comparison study) various machine learning models for determining which could to be used for better performance and to understand which model provides a reasonable solution and where else it fails.</a:t>
            </a:r>
          </a:p>
          <a:p>
            <a:pPr lvl="1" algn="just"/>
            <a:r>
              <a:rPr lang="en-US" dirty="0" smtClean="0"/>
              <a:t>Evaluated for accuracy using MSR Sentence Completion Challenge.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39A-B22A-6440-B709-7F07E1B8B9A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47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NLP for Sentence Completion</a:t>
            </a:r>
            <a:r>
              <a:rPr lang="en-US" dirty="0"/>
              <a:t> </a:t>
            </a:r>
            <a:r>
              <a:rPr lang="en-US" dirty="0" smtClean="0"/>
              <a:t>Tasks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-Research Proposal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What: Primary goal is to automatically deduce the answer of a sentence completion question based on the options provided[multiple choice].  </a:t>
            </a:r>
          </a:p>
          <a:p>
            <a:pPr lvl="1" algn="just"/>
            <a:r>
              <a:rPr lang="en-US" dirty="0" smtClean="0"/>
              <a:t>Comparison/Literature Survey and study of various </a:t>
            </a:r>
            <a:r>
              <a:rPr lang="en-US" dirty="0"/>
              <a:t>strategies for predicting the answer for a question </a:t>
            </a:r>
            <a:r>
              <a:rPr lang="en-US" dirty="0" smtClean="0"/>
              <a:t>using different </a:t>
            </a:r>
            <a:r>
              <a:rPr lang="en-US" dirty="0"/>
              <a:t>learning techniques (Unigram, Bigram</a:t>
            </a:r>
            <a:r>
              <a:rPr lang="en-US" dirty="0" smtClean="0"/>
              <a:t>, Trigram and Latent Semantic </a:t>
            </a:r>
            <a:r>
              <a:rPr lang="en-US" dirty="0"/>
              <a:t>model classifiers</a:t>
            </a:r>
            <a:r>
              <a:rPr lang="en-US" dirty="0" smtClean="0"/>
              <a:t>).</a:t>
            </a:r>
            <a:endParaRPr lang="en-US" dirty="0"/>
          </a:p>
          <a:p>
            <a:pPr algn="just"/>
            <a:r>
              <a:rPr lang="en-US" dirty="0" smtClean="0"/>
              <a:t>How: </a:t>
            </a:r>
            <a:r>
              <a:rPr lang="en-US" dirty="0"/>
              <a:t>Existing strategies require a lot of manual intervention for creating testing pool questions. (</a:t>
            </a:r>
            <a:r>
              <a:rPr lang="en-US" dirty="0" smtClean="0"/>
              <a:t>GRE/SAT style).</a:t>
            </a:r>
            <a:endParaRPr lang="en-US" dirty="0"/>
          </a:p>
          <a:p>
            <a:pPr lvl="1" algn="just"/>
            <a:r>
              <a:rPr lang="en-US" dirty="0" smtClean="0"/>
              <a:t>Models determine the answers for the blanks in sentences.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39A-B22A-6440-B709-7F07E1B8B9A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9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NLP for Sentence Completion Tasks</a:t>
            </a:r>
            <a:br>
              <a:rPr lang="en-US" dirty="0"/>
            </a:br>
            <a:r>
              <a:rPr lang="en-US" dirty="0"/>
              <a:t>	-Research </a:t>
            </a:r>
            <a:r>
              <a:rPr lang="en-US" dirty="0" smtClean="0"/>
              <a:t>Proposal Contd..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Why: Distinguish sense from nonsense. </a:t>
            </a:r>
          </a:p>
          <a:p>
            <a:pPr lvl="2" algn="just"/>
            <a:r>
              <a:rPr lang="en-US" dirty="0"/>
              <a:t>Identify the semantic features the machine learns with each model.</a:t>
            </a:r>
          </a:p>
          <a:p>
            <a:pPr lvl="2" algn="just"/>
            <a:r>
              <a:rPr lang="en-US" dirty="0"/>
              <a:t>Window of immediate context &lt;-&gt; Local and logical coherence.</a:t>
            </a:r>
          </a:p>
          <a:p>
            <a:pPr algn="just"/>
            <a:r>
              <a:rPr lang="en-US" dirty="0" smtClean="0"/>
              <a:t>Where: These models could be used to construct various tools which help us induce the syntactic features of English language into a computer. </a:t>
            </a:r>
          </a:p>
          <a:p>
            <a:pPr lvl="1" algn="just"/>
            <a:r>
              <a:rPr lang="en-US" dirty="0" smtClean="0"/>
              <a:t>Machine Translation, Natural Language Generation.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39A-B22A-6440-B709-7F07E1B8B9A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51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NLP for Sentence Completion</a:t>
            </a:r>
            <a:r>
              <a:rPr lang="en-US" dirty="0"/>
              <a:t> </a:t>
            </a:r>
            <a:r>
              <a:rPr lang="en-US" dirty="0" smtClean="0"/>
              <a:t>Tasks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-Tools and Data 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Data Set</a:t>
            </a:r>
          </a:p>
          <a:p>
            <a:pPr lvl="1" algn="just"/>
            <a:r>
              <a:rPr lang="en-US" dirty="0" smtClean="0"/>
              <a:t>Microsoft Research Sentence(MSR</a:t>
            </a:r>
            <a:r>
              <a:rPr lang="en-US" dirty="0"/>
              <a:t>)</a:t>
            </a:r>
            <a:r>
              <a:rPr lang="en-US" dirty="0" smtClean="0"/>
              <a:t> Completion Challenge (Microsoft and Bing)</a:t>
            </a:r>
          </a:p>
          <a:p>
            <a:pPr lvl="2" algn="just"/>
            <a:r>
              <a:rPr lang="en-US" dirty="0"/>
              <a:t>For dataset collection, we obtained training set consisting of data from </a:t>
            </a:r>
            <a:r>
              <a:rPr lang="en-US" dirty="0" smtClean="0"/>
              <a:t>522 </a:t>
            </a:r>
            <a:r>
              <a:rPr lang="en-US" dirty="0"/>
              <a:t>19</a:t>
            </a:r>
            <a:r>
              <a:rPr lang="en-US" baseline="30000" dirty="0"/>
              <a:t>th</a:t>
            </a:r>
            <a:r>
              <a:rPr lang="en-US" dirty="0"/>
              <a:t> century </a:t>
            </a:r>
            <a:r>
              <a:rPr lang="en-US" dirty="0" smtClean="0"/>
              <a:t>novels[</a:t>
            </a:r>
            <a:r>
              <a:rPr lang="en-US" dirty="0" err="1" smtClean="0"/>
              <a:t>Proj</a:t>
            </a:r>
            <a:r>
              <a:rPr lang="en-US" dirty="0" smtClean="0"/>
              <a:t> Gutenberg]. </a:t>
            </a:r>
            <a:r>
              <a:rPr lang="en-US" dirty="0"/>
              <a:t>The testing data is a collection of 1040 sentences from Sherlock Holmes </a:t>
            </a:r>
            <a:r>
              <a:rPr lang="en-US" dirty="0" smtClean="0"/>
              <a:t>novels.</a:t>
            </a:r>
          </a:p>
          <a:p>
            <a:pPr lvl="1" algn="just"/>
            <a:r>
              <a:rPr lang="en-US" dirty="0" smtClean="0"/>
              <a:t>Access through REST and SOAP web services.</a:t>
            </a:r>
          </a:p>
          <a:p>
            <a:pPr lvl="1" algn="just"/>
            <a:r>
              <a:rPr lang="en-US" dirty="0" smtClean="0"/>
              <a:t>Microsoft </a:t>
            </a:r>
            <a:r>
              <a:rPr lang="en-US" dirty="0"/>
              <a:t>Web N-gram </a:t>
            </a:r>
            <a:r>
              <a:rPr lang="en-US" dirty="0" smtClean="0"/>
              <a:t>corpus: </a:t>
            </a:r>
          </a:p>
          <a:p>
            <a:pPr lvl="2" algn="just"/>
            <a:r>
              <a:rPr lang="en-US" dirty="0" smtClean="0"/>
              <a:t>publicly </a:t>
            </a:r>
            <a:r>
              <a:rPr lang="en-US" dirty="0"/>
              <a:t>available as an XML Web Service so that it can be </a:t>
            </a:r>
            <a:r>
              <a:rPr lang="en-US" dirty="0" smtClean="0"/>
              <a:t>updated</a:t>
            </a:r>
          </a:p>
          <a:p>
            <a:pPr lvl="2" algn="just"/>
            <a:r>
              <a:rPr lang="en-US" dirty="0" smtClean="0"/>
              <a:t>makes </a:t>
            </a:r>
            <a:r>
              <a:rPr lang="en-US" dirty="0"/>
              <a:t>available various sections of a Web document, specifically, the body, title, and anchor text, as </a:t>
            </a:r>
            <a:r>
              <a:rPr lang="en-US" dirty="0" smtClean="0"/>
              <a:t>separate </a:t>
            </a:r>
            <a:r>
              <a:rPr lang="en-US" dirty="0"/>
              <a:t>models as text contents in these </a:t>
            </a:r>
            <a:r>
              <a:rPr lang="en-US" dirty="0" smtClean="0"/>
              <a:t>sections</a:t>
            </a:r>
          </a:p>
          <a:p>
            <a:pPr lvl="2" algn="just"/>
            <a:r>
              <a:rPr lang="en-US" dirty="0">
                <a:hlinkClick r:id="rId3"/>
              </a:rPr>
              <a:t>http://weblm.research.microsoft.com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2" algn="just"/>
            <a:r>
              <a:rPr lang="en-US" dirty="0"/>
              <a:t>r</a:t>
            </a:r>
            <a:r>
              <a:rPr lang="en-US" dirty="0" smtClean="0"/>
              <a:t>egular updates for web-scale data</a:t>
            </a:r>
          </a:p>
          <a:p>
            <a:pPr lvl="2" algn="just"/>
            <a:r>
              <a:rPr lang="en-US" dirty="0" smtClean="0"/>
              <a:t>lower case text, no punctuation marks, no spelling corrections, no stemming</a:t>
            </a:r>
          </a:p>
          <a:p>
            <a:pPr lvl="2" algn="just"/>
            <a:r>
              <a:rPr lang="en-US" dirty="0"/>
              <a:t>Token: 0be45235-bfa5-4e20-88ae-c098e79547f</a:t>
            </a:r>
            <a:endParaRPr lang="en-US" dirty="0" smtClean="0"/>
          </a:p>
          <a:p>
            <a:pPr lvl="2"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39A-B22A-6440-B709-7F07E1B8B9A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64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NLP for Sentence Completion</a:t>
            </a:r>
            <a:r>
              <a:rPr lang="en-US" dirty="0"/>
              <a:t> </a:t>
            </a:r>
            <a:r>
              <a:rPr lang="en-US" dirty="0" smtClean="0"/>
              <a:t>Tasks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-Data Set Contd..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algn="just"/>
            <a:endParaRPr lang="en-US" dirty="0" smtClean="0"/>
          </a:p>
          <a:p>
            <a:pPr lvl="2"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39A-B22A-6440-B709-7F07E1B8B9A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81" y="1435099"/>
            <a:ext cx="5486400" cy="2314575"/>
          </a:xfrm>
          <a:prstGeom prst="rect">
            <a:avLst/>
          </a:prstGeom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-200416" y="4016233"/>
            <a:ext cx="8354860" cy="214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90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90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000090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000090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000090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r>
              <a:rPr lang="en-US" sz="2400" dirty="0" smtClean="0"/>
              <a:t>Markov Assumption: presumption that the future behavior of a dynamical system only depends on recent history.</a:t>
            </a:r>
          </a:p>
          <a:p>
            <a:pPr marL="914400" lvl="2" indent="0" algn="just">
              <a:buNone/>
            </a:pPr>
            <a:r>
              <a:rPr lang="en-US" sz="2400" dirty="0" smtClean="0"/>
              <a:t>k -&gt; k-1 most recent states.</a:t>
            </a:r>
          </a:p>
          <a:p>
            <a:pPr marL="914400" lvl="2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5834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NLP for Sentence Completion</a:t>
            </a:r>
            <a:r>
              <a:rPr lang="en-US" dirty="0"/>
              <a:t> </a:t>
            </a:r>
            <a:r>
              <a:rPr lang="en-US" dirty="0" smtClean="0"/>
              <a:t>Tasks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-Models- N-Gram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N-Gram Models (Bag of words)</a:t>
            </a:r>
          </a:p>
          <a:p>
            <a:pPr lvl="1" algn="just"/>
            <a:r>
              <a:rPr lang="en-US" dirty="0" smtClean="0"/>
              <a:t>Bigram</a:t>
            </a:r>
          </a:p>
          <a:p>
            <a:pPr lvl="2" algn="just"/>
            <a:r>
              <a:rPr lang="en-US" dirty="0" smtClean="0"/>
              <a:t>Backward</a:t>
            </a:r>
          </a:p>
          <a:p>
            <a:pPr lvl="2" algn="just"/>
            <a:r>
              <a:rPr lang="en-US" dirty="0" smtClean="0"/>
              <a:t>Backward &amp; Forward</a:t>
            </a:r>
          </a:p>
          <a:p>
            <a:pPr lvl="1" algn="just"/>
            <a:r>
              <a:rPr lang="en-US" dirty="0" smtClean="0"/>
              <a:t>Trigram &amp; </a:t>
            </a:r>
            <a:r>
              <a:rPr lang="en-US" dirty="0" err="1" smtClean="0"/>
              <a:t>Fourgram</a:t>
            </a:r>
            <a:r>
              <a:rPr lang="en-US" dirty="0" smtClean="0"/>
              <a:t> </a:t>
            </a:r>
          </a:p>
          <a:p>
            <a:pPr lvl="2" algn="just"/>
            <a:r>
              <a:rPr lang="en-US" dirty="0" smtClean="0"/>
              <a:t>Backward, Backward and Forward</a:t>
            </a:r>
          </a:p>
          <a:p>
            <a:pPr lvl="1" algn="just"/>
            <a:r>
              <a:rPr lang="en-US" dirty="0" smtClean="0"/>
              <a:t>Smoothing? Laplace and </a:t>
            </a:r>
            <a:r>
              <a:rPr lang="en-US" dirty="0" err="1" smtClean="0"/>
              <a:t>Backoff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marL="457200" lvl="1" indent="0" algn="just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39A-B22A-6440-B709-7F07E1B8B9A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91" y="4511030"/>
            <a:ext cx="7198233" cy="8587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450" y="5413408"/>
            <a:ext cx="59245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15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 smtClean="0">
            <a:solidFill>
              <a:srgbClr val="00009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3784</TotalTime>
  <Words>1481</Words>
  <Application>Microsoft Office PowerPoint</Application>
  <PresentationFormat>On-screen Show (4:3)</PresentationFormat>
  <Paragraphs>260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Verdana</vt:lpstr>
      <vt:lpstr>Office Theme</vt:lpstr>
      <vt:lpstr>Research Methodology -Natural Language Processing for Sentence Completion Tasks</vt:lpstr>
      <vt:lpstr>Natural Language Processing for Sentence Completion Tasks</vt:lpstr>
      <vt:lpstr>Natural Language Processing for Sentence Completion Tasks</vt:lpstr>
      <vt:lpstr>Natural Language Processing for Sentence Completion Tasks</vt:lpstr>
      <vt:lpstr>NLP for Sentence Completion Tasks  -Research Proposal</vt:lpstr>
      <vt:lpstr>NLP for Sentence Completion Tasks  -Research Proposal Contd..</vt:lpstr>
      <vt:lpstr>NLP for Sentence Completion Tasks  -Tools and Data Set</vt:lpstr>
      <vt:lpstr>NLP for Sentence Completion Tasks  -Data Set Contd..</vt:lpstr>
      <vt:lpstr>NLP for Sentence Completion Tasks  -Models- N-Gram</vt:lpstr>
      <vt:lpstr>NLP for Sentence Completion Tasks  -Models- N-Gram</vt:lpstr>
      <vt:lpstr>NLP for Sentence Completion Tasks  -Models- Smoothing</vt:lpstr>
      <vt:lpstr>NLP for Sentence Completion Tasks  -Models- LSA</vt:lpstr>
      <vt:lpstr>NLP for Sentence Completion Tasks  -Models- LSA</vt:lpstr>
      <vt:lpstr>NLP for Sentence Completion Tasks  -Next?</vt:lpstr>
      <vt:lpstr>Results [before data pre-processing]</vt:lpstr>
      <vt:lpstr>Results [after data pre-processing]</vt:lpstr>
      <vt:lpstr>Error Analysis</vt:lpstr>
      <vt:lpstr>Error Analysis</vt:lpstr>
      <vt:lpstr>Latent Semantic Analysis</vt:lpstr>
      <vt:lpstr>Analysis </vt:lpstr>
      <vt:lpstr>Analysis </vt:lpstr>
      <vt:lpstr>Analysis </vt:lpstr>
      <vt:lpstr>Analysis </vt:lpstr>
      <vt:lpstr>Analysis </vt:lpstr>
      <vt:lpstr>Challenges</vt:lpstr>
      <vt:lpstr>References</vt:lpstr>
      <vt:lpstr>Queries</vt:lpstr>
      <vt:lpstr>Thank You</vt:lpstr>
    </vt:vector>
  </TitlesOfParts>
  <Company>Bark at the moon Graphics,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A. Loney</dc:creator>
  <cp:lastModifiedBy>Adithya Addanki</cp:lastModifiedBy>
  <cp:revision>183</cp:revision>
  <dcterms:created xsi:type="dcterms:W3CDTF">2011-01-24T21:29:40Z</dcterms:created>
  <dcterms:modified xsi:type="dcterms:W3CDTF">2014-12-08T02:30:05Z</dcterms:modified>
</cp:coreProperties>
</file>