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8" r:id="rId5"/>
    <p:sldId id="269" r:id="rId6"/>
    <p:sldId id="270" r:id="rId7"/>
    <p:sldId id="259" r:id="rId8"/>
    <p:sldId id="261" r:id="rId9"/>
    <p:sldId id="258" r:id="rId10"/>
    <p:sldId id="267" r:id="rId11"/>
    <p:sldId id="264" r:id="rId12"/>
    <p:sldId id="271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70027"/>
  </p:normalViewPr>
  <p:slideViewPr>
    <p:cSldViewPr snapToGrid="0" snapToObjects="1">
      <p:cViewPr>
        <p:scale>
          <a:sx n="100" d="100"/>
          <a:sy n="100" d="100"/>
        </p:scale>
        <p:origin x="151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BE360-DDB7-E442-8A29-38FAFE199664}" type="datetimeFigureOut">
              <a:rPr lang="en-KR" smtClean="0"/>
              <a:t>2021/08/29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6DF8-94DB-B348-8B31-3E53A800E0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22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metrics</a:t>
            </a:r>
            <a:r>
              <a:rPr lang="ko-KR" altLang="en-US" dirty="0"/>
              <a:t> </a:t>
            </a:r>
            <a:r>
              <a:rPr lang="en-US" altLang="ko-KR" dirty="0"/>
              <a:t>clustering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Knob</a:t>
            </a:r>
            <a:r>
              <a:rPr lang="ko-KR" altLang="en-US" dirty="0"/>
              <a:t>들을 매칭 </a:t>
            </a:r>
            <a:r>
              <a:rPr lang="ko-KR" altLang="en-US" dirty="0" err="1"/>
              <a:t>시키기위해</a:t>
            </a:r>
            <a:r>
              <a:rPr lang="ko-KR" altLang="en-US" dirty="0"/>
              <a:t> 클러스터 내부의 </a:t>
            </a:r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metrics</a:t>
            </a:r>
            <a:r>
              <a:rPr lang="ko-KR" altLang="en-US" dirty="0" err="1"/>
              <a:t>와의</a:t>
            </a:r>
            <a:r>
              <a:rPr lang="ko-KR" altLang="en-US" dirty="0"/>
              <a:t> 상관계수를 모두 구했습니다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상관계수 방법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 err="1"/>
              <a:t>Pvalue</a:t>
            </a:r>
            <a:r>
              <a:rPr lang="ko-KR" altLang="en-US" dirty="0"/>
              <a:t> 값이 크고</a:t>
            </a:r>
            <a:r>
              <a:rPr lang="en-US" altLang="ko-KR" dirty="0"/>
              <a:t>,</a:t>
            </a:r>
            <a:r>
              <a:rPr lang="ko-KR" altLang="en-US" dirty="0"/>
              <a:t> 상관계수가 </a:t>
            </a:r>
            <a:r>
              <a:rPr lang="en-US" altLang="ko-KR" dirty="0"/>
              <a:t>0.1</a:t>
            </a:r>
            <a:r>
              <a:rPr lang="ko-KR" altLang="en-US" dirty="0"/>
              <a:t> 넘는 값이 없어서 진행</a:t>
            </a:r>
            <a:endParaRPr lang="en-US" altLang="ko-KR" dirty="0"/>
          </a:p>
          <a:p>
            <a:r>
              <a:rPr lang="ko-KR" altLang="en-US" dirty="0"/>
              <a:t>짧게 말씀드리면 </a:t>
            </a:r>
            <a:endParaRPr lang="en-US" altLang="ko-KR" dirty="0"/>
          </a:p>
          <a:p>
            <a:r>
              <a:rPr lang="en-US" altLang="ko-KR" dirty="0"/>
              <a:t>Pearson:</a:t>
            </a:r>
            <a:r>
              <a:rPr lang="ko-KR" altLang="en-US" dirty="0"/>
              <a:t> </a:t>
            </a:r>
            <a:r>
              <a:rPr lang="ko-KR" altLang="en-US" dirty="0" err="1"/>
              <a:t>연속형</a:t>
            </a:r>
            <a:r>
              <a:rPr lang="ko-KR" altLang="en-US" dirty="0"/>
              <a:t> 타입의 두 데이터에 대한 상관계수를 구하며</a:t>
            </a:r>
            <a:r>
              <a:rPr lang="en-US" altLang="ko-KR" dirty="0"/>
              <a:t>,</a:t>
            </a:r>
            <a:r>
              <a:rPr lang="ko-KR" altLang="en-US" dirty="0"/>
              <a:t> 정규분포 가정</a:t>
            </a:r>
            <a:endParaRPr lang="en-US" altLang="ko-KR" dirty="0"/>
          </a:p>
          <a:p>
            <a:r>
              <a:rPr lang="en-US" altLang="ko-KR" dirty="0" err="1"/>
              <a:t>Kendalltau</a:t>
            </a:r>
            <a:r>
              <a:rPr lang="en-US" altLang="ko-KR" dirty="0"/>
              <a:t>, spearman </a:t>
            </a:r>
            <a:r>
              <a:rPr lang="ko-KR" altLang="en-US" dirty="0"/>
              <a:t>은 </a:t>
            </a:r>
            <a:r>
              <a:rPr lang="ko-KR" altLang="en-US" dirty="0" err="1"/>
              <a:t>연속형과</a:t>
            </a:r>
            <a:r>
              <a:rPr lang="ko-KR" altLang="en-US" dirty="0"/>
              <a:t> </a:t>
            </a:r>
            <a:r>
              <a:rPr lang="ko-KR" altLang="en-US" dirty="0" err="1"/>
              <a:t>불리언</a:t>
            </a:r>
            <a:r>
              <a:rPr lang="ko-KR" altLang="en-US" dirty="0"/>
              <a:t> 타입 에 대한 상관계수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비모수</a:t>
            </a:r>
            <a:r>
              <a:rPr lang="ko-KR" altLang="en-US" dirty="0"/>
              <a:t> 가정</a:t>
            </a:r>
            <a:r>
              <a:rPr lang="en-US" altLang="ko-KR" dirty="0"/>
              <a:t>; </a:t>
            </a:r>
          </a:p>
          <a:p>
            <a:r>
              <a:rPr lang="ko-KR" altLang="en-US" dirty="0"/>
              <a:t>특히 </a:t>
            </a:r>
            <a:r>
              <a:rPr lang="en-US" altLang="ko-KR" dirty="0" err="1"/>
              <a:t>kendalltau</a:t>
            </a:r>
            <a:r>
              <a:rPr lang="ko-KR" altLang="en-US" dirty="0"/>
              <a:t>는 동일 값</a:t>
            </a:r>
            <a:r>
              <a:rPr lang="en-US" altLang="ko-KR" dirty="0"/>
              <a:t>,</a:t>
            </a:r>
            <a:r>
              <a:rPr lang="ko-KR" altLang="en-US" dirty="0"/>
              <a:t> 샘플 수가 </a:t>
            </a:r>
            <a:r>
              <a:rPr lang="ko-KR" altLang="en-US" dirty="0" err="1"/>
              <a:t>적을때</a:t>
            </a:r>
            <a:r>
              <a:rPr lang="ko-KR" altLang="en-US" dirty="0"/>
              <a:t> 용이하게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방법의 경우 </a:t>
            </a:r>
            <a:r>
              <a:rPr lang="en-US" altLang="ko-KR" dirty="0"/>
              <a:t>Boolean </a:t>
            </a:r>
            <a:r>
              <a:rPr lang="ko-KR" altLang="en-US" dirty="0"/>
              <a:t>타입의 두 데이터 상관계수를 구하는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BF8DD-6AAB-0341-8211-69EA75C3903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114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22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/>
              <a:t>numeric</a:t>
            </a:r>
            <a:r>
              <a:rPr lang="ko-KR" altLang="en-US" dirty="0"/>
              <a:t>과 </a:t>
            </a:r>
            <a:r>
              <a:rPr lang="en-US" altLang="ko-KR" dirty="0" err="1"/>
              <a:t>boolean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activedefrag</a:t>
            </a:r>
            <a:r>
              <a:rPr lang="en-US" altLang="ko-KR" dirty="0"/>
              <a:t> </a:t>
            </a:r>
            <a:r>
              <a:rPr lang="ko-KR" altLang="en-US" dirty="0"/>
              <a:t>나눠서 각 클러스터 내부의 </a:t>
            </a:r>
            <a:r>
              <a:rPr lang="en-US" altLang="ko-KR" dirty="0" err="1"/>
              <a:t>internal_metrics</a:t>
            </a:r>
            <a:r>
              <a:rPr lang="ko-KR" altLang="en-US" dirty="0" err="1"/>
              <a:t>와의</a:t>
            </a:r>
            <a:r>
              <a:rPr lang="ko-KR" altLang="en-US" dirty="0"/>
              <a:t> 상관계수를 구했습니다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Activedefrag</a:t>
            </a:r>
            <a:r>
              <a:rPr lang="ko-KR" altLang="en-US" dirty="0" err="1"/>
              <a:t>를</a:t>
            </a:r>
            <a:r>
              <a:rPr lang="ko-KR" altLang="en-US" dirty="0"/>
              <a:t> 나눈 이유는 </a:t>
            </a:r>
            <a:r>
              <a:rPr lang="en-US" altLang="ko-KR" dirty="0" err="1"/>
              <a:t>aof</a:t>
            </a:r>
            <a:r>
              <a:rPr lang="en-US" altLang="ko-KR" dirty="0"/>
              <a:t>, </a:t>
            </a:r>
            <a:r>
              <a:rPr lang="en-US" altLang="ko-KR" dirty="0" err="1"/>
              <a:t>rdb</a:t>
            </a:r>
            <a:r>
              <a:rPr lang="ko-KR" altLang="en-US" dirty="0"/>
              <a:t>와 마찬가지로 사용되지 않으면 관련 </a:t>
            </a:r>
            <a:r>
              <a:rPr lang="en-US" altLang="ko-KR" dirty="0"/>
              <a:t>Knob</a:t>
            </a:r>
            <a:r>
              <a:rPr lang="ko-KR" altLang="en-US" dirty="0"/>
              <a:t>들에 값이 할당되지 않기 때문에 </a:t>
            </a:r>
            <a:r>
              <a:rPr lang="ko-KR" altLang="en-US" dirty="0" err="1"/>
              <a:t>사용하는경우만</a:t>
            </a:r>
            <a:r>
              <a:rPr lang="ko-KR" altLang="en-US" dirty="0"/>
              <a:t> 따로 분리해서 상관계수를 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클러스터 내부 </a:t>
            </a:r>
            <a:r>
              <a:rPr lang="en-US" altLang="ko-KR" dirty="0"/>
              <a:t>internal </a:t>
            </a:r>
            <a:r>
              <a:rPr lang="en-US" altLang="ko-KR" dirty="0" err="1"/>
              <a:t>metircs</a:t>
            </a:r>
            <a:r>
              <a:rPr lang="ko-KR" altLang="en-US" dirty="0"/>
              <a:t> 상관계수들을  절댓값을 더한 값들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특정 </a:t>
            </a:r>
            <a:r>
              <a:rPr lang="en-US" altLang="ko-KR" dirty="0"/>
              <a:t>Knob</a:t>
            </a:r>
            <a:r>
              <a:rPr lang="ko-KR" altLang="en-US" dirty="0"/>
              <a:t>에서 상관계수 합의 값이 가장 높은 값을 가진 클러스터에 </a:t>
            </a:r>
            <a:r>
              <a:rPr lang="ko-KR" altLang="en-US" dirty="0" err="1"/>
              <a:t>매칭을</a:t>
            </a:r>
            <a:r>
              <a:rPr lang="ko-KR" altLang="en-US" dirty="0"/>
              <a:t> 시켰다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218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knob</a:t>
            </a:r>
            <a:r>
              <a:rPr lang="ko-KR" altLang="en-US" dirty="0"/>
              <a:t>들 별로 클러스터에 매칭시킨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44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throughput </a:t>
            </a:r>
            <a:r>
              <a:rPr lang="ko-KR" altLang="en-US" dirty="0"/>
              <a:t>값을 계산한 결과입니다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 </a:t>
            </a:r>
            <a:r>
              <a:rPr lang="en-US" altLang="ko-KR" dirty="0"/>
              <a:t>knob </a:t>
            </a:r>
            <a:r>
              <a:rPr lang="ko-KR" altLang="en-US" dirty="0"/>
              <a:t>대상으로 </a:t>
            </a:r>
            <a:r>
              <a:rPr lang="en-US" altLang="ko-KR" dirty="0" err="1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진행한 결과가 제가 </a:t>
            </a:r>
            <a:r>
              <a:rPr lang="en-US" altLang="ko-KR" dirty="0" err="1"/>
              <a:t>gouping</a:t>
            </a:r>
            <a:r>
              <a:rPr lang="en-US" altLang="ko-KR" dirty="0"/>
              <a:t> </a:t>
            </a:r>
            <a:r>
              <a:rPr lang="ko-KR" altLang="en-US" dirty="0"/>
              <a:t>시킨 뒤 개별적으로 </a:t>
            </a:r>
            <a:r>
              <a:rPr lang="en-US" altLang="ko-KR" dirty="0" err="1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진행한 결과보다 더 높은 수치가 나온걸 확인할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한계점</a:t>
            </a:r>
            <a:r>
              <a:rPr lang="en-US" altLang="ko-KR" dirty="0"/>
              <a:t>,</a:t>
            </a:r>
            <a:r>
              <a:rPr lang="ko-KR" altLang="en-US" dirty="0"/>
              <a:t> 문제점</a:t>
            </a:r>
            <a:endParaRPr lang="en-US" altLang="ko-KR" dirty="0"/>
          </a:p>
          <a:p>
            <a:r>
              <a:rPr lang="ko-KR" altLang="en-US" dirty="0"/>
              <a:t>상관계수가 </a:t>
            </a:r>
            <a:r>
              <a:rPr lang="en-US" altLang="ko-KR" dirty="0"/>
              <a:t>0.1</a:t>
            </a:r>
            <a:r>
              <a:rPr lang="ko-KR" altLang="en-US" dirty="0"/>
              <a:t>을 넘지 않는 경우가 대부분이었고 </a:t>
            </a:r>
            <a:r>
              <a:rPr lang="en-US" altLang="ko-KR" dirty="0"/>
              <a:t>p-value </a:t>
            </a:r>
            <a:r>
              <a:rPr lang="ko-KR" altLang="en-US" dirty="0"/>
              <a:t>의 경우 </a:t>
            </a:r>
            <a:r>
              <a:rPr lang="en-US" altLang="ko-KR" dirty="0"/>
              <a:t>0.05</a:t>
            </a:r>
            <a:r>
              <a:rPr lang="ko-KR" altLang="en-US" dirty="0" err="1"/>
              <a:t>를</a:t>
            </a:r>
            <a:r>
              <a:rPr lang="ko-KR" altLang="en-US" dirty="0"/>
              <a:t> 넘지 않아서 첨부터 상관계수 값들을 신뢰할 수 없어 연관시키는게 잘못된 과정</a:t>
            </a:r>
            <a:r>
              <a:rPr lang="en-US" altLang="ko-KR" dirty="0"/>
              <a:t>?</a:t>
            </a:r>
            <a:r>
              <a:rPr lang="ko-KR" altLang="en-US" dirty="0"/>
              <a:t> 이라고 생각합니다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544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R" dirty="0"/>
              <a:t>ther knob1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en-KR" dirty="0"/>
          </a:p>
          <a:p>
            <a:r>
              <a:rPr lang="en-US" dirty="0"/>
              <a:t>S</a:t>
            </a:r>
            <a:r>
              <a:rPr lang="en-KR" dirty="0"/>
              <a:t>ave0_0 kendal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M</a:t>
            </a:r>
            <a:r>
              <a:rPr lang="en-KR" dirty="0"/>
              <a:t>axmemory-samples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ther knob2</a:t>
            </a:r>
            <a:r>
              <a:rPr lang="en-US" dirty="0"/>
              <a:t>(</a:t>
            </a:r>
            <a:r>
              <a:rPr lang="en-US" dirty="0" err="1"/>
              <a:t>activedefrag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en-KR" dirty="0"/>
          </a:p>
          <a:p>
            <a:r>
              <a:rPr lang="en-US" dirty="0"/>
              <a:t>S</a:t>
            </a:r>
            <a:r>
              <a:rPr lang="en-KR" dirty="0"/>
              <a:t>ave0_0</a:t>
            </a:r>
          </a:p>
          <a:p>
            <a:r>
              <a:rPr lang="en-US" dirty="0"/>
              <a:t>S</a:t>
            </a:r>
            <a:r>
              <a:rPr lang="en-KR" dirty="0"/>
              <a:t>ave0_1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M</a:t>
            </a:r>
            <a:r>
              <a:rPr lang="en-KR" dirty="0"/>
              <a:t>axmemory-samples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ther knob3(activedefrag </a:t>
            </a:r>
            <a:r>
              <a:rPr lang="ko-KR" altLang="en-US" dirty="0"/>
              <a:t>제외</a:t>
            </a:r>
            <a:r>
              <a:rPr lang="en-KR" dirty="0"/>
              <a:t>)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H</a:t>
            </a:r>
            <a:r>
              <a:rPr lang="en-KR" dirty="0"/>
              <a:t>ash-max-ziplist-enteries</a:t>
            </a:r>
          </a:p>
          <a:p>
            <a:r>
              <a:rPr lang="en-US" dirty="0"/>
              <a:t>H</a:t>
            </a:r>
            <a:r>
              <a:rPr lang="en-KR" dirty="0"/>
              <a:t>ash-max-ziplist-value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456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  <a:p>
            <a:r>
              <a:rPr lang="en-US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 이하인 </a:t>
            </a:r>
            <a:r>
              <a:rPr lang="en-US" altLang="ko-KR" dirty="0"/>
              <a:t>Knob</a:t>
            </a:r>
            <a:r>
              <a:rPr lang="ko-KR" altLang="en-US" dirty="0"/>
              <a:t>들을 확인했을 때는 </a:t>
            </a:r>
            <a:r>
              <a:rPr lang="en-US" altLang="ko-KR" dirty="0"/>
              <a:t>4</a:t>
            </a:r>
            <a:r>
              <a:rPr lang="ko-KR" altLang="en-US" dirty="0"/>
              <a:t>가지 뿐이었고 </a:t>
            </a:r>
            <a:endParaRPr lang="en-US" altLang="ko-KR" dirty="0"/>
          </a:p>
          <a:p>
            <a:r>
              <a:rPr lang="ko-KR" altLang="en-US" dirty="0"/>
              <a:t>상관계수는 </a:t>
            </a:r>
            <a:r>
              <a:rPr lang="en-US" altLang="ko-KR" dirty="0"/>
              <a:t>0,.1</a:t>
            </a:r>
            <a:r>
              <a:rPr lang="ko-KR" altLang="en-US" dirty="0"/>
              <a:t> 이하인 값이어서 연관성이 있다고 보기는 어렵다고 생각했습니다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670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93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R" dirty="0"/>
              <a:t>ther knob1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en-KR" dirty="0"/>
          </a:p>
          <a:p>
            <a:r>
              <a:rPr lang="en-US" dirty="0"/>
              <a:t>S</a:t>
            </a:r>
            <a:r>
              <a:rPr lang="en-KR" dirty="0"/>
              <a:t>ave0_0 kendal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M</a:t>
            </a:r>
            <a:r>
              <a:rPr lang="en-KR" dirty="0"/>
              <a:t>axmemory-samples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ther knob2</a:t>
            </a:r>
            <a:r>
              <a:rPr lang="en-US" dirty="0"/>
              <a:t>(</a:t>
            </a:r>
            <a:r>
              <a:rPr lang="en-US" dirty="0" err="1"/>
              <a:t>activedefrag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en-KR" dirty="0"/>
          </a:p>
          <a:p>
            <a:r>
              <a:rPr lang="en-US" dirty="0"/>
              <a:t>S</a:t>
            </a:r>
            <a:r>
              <a:rPr lang="en-KR" dirty="0"/>
              <a:t>ave0_0</a:t>
            </a:r>
          </a:p>
          <a:p>
            <a:r>
              <a:rPr lang="en-US" dirty="0"/>
              <a:t>S</a:t>
            </a:r>
            <a:r>
              <a:rPr lang="en-KR" dirty="0"/>
              <a:t>ave0_1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M</a:t>
            </a:r>
            <a:r>
              <a:rPr lang="en-KR" dirty="0"/>
              <a:t>axmemory-samples</a:t>
            </a:r>
          </a:p>
          <a:p>
            <a:endParaRPr lang="en-KR" dirty="0"/>
          </a:p>
          <a:p>
            <a:r>
              <a:rPr lang="en-US" dirty="0"/>
              <a:t>O</a:t>
            </a:r>
            <a:r>
              <a:rPr lang="en-KR" dirty="0"/>
              <a:t>ther knob3(activedefrag </a:t>
            </a:r>
            <a:r>
              <a:rPr lang="ko-KR" altLang="en-US" dirty="0"/>
              <a:t>제외</a:t>
            </a:r>
            <a:r>
              <a:rPr lang="en-KR" dirty="0"/>
              <a:t>)</a:t>
            </a:r>
          </a:p>
          <a:p>
            <a:r>
              <a:rPr lang="en-US" dirty="0"/>
              <a:t>S</a:t>
            </a:r>
            <a:r>
              <a:rPr lang="en-KR" dirty="0"/>
              <a:t>ave1_0</a:t>
            </a:r>
          </a:p>
          <a:p>
            <a:r>
              <a:rPr lang="en-US" dirty="0"/>
              <a:t>S</a:t>
            </a:r>
            <a:r>
              <a:rPr lang="en-KR" dirty="0"/>
              <a:t>ave2_0</a:t>
            </a:r>
          </a:p>
          <a:p>
            <a:r>
              <a:rPr lang="en-US" dirty="0"/>
              <a:t>S</a:t>
            </a:r>
            <a:r>
              <a:rPr lang="en-KR" dirty="0"/>
              <a:t>ave2_1</a:t>
            </a:r>
          </a:p>
          <a:p>
            <a:r>
              <a:rPr lang="en-US" dirty="0"/>
              <a:t>H</a:t>
            </a:r>
            <a:r>
              <a:rPr lang="en-KR" dirty="0"/>
              <a:t>ash-max-ziplist-enteries</a:t>
            </a:r>
          </a:p>
          <a:p>
            <a:r>
              <a:rPr lang="en-US" dirty="0"/>
              <a:t>H</a:t>
            </a:r>
            <a:r>
              <a:rPr lang="en-KR" dirty="0"/>
              <a:t>ash-max-ziplist-value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7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96DF8-94DB-B348-8B31-3E53A800E0FD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523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D639-6380-9A41-A7D7-868413E3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E29FA-FC08-E840-B6E3-9E7EA27C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0D99-C985-1840-BE1D-5C129EEC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45F8-7D89-D746-AA99-D12565FD74B2}" type="datetime1">
              <a:rPr lang="en-US" smtClean="0"/>
              <a:t>8/29/21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E226-49BD-7841-BA7E-4F5BE5DD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AD87-9A70-6A46-A77D-596103EF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67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604E-A121-0842-A136-9E0E6198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90180-E26F-A64B-BE23-D0D3AB68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7595-C5CF-9345-AF89-CA5EE806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B04C-9B9D-E84C-B85E-C0D6C3D3794F}" type="datetime1">
              <a:rPr lang="en-US" smtClean="0"/>
              <a:t>8/29/21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5F17-41F9-A845-81ED-EDFC826F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1C72-AEC7-CB42-96F6-677B9FFF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03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4454B-F38D-8F47-B7B8-A5A924AC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25D6F-4AFD-FD45-8E39-14353890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CCBC-B425-8D4D-909C-C5B0B64F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1114-648F-DC48-AEBD-3B978578801C}" type="datetime1">
              <a:rPr lang="en-US" smtClean="0"/>
              <a:t>8/29/21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73AE-A893-1046-AF04-FC13C7AA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01F8-C51A-2146-9BC4-367F5450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21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4E51-9FBA-9444-8292-D9E9C937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7DBE-F457-094D-BF25-2852DB92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B0E2-9D36-D04E-BFE1-E77E9CCC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C15F-C927-0B4A-B4DE-2407930C0E33}" type="datetime1">
              <a:rPr lang="en-US" smtClean="0"/>
              <a:t>8/29/21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5023-4FC3-404B-8F0B-4B1CCFBB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B714-2049-0A48-8D35-F1C1193B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654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033E-D886-1C4F-AC1E-879E6D7D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584B-4118-6A4B-B66A-2FEFE19D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A9716-8BF7-8C48-AB99-A446DC59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1826-864B-AF4A-940E-0E5AF71FC2B9}" type="datetime1">
              <a:rPr lang="en-US" smtClean="0"/>
              <a:t>8/29/21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9831-797D-A94C-80E5-ED984951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119E-DCCF-8644-A920-444B8D1C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71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7630-2D01-0440-925F-1D5198FB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C108-71E8-334B-B067-778EA21F3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03BE-ECE3-404B-ABD6-55805230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C709-B855-4648-9648-8F4AC6C0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5B56-6301-D74C-BBC5-F79272DA6E8D}" type="datetime1">
              <a:rPr lang="en-US" smtClean="0"/>
              <a:t>8/29/21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2727F-D156-D24B-87E7-516316B9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E890D-F7FC-F84B-B9E0-A6F70020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246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92FD-4E81-584F-976C-51538F88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2CB4F-5166-C044-A2B5-772ECF5A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638A6-4FFA-8647-B756-C761764F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D32A2-BFB4-1E4C-A3DF-DF1B96A58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671A4-1F93-5144-870F-067D52ED2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2C3A-F9E3-5341-BC45-88D6FFC4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04B2-EDA2-3F41-A87A-B5662C14F401}" type="datetime1">
              <a:rPr lang="en-US" smtClean="0"/>
              <a:t>8/29/21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4FDD3-B9A5-D849-9DCB-9356CFEC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F9110-57C9-3C47-A584-C2D11A04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180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A4F8-6F01-CB4A-8AC2-EE484072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5E000-B8BF-3B4A-B5CD-66A29EAF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45A3-C664-A548-A1C3-89AE108DACD8}" type="datetime1">
              <a:rPr lang="en-US" smtClean="0"/>
              <a:t>8/29/21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6400F-CBDF-B943-974D-A6C856BE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3482F-56C9-AF41-BEFC-81D4889D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09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7241C-4741-FE46-A519-8A483B2E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46A-B2C2-134B-85F5-4C1CB971EB4F}" type="datetime1">
              <a:rPr lang="en-US" smtClean="0"/>
              <a:t>8/29/21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6849-FE27-1749-A279-C5AA24DE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47D41-97B4-7047-8483-13E2FC5D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72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90F6-06D2-6D4B-85EA-AE3358DF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9172-7B99-414B-87F8-07531355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17103-EE4C-B240-813A-003F2A8B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AA6F-8F99-7F40-BDD0-BACB8D49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F9CC-6C78-504E-B67E-096B23FFA782}" type="datetime1">
              <a:rPr lang="en-US" smtClean="0"/>
              <a:t>8/29/21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66CB8-FE7D-0348-95F8-61FDC689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426BA-399E-A54D-B610-9BAAFE96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723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4DF-73E9-7047-97BC-83B79125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8F542-4950-E14B-86AF-2D4142C39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5DEC-AF60-C047-825B-7E9CEF4C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09B15-9DCA-2A4F-A48C-EAEEFC67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9879-D43F-CA43-9664-0E0AACF82A46}" type="datetime1">
              <a:rPr lang="en-US" smtClean="0"/>
              <a:t>8/29/21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6B10-51AC-DC46-9C90-0001A999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ACC74-DC79-2245-B10E-A83FDAE6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815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1AFB0-1629-5F4E-968B-034E7C72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C0DBB-1DED-8F4C-A3F8-5C0F680A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D83C-CC0D-6349-B03C-4BC6FD7F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21FE-A241-2542-B970-A1B500D24A6E}" type="datetime1">
              <a:rPr lang="en-US" smtClean="0"/>
              <a:t>8/29/21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B5C0-123F-8D42-824F-E2DEE4E4A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3A0D-6070-CF49-AD09-CF020AC94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3395-A25F-E84C-A18F-BA4FF87D0EA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47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876C-EB32-194F-A630-5D9229F90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Progress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183F-E6DF-4C44-BDD0-22F22AC61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7700" y="3861118"/>
            <a:ext cx="3276600" cy="665162"/>
          </a:xfrm>
        </p:spPr>
        <p:txBody>
          <a:bodyPr/>
          <a:lstStyle/>
          <a:p>
            <a:r>
              <a:rPr lang="ko-KR" altLang="en-US" dirty="0" err="1"/>
              <a:t>조성운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E6C27-787F-6F47-928C-A9242BC3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776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10</a:t>
            </a:fld>
            <a:endParaRPr lang="en-KR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A720F2-C608-2641-AB64-E69835A8DC5C}"/>
              </a:ext>
            </a:extLst>
          </p:cNvPr>
          <p:cNvSpPr/>
          <p:nvPr/>
        </p:nvSpPr>
        <p:spPr>
          <a:xfrm>
            <a:off x="5260938" y="3429000"/>
            <a:ext cx="2140450" cy="92333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0A190B0-2AC4-9144-AC47-A786C295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22379"/>
              </p:ext>
            </p:extLst>
          </p:nvPr>
        </p:nvGraphicFramePr>
        <p:xfrm>
          <a:off x="1240971" y="2244745"/>
          <a:ext cx="3224674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4674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rdbcompression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rdbchecksum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</a:t>
                      </a:r>
                      <a:r>
                        <a:rPr lang="en-KR" sz="1800" b="1" dirty="0"/>
                        <a:t>db-save-incremental-fsync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lazyfree</a:t>
                      </a:r>
                      <a:r>
                        <a:rPr lang="en-US" sz="1800" b="1" dirty="0"/>
                        <a:t>-lazy-eviction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lazyfree</a:t>
                      </a:r>
                      <a:r>
                        <a:rPr lang="en-US" sz="1800" b="1" dirty="0"/>
                        <a:t>-lazy-expire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lazyfree</a:t>
                      </a:r>
                      <a:r>
                        <a:rPr lang="en-US" sz="1800" b="1" dirty="0"/>
                        <a:t>-lazy-server-del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3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activerehashing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dynamic-</a:t>
                      </a:r>
                      <a:r>
                        <a:rPr lang="en-US" sz="1800" b="1" dirty="0" err="1"/>
                        <a:t>hz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285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24A54C-8BB8-994F-876B-254BED4BFFBE}"/>
              </a:ext>
            </a:extLst>
          </p:cNvPr>
          <p:cNvSpPr/>
          <p:nvPr/>
        </p:nvSpPr>
        <p:spPr>
          <a:xfrm>
            <a:off x="5409209" y="3244334"/>
            <a:ext cx="137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KR" b="1" dirty="0"/>
              <a:t>pointbierialr</a:t>
            </a:r>
          </a:p>
        </p:txBody>
      </p:sp>
    </p:spTree>
    <p:extLst>
      <p:ext uri="{BB962C8B-B14F-4D97-AF65-F5344CB8AC3E}">
        <p14:creationId xmlns:p14="http://schemas.microsoft.com/office/powerpoint/2010/main" val="135615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11</a:t>
            </a:fld>
            <a:endParaRPr lang="en-K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0D805-B96B-2A4C-AC5F-11D7D83946CC}"/>
              </a:ext>
            </a:extLst>
          </p:cNvPr>
          <p:cNvGrpSpPr/>
          <p:nvPr/>
        </p:nvGrpSpPr>
        <p:grpSpPr>
          <a:xfrm>
            <a:off x="625627" y="1821607"/>
            <a:ext cx="3904799" cy="1196420"/>
            <a:chOff x="872360" y="1690687"/>
            <a:chExt cx="3904799" cy="11964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215EA0-6E02-0646-8314-9B7F1A88B716}"/>
                </a:ext>
              </a:extLst>
            </p:cNvPr>
            <p:cNvSpPr/>
            <p:nvPr/>
          </p:nvSpPr>
          <p:spPr>
            <a:xfrm>
              <a:off x="872360" y="1690687"/>
              <a:ext cx="22708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rdbcompression</a:t>
              </a:r>
              <a:endParaRPr lang="en-US" b="1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D5C606-487C-5149-9325-23666188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360" y="2232731"/>
              <a:ext cx="3904799" cy="65437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E5539F-895E-5342-90FC-2F84AC32FB9D}"/>
              </a:ext>
            </a:extLst>
          </p:cNvPr>
          <p:cNvGrpSpPr/>
          <p:nvPr/>
        </p:nvGrpSpPr>
        <p:grpSpPr>
          <a:xfrm>
            <a:off x="4777159" y="1816601"/>
            <a:ext cx="3999740" cy="1928780"/>
            <a:chOff x="7691104" y="1690687"/>
            <a:chExt cx="3999740" cy="19287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6C704B-5DF7-9545-BA4F-4D23FA8AD842}"/>
                </a:ext>
              </a:extLst>
            </p:cNvPr>
            <p:cNvSpPr/>
            <p:nvPr/>
          </p:nvSpPr>
          <p:spPr>
            <a:xfrm>
              <a:off x="7691104" y="1690687"/>
              <a:ext cx="2491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 err="1"/>
                <a:t>l</a:t>
              </a:r>
              <a:r>
                <a:rPr lang="en-US" b="1" dirty="0" err="1"/>
                <a:t>azyfree</a:t>
              </a:r>
              <a:r>
                <a:rPr lang="en-US" b="1" dirty="0"/>
                <a:t>-lazy-eviction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B20DEB-6872-2E41-9EFA-39A3AEDE1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1104" y="2293904"/>
              <a:ext cx="3999740" cy="132556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E61781-E52C-1547-981F-BE409CCB6DD0}"/>
              </a:ext>
            </a:extLst>
          </p:cNvPr>
          <p:cNvGrpSpPr/>
          <p:nvPr/>
        </p:nvGrpSpPr>
        <p:grpSpPr>
          <a:xfrm>
            <a:off x="8842215" y="1821608"/>
            <a:ext cx="2847975" cy="1196419"/>
            <a:chOff x="3143249" y="3688924"/>
            <a:chExt cx="2847975" cy="11964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F13B45-635F-C74D-8EC6-2E8200BBA6CB}"/>
                </a:ext>
              </a:extLst>
            </p:cNvPr>
            <p:cNvSpPr/>
            <p:nvPr/>
          </p:nvSpPr>
          <p:spPr>
            <a:xfrm>
              <a:off x="3177409" y="3688924"/>
              <a:ext cx="28138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lazyfree</a:t>
              </a:r>
              <a:r>
                <a:rPr lang="en-US" b="1" dirty="0"/>
                <a:t>-lazy-server-del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01EA6C-0F8C-2E4F-BA1C-E952E55F6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49" y="4237643"/>
              <a:ext cx="2540000" cy="6477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A57C23-1BD4-CB4A-A5E8-8432FE3FD058}"/>
              </a:ext>
            </a:extLst>
          </p:cNvPr>
          <p:cNvGrpSpPr/>
          <p:nvPr/>
        </p:nvGrpSpPr>
        <p:grpSpPr>
          <a:xfrm>
            <a:off x="2150220" y="4310539"/>
            <a:ext cx="4279900" cy="1359663"/>
            <a:chOff x="4330700" y="1758171"/>
            <a:chExt cx="4279900" cy="13596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DC6A0A-13A1-DD4E-AC83-BCDECC276C35}"/>
                </a:ext>
              </a:extLst>
            </p:cNvPr>
            <p:cNvSpPr/>
            <p:nvPr/>
          </p:nvSpPr>
          <p:spPr>
            <a:xfrm>
              <a:off x="4330700" y="1758171"/>
              <a:ext cx="197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activerehashing</a:t>
              </a:r>
              <a:endParaRPr lang="en-US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CE1D8C9-1F19-AC43-88BC-6DCDE40ED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0700" y="2292334"/>
              <a:ext cx="4279900" cy="8255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22E96-1A70-BB41-BB6A-ADDE325A145A}"/>
              </a:ext>
            </a:extLst>
          </p:cNvPr>
          <p:cNvGrpSpPr/>
          <p:nvPr/>
        </p:nvGrpSpPr>
        <p:grpSpPr>
          <a:xfrm>
            <a:off x="6777029" y="4310539"/>
            <a:ext cx="3860800" cy="1186115"/>
            <a:chOff x="838200" y="3556295"/>
            <a:chExt cx="3860800" cy="11861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8AAEEB-FD44-134F-8737-D79B86B77A90}"/>
                </a:ext>
              </a:extLst>
            </p:cNvPr>
            <p:cNvSpPr/>
            <p:nvPr/>
          </p:nvSpPr>
          <p:spPr>
            <a:xfrm>
              <a:off x="872360" y="3556295"/>
              <a:ext cx="15680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dynamic-</a:t>
              </a:r>
              <a:r>
                <a:rPr lang="en-US" b="1" dirty="0" err="1"/>
                <a:t>hz</a:t>
              </a:r>
              <a:endParaRPr lang="en-US" b="1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97E02E9-9DC4-E94C-BD08-4977CC966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3993110"/>
              <a:ext cx="3860800" cy="74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1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12</a:t>
            </a:fld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75B0B-809B-5E4B-82DF-6CDEE25EF2EF}"/>
              </a:ext>
            </a:extLst>
          </p:cNvPr>
          <p:cNvSpPr txBox="1"/>
          <p:nvPr/>
        </p:nvSpPr>
        <p:spPr>
          <a:xfrm>
            <a:off x="1168400" y="2032000"/>
            <a:ext cx="8801100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Knob</a:t>
            </a:r>
            <a:r>
              <a:rPr lang="ko-KR" altLang="en-US" dirty="0"/>
              <a:t> 매칭하는 것이 가능한지 의문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매칭에 성공한 후 개별적으로 </a:t>
            </a:r>
            <a:r>
              <a:rPr lang="en-US" altLang="ko-KR" dirty="0"/>
              <a:t>BO</a:t>
            </a:r>
            <a:r>
              <a:rPr lang="ko-KR" altLang="en-US" dirty="0" err="1"/>
              <a:t>를</a:t>
            </a:r>
            <a:r>
              <a:rPr lang="ko-KR" altLang="en-US" dirty="0"/>
              <a:t> 진행했을 때 향상된 결과를 얻을지 의문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69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8414-8E07-024E-81EA-9A272C4C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C6F47-AC7D-CD46-B913-4F93428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2</a:t>
            </a:fld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77E6D-9F27-7A4F-9B1B-954B9D13AC51}"/>
              </a:ext>
            </a:extLst>
          </p:cNvPr>
          <p:cNvSpPr txBox="1"/>
          <p:nvPr/>
        </p:nvSpPr>
        <p:spPr>
          <a:xfrm>
            <a:off x="1270000" y="1888289"/>
            <a:ext cx="5295900" cy="308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상관계수 합</a:t>
            </a:r>
            <a:r>
              <a:rPr lang="en-US" altLang="ko-KR" sz="2000" dirty="0"/>
              <a:t>,</a:t>
            </a:r>
            <a:r>
              <a:rPr lang="ko-KR" altLang="en-US" sz="2000" dirty="0"/>
              <a:t> 분류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 </a:t>
            </a:r>
            <a:r>
              <a:rPr lang="ko-KR" altLang="en-US" sz="2000" dirty="0"/>
              <a:t>진행 결과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Numeric knob</a:t>
            </a:r>
            <a:r>
              <a:rPr lang="ko-KR" altLang="en-US" sz="2000" dirty="0"/>
              <a:t>의 </a:t>
            </a:r>
            <a:r>
              <a:rPr lang="en-US" sz="2000" dirty="0"/>
              <a:t>P-value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Activedefrag</a:t>
            </a:r>
            <a:r>
              <a:rPr lang="en-US" sz="2000" dirty="0"/>
              <a:t> knob</a:t>
            </a:r>
            <a:r>
              <a:rPr lang="ko-KR" altLang="en-US" sz="2000" dirty="0"/>
              <a:t>의 </a:t>
            </a:r>
            <a:r>
              <a:rPr lang="en-US" sz="2000" dirty="0"/>
              <a:t>P-value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Boolean knob</a:t>
            </a:r>
            <a:r>
              <a:rPr lang="ko-KR" altLang="en-US" sz="2000" dirty="0"/>
              <a:t>의 </a:t>
            </a:r>
            <a:r>
              <a:rPr lang="en-US" sz="2000" dirty="0"/>
              <a:t>P-value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3987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1E35C-3542-7A44-B5AC-5BE1EB3B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21F-FC4D-184A-9C27-9E6AC2C07917}" type="slidenum">
              <a:rPr lang="en-KR" smtClean="0"/>
              <a:t>3</a:t>
            </a:fld>
            <a:endParaRPr lang="en-K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C7823B-3BB6-9448-9FC9-0433B385E7AF}"/>
              </a:ext>
            </a:extLst>
          </p:cNvPr>
          <p:cNvGrpSpPr/>
          <p:nvPr/>
        </p:nvGrpSpPr>
        <p:grpSpPr>
          <a:xfrm>
            <a:off x="284660" y="671378"/>
            <a:ext cx="3756857" cy="5087705"/>
            <a:chOff x="921489" y="606062"/>
            <a:chExt cx="3756857" cy="5087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BEFCC6-E4F3-6146-9006-231836C26146}"/>
                </a:ext>
              </a:extLst>
            </p:cNvPr>
            <p:cNvGrpSpPr/>
            <p:nvPr/>
          </p:nvGrpSpPr>
          <p:grpSpPr>
            <a:xfrm>
              <a:off x="921489" y="1244396"/>
              <a:ext cx="1951138" cy="1267824"/>
              <a:chOff x="772396" y="2671801"/>
              <a:chExt cx="2298700" cy="1503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F95DB-09EB-CE4D-BF19-8D7EA9386F1D}"/>
                  </a:ext>
                </a:extLst>
              </p:cNvPr>
              <p:cNvSpPr txBox="1"/>
              <p:nvPr/>
            </p:nvSpPr>
            <p:spPr>
              <a:xfrm>
                <a:off x="1500819" y="2671801"/>
                <a:ext cx="810566" cy="36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</a:t>
                </a:r>
                <a:r>
                  <a:rPr lang="en-KR" sz="1400" b="1" dirty="0"/>
                  <a:t>lass 0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8E812D2-F73E-D24E-8C04-0C1E74BD0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396" y="2943393"/>
                <a:ext cx="2298700" cy="1231901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E47D91-76F2-D245-B3DA-9A6AC0F7AA97}"/>
                </a:ext>
              </a:extLst>
            </p:cNvPr>
            <p:cNvGrpSpPr/>
            <p:nvPr/>
          </p:nvGrpSpPr>
          <p:grpSpPr>
            <a:xfrm>
              <a:off x="3100687" y="1003389"/>
              <a:ext cx="1577659" cy="4690378"/>
              <a:chOff x="7376715" y="1367522"/>
              <a:chExt cx="1707797" cy="507345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D9EFF8-8FB1-8248-831B-43B63E972A37}"/>
                  </a:ext>
                </a:extLst>
              </p:cNvPr>
              <p:cNvSpPr txBox="1"/>
              <p:nvPr/>
            </p:nvSpPr>
            <p:spPr>
              <a:xfrm>
                <a:off x="7886611" y="1367522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</a:t>
                </a:r>
                <a:r>
                  <a:rPr lang="en-KR" sz="1400" b="1" dirty="0"/>
                  <a:t>lass 1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0B2808-EBF2-D445-8850-EEB44E816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6715" y="1675299"/>
                <a:ext cx="1707797" cy="476567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4364DC-C2E6-BB4C-847B-BDCA776B9F6C}"/>
                </a:ext>
              </a:extLst>
            </p:cNvPr>
            <p:cNvGrpSpPr/>
            <p:nvPr/>
          </p:nvGrpSpPr>
          <p:grpSpPr>
            <a:xfrm>
              <a:off x="1001499" y="2672540"/>
              <a:ext cx="1704087" cy="1447592"/>
              <a:chOff x="6854129" y="2109305"/>
              <a:chExt cx="2134952" cy="183655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7DA9532-6579-814B-9289-8CE788E3EA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939"/>
              <a:stretch/>
            </p:blipFill>
            <p:spPr>
              <a:xfrm>
                <a:off x="6854129" y="2447260"/>
                <a:ext cx="2134952" cy="14986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6C0C39-188E-F044-BB1C-3BD2EB955A34}"/>
                  </a:ext>
                </a:extLst>
              </p:cNvPr>
              <p:cNvSpPr txBox="1"/>
              <p:nvPr/>
            </p:nvSpPr>
            <p:spPr>
              <a:xfrm>
                <a:off x="7554849" y="2109305"/>
                <a:ext cx="752825" cy="350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</a:t>
                </a:r>
                <a:r>
                  <a:rPr lang="en-KR" sz="1400" b="1" dirty="0"/>
                  <a:t>lass 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FACA38-D1A2-4F49-AF0A-05942D7B87B6}"/>
                </a:ext>
              </a:extLst>
            </p:cNvPr>
            <p:cNvGrpSpPr/>
            <p:nvPr/>
          </p:nvGrpSpPr>
          <p:grpSpPr>
            <a:xfrm>
              <a:off x="1015321" y="4296688"/>
              <a:ext cx="1577658" cy="1181212"/>
              <a:chOff x="9679836" y="2502969"/>
              <a:chExt cx="1801457" cy="14986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78EA225-9BB5-9C41-AFAA-67DD2563F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79836" y="2778682"/>
                <a:ext cx="1801457" cy="1222887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5F3948-80C5-E64E-9130-B1B9DCD26EDA}"/>
                  </a:ext>
                </a:extLst>
              </p:cNvPr>
              <p:cNvSpPr txBox="1"/>
              <p:nvPr/>
            </p:nvSpPr>
            <p:spPr>
              <a:xfrm>
                <a:off x="10217694" y="2502969"/>
                <a:ext cx="725741" cy="36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</a:t>
                </a:r>
                <a:r>
                  <a:rPr lang="en-KR" sz="1400" b="1" dirty="0"/>
                  <a:t>lass 3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A44905-F45D-0B4F-81FF-EE7E2A150E20}"/>
                </a:ext>
              </a:extLst>
            </p:cNvPr>
            <p:cNvSpPr txBox="1"/>
            <p:nvPr/>
          </p:nvSpPr>
          <p:spPr>
            <a:xfrm>
              <a:off x="1961427" y="606062"/>
              <a:ext cx="1939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2000" b="1" dirty="0"/>
                <a:t>Internal_metrics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712A315-5EAD-2548-A283-AB21352D0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90086"/>
              </p:ext>
            </p:extLst>
          </p:nvPr>
        </p:nvGraphicFramePr>
        <p:xfrm>
          <a:off x="7047164" y="1553882"/>
          <a:ext cx="2144861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4861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ave0_0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ave2_0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</a:t>
                      </a:r>
                      <a:r>
                        <a:rPr lang="en-KR" sz="1200" b="1" dirty="0"/>
                        <a:t>ave2_1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3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</a:t>
                      </a:r>
                      <a:r>
                        <a:rPr lang="en-KR" sz="1200" b="1" dirty="0"/>
                        <a:t>axmemory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</a:t>
                      </a:r>
                      <a:r>
                        <a:rPr lang="en-KR" sz="1200" b="1" dirty="0"/>
                        <a:t>axmemory-samples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28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</a:t>
                      </a:r>
                      <a:r>
                        <a:rPr lang="en-KR" sz="1200" b="1" dirty="0"/>
                        <a:t>ash-max-ziplist-entries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</a:t>
                      </a:r>
                      <a:r>
                        <a:rPr lang="en-KR" sz="1200" b="1" dirty="0"/>
                        <a:t>ash-max-ziplist-value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2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86421"/>
                  </a:ext>
                </a:extLst>
              </a:tr>
            </a:tbl>
          </a:graphicData>
        </a:graphic>
      </p:graphicFrame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A01D0069-AFB2-9348-8E92-5E40C402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62940"/>
              </p:ext>
            </p:extLst>
          </p:nvPr>
        </p:nvGraphicFramePr>
        <p:xfrm>
          <a:off x="9661016" y="1274597"/>
          <a:ext cx="2144861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4861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activedefrag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active-defrag-threshold-lower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active-defrag-threshold-upper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active-defrag-cycle-min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active-defrag-cycle-max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</a:tbl>
          </a:graphicData>
        </a:graphic>
      </p:graphicFrame>
      <p:graphicFrame>
        <p:nvGraphicFramePr>
          <p:cNvPr id="23" name="Table 11">
            <a:extLst>
              <a:ext uri="{FF2B5EF4-FFF2-40B4-BE49-F238E27FC236}">
                <a16:creationId xmlns:a16="http://schemas.microsoft.com/office/drawing/2014/main" id="{C0D8465D-BA51-A94D-9D66-0DECB564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39902"/>
              </p:ext>
            </p:extLst>
          </p:nvPr>
        </p:nvGraphicFramePr>
        <p:xfrm>
          <a:off x="9407384" y="2964747"/>
          <a:ext cx="2144861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4861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rdbcompression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rdbchecksum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  <a:r>
                        <a:rPr lang="en-KR" sz="1200" b="1" dirty="0"/>
                        <a:t>db-save-incremental-fsync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lazyfree</a:t>
                      </a:r>
                      <a:r>
                        <a:rPr lang="en-US" sz="1200" b="1" dirty="0"/>
                        <a:t>-lazy-eviction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lazyfree</a:t>
                      </a:r>
                      <a:r>
                        <a:rPr lang="en-US" sz="1200" b="1" dirty="0"/>
                        <a:t>-lazy-expire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lazyfree</a:t>
                      </a:r>
                      <a:r>
                        <a:rPr lang="en-US" sz="1200" b="1" dirty="0"/>
                        <a:t>-lazy-server-del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3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activerehashing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dynamic-</a:t>
                      </a:r>
                      <a:r>
                        <a:rPr lang="en-US" sz="1200" b="1" dirty="0" err="1"/>
                        <a:t>hz</a:t>
                      </a:r>
                      <a:endParaRPr lang="en-K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285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6980C73-C0A7-1047-8989-0CFB2477E237}"/>
              </a:ext>
            </a:extLst>
          </p:cNvPr>
          <p:cNvSpPr txBox="1"/>
          <p:nvPr/>
        </p:nvSpPr>
        <p:spPr>
          <a:xfrm>
            <a:off x="8773096" y="729220"/>
            <a:ext cx="837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 dirty="0"/>
              <a:t>Knobs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4118-D49D-5440-B3C9-4A36A0490459}"/>
              </a:ext>
            </a:extLst>
          </p:cNvPr>
          <p:cNvGrpSpPr/>
          <p:nvPr/>
        </p:nvGrpSpPr>
        <p:grpSpPr>
          <a:xfrm>
            <a:off x="4256876" y="2228671"/>
            <a:ext cx="2356199" cy="1690194"/>
            <a:chOff x="4158902" y="1902092"/>
            <a:chExt cx="2356199" cy="1690194"/>
          </a:xfrm>
        </p:grpSpPr>
        <p:sp>
          <p:nvSpPr>
            <p:cNvPr id="13" name="Left-Right Arrow 12">
              <a:extLst>
                <a:ext uri="{FF2B5EF4-FFF2-40B4-BE49-F238E27FC236}">
                  <a16:creationId xmlns:a16="http://schemas.microsoft.com/office/drawing/2014/main" id="{DCFE8378-07C5-9645-9AEE-88C547DA5E4B}"/>
                </a:ext>
              </a:extLst>
            </p:cNvPr>
            <p:cNvSpPr/>
            <p:nvPr/>
          </p:nvSpPr>
          <p:spPr>
            <a:xfrm>
              <a:off x="4158902" y="3014510"/>
              <a:ext cx="2356199" cy="577776"/>
            </a:xfrm>
            <a:prstGeom prst="left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6DFD78-FD64-E14E-ADDF-E6A276141388}"/>
                </a:ext>
              </a:extLst>
            </p:cNvPr>
            <p:cNvSpPr txBox="1"/>
            <p:nvPr/>
          </p:nvSpPr>
          <p:spPr>
            <a:xfrm>
              <a:off x="4652070" y="1902092"/>
              <a:ext cx="13698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KR" b="1" dirty="0"/>
                <a:t>earson</a:t>
              </a:r>
            </a:p>
            <a:p>
              <a:r>
                <a:rPr lang="en-US" b="1" dirty="0"/>
                <a:t>K</a:t>
              </a:r>
              <a:r>
                <a:rPr lang="en-KR" b="1" dirty="0"/>
                <a:t>endalltau</a:t>
              </a:r>
            </a:p>
            <a:p>
              <a:r>
                <a:rPr lang="en-US" b="1" dirty="0"/>
                <a:t>S</a:t>
              </a:r>
              <a:r>
                <a:rPr lang="en-KR" b="1" dirty="0"/>
                <a:t>pearman</a:t>
              </a:r>
            </a:p>
            <a:p>
              <a:r>
                <a:rPr lang="en-KR" b="1" dirty="0"/>
                <a:t>Pointbierialr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16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 합</a:t>
            </a:r>
            <a:r>
              <a:rPr lang="en-US" altLang="ko-KR" dirty="0"/>
              <a:t>,</a:t>
            </a:r>
            <a:r>
              <a:rPr lang="ko-KR" altLang="en-US" dirty="0"/>
              <a:t> 분류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4</a:t>
            </a:fld>
            <a:endParaRPr lang="en-K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DBA4BA-9786-C943-85FD-9C7196779F15}"/>
              </a:ext>
            </a:extLst>
          </p:cNvPr>
          <p:cNvGrpSpPr/>
          <p:nvPr/>
        </p:nvGrpSpPr>
        <p:grpSpPr>
          <a:xfrm>
            <a:off x="1354266" y="2045935"/>
            <a:ext cx="4076700" cy="3629565"/>
            <a:chOff x="1354266" y="2045935"/>
            <a:chExt cx="4076700" cy="36295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F84E5E-7E3E-384F-82D5-9F43E4548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266" y="2442606"/>
              <a:ext cx="4076700" cy="32328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C16119-645A-624C-BF95-6AA50A5504E8}"/>
                </a:ext>
              </a:extLst>
            </p:cNvPr>
            <p:cNvSpPr txBox="1"/>
            <p:nvPr/>
          </p:nvSpPr>
          <p:spPr>
            <a:xfrm>
              <a:off x="2908348" y="2045935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numeric</a:t>
              </a:r>
              <a:endParaRPr lang="en-KR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16BE01-C88E-0346-8C23-C9A8DBBFA87D}"/>
              </a:ext>
            </a:extLst>
          </p:cNvPr>
          <p:cNvGrpSpPr/>
          <p:nvPr/>
        </p:nvGrpSpPr>
        <p:grpSpPr>
          <a:xfrm>
            <a:off x="7049513" y="3429000"/>
            <a:ext cx="4076700" cy="2708581"/>
            <a:chOff x="6917872" y="800598"/>
            <a:chExt cx="4076700" cy="27085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EAF0FA-1CB6-9547-9F51-A9FD567D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7872" y="1169930"/>
              <a:ext cx="4076700" cy="23392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FC10B8-71D8-0E46-9C09-0D6980876F5A}"/>
                </a:ext>
              </a:extLst>
            </p:cNvPr>
            <p:cNvSpPr txBox="1"/>
            <p:nvPr/>
          </p:nvSpPr>
          <p:spPr>
            <a:xfrm>
              <a:off x="8471153" y="800598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Boolean</a:t>
              </a:r>
              <a:endParaRPr lang="en-KR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701D10-481B-3044-AB77-DE8C410B53C7}"/>
              </a:ext>
            </a:extLst>
          </p:cNvPr>
          <p:cNvGrpSpPr/>
          <p:nvPr/>
        </p:nvGrpSpPr>
        <p:grpSpPr>
          <a:xfrm>
            <a:off x="6972811" y="1263773"/>
            <a:ext cx="4230105" cy="1694895"/>
            <a:chOff x="6764467" y="4303418"/>
            <a:chExt cx="4230105" cy="1694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8CB69D-2D98-1045-A2F9-D0429B42B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4467" y="4672750"/>
              <a:ext cx="4230105" cy="13255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0F73DA-3584-104B-824F-D238132EB7A1}"/>
                </a:ext>
              </a:extLst>
            </p:cNvPr>
            <p:cNvSpPr txBox="1"/>
            <p:nvPr/>
          </p:nvSpPr>
          <p:spPr>
            <a:xfrm>
              <a:off x="8274399" y="4303418"/>
              <a:ext cx="13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b="1" dirty="0"/>
                <a:t>activedefrag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34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 합</a:t>
            </a:r>
            <a:r>
              <a:rPr lang="en-US" altLang="ko-KR" dirty="0"/>
              <a:t>,</a:t>
            </a:r>
            <a:r>
              <a:rPr lang="ko-KR" altLang="en-US" dirty="0"/>
              <a:t> 분류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5</a:t>
            </a:fld>
            <a:endParaRPr lang="en-KR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059A91-C671-CB47-8B05-66138175E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34928"/>
              </p:ext>
            </p:extLst>
          </p:nvPr>
        </p:nvGraphicFramePr>
        <p:xfrm>
          <a:off x="1426768" y="2068964"/>
          <a:ext cx="229941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9412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cluster0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r>
                        <a:rPr lang="en-KR" sz="1400" b="1" dirty="0"/>
                        <a:t>ash-max-ziplist-entries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rdb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-save-incremental-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fsync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lazyfree</a:t>
                      </a:r>
                      <a:r>
                        <a:rPr lang="en-US" sz="1400" b="1" dirty="0">
                          <a:effectLst/>
                        </a:rPr>
                        <a:t>-lazy-eviction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095140-9C48-0446-AF91-3064814E8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86325"/>
              </p:ext>
            </p:extLst>
          </p:nvPr>
        </p:nvGraphicFramePr>
        <p:xfrm>
          <a:off x="4838700" y="2068964"/>
          <a:ext cx="2514599" cy="4267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cluster1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ave2_0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</a:t>
                      </a:r>
                      <a:r>
                        <a:rPr lang="en-KR" sz="1400" b="1" dirty="0"/>
                        <a:t>ave2_1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maxmemory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  <a:r>
                        <a:rPr lang="en-KR" sz="1400" b="1" dirty="0"/>
                        <a:t>axmemory-sample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94077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r>
                        <a:rPr lang="en-KR" sz="1400" b="1" dirty="0"/>
                        <a:t>ash-max-ziplist-value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6280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03037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active-defrag-threshold-lower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79288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rdbcompression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8979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rdbchecksum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02283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lazyfree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-lazy-expire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671"/>
                  </a:ext>
                </a:extLst>
              </a:tr>
              <a:tr h="299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lazyfree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-lazy-server-del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48378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1D7BC0BF-19AF-7549-9F65-9639A0E74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75916"/>
              </p:ext>
            </p:extLst>
          </p:nvPr>
        </p:nvGraphicFramePr>
        <p:xfrm>
          <a:off x="8465819" y="2068964"/>
          <a:ext cx="2616399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16399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cluster2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active-defrag-threshold-upper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active-defrag-cycle-min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active-defrag-cycle-max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activerehashing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dynamic-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</a:rPr>
                        <a:t>hz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1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086-1E7E-0340-89FA-F5A00D1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 </a:t>
            </a:r>
            <a:r>
              <a:rPr lang="ko-KR" altLang="en-US" dirty="0"/>
              <a:t>진행 결과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F75B3-4036-F246-9680-97F496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6</a:t>
            </a:fld>
            <a:endParaRPr lang="en-KR"/>
          </a:p>
        </p:txBody>
      </p: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6F8EABC2-5FFA-9E41-B07F-FE63D3A90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3641"/>
              </p:ext>
            </p:extLst>
          </p:nvPr>
        </p:nvGraphicFramePr>
        <p:xfrm>
          <a:off x="3165121" y="2316480"/>
          <a:ext cx="229941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9412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/>
                        <a:t>전체 </a:t>
                      </a:r>
                      <a:r>
                        <a:rPr lang="en-US" altLang="ko-KR" sz="1400" b="1" dirty="0"/>
                        <a:t>knob </a:t>
                      </a:r>
                      <a:r>
                        <a:rPr lang="ko-KR" altLang="en-US" sz="1400" b="1" dirty="0"/>
                        <a:t>대상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62928.91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64048.41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63066.68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64159.40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62562.18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00B30D69-C73E-3A43-9FEA-55B965C7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54232"/>
              </p:ext>
            </p:extLst>
          </p:nvPr>
        </p:nvGraphicFramePr>
        <p:xfrm>
          <a:off x="6727468" y="2316480"/>
          <a:ext cx="229941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9412">
                  <a:extLst>
                    <a:ext uri="{9D8B030D-6E8A-4147-A177-3AD203B41FA5}">
                      <a16:colId xmlns:a16="http://schemas.microsoft.com/office/drawing/2014/main" val="130820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/>
                        <a:t>Grouping</a:t>
                      </a:r>
                      <a:r>
                        <a:rPr lang="ko-KR" altLang="en-US" sz="1400" b="1" dirty="0"/>
                        <a:t>된 </a:t>
                      </a:r>
                      <a:r>
                        <a:rPr lang="en-US" altLang="ko-KR" sz="1400" b="1" dirty="0"/>
                        <a:t>knob </a:t>
                      </a:r>
                      <a:r>
                        <a:rPr lang="ko-KR" altLang="en-US" sz="1400" b="1" dirty="0"/>
                        <a:t>대상</a:t>
                      </a:r>
                      <a:endParaRPr lang="en-K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1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62161.59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6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61731.74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62243.41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59246.70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9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62102.99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73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4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7</a:t>
            </a:fld>
            <a:endParaRPr lang="en-KR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A720F2-C608-2641-AB64-E69835A8DC5C}"/>
              </a:ext>
            </a:extLst>
          </p:cNvPr>
          <p:cNvSpPr/>
          <p:nvPr/>
        </p:nvSpPr>
        <p:spPr>
          <a:xfrm>
            <a:off x="5260938" y="3429000"/>
            <a:ext cx="2140450" cy="92333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F596A-7D40-BC49-8303-53F452F119C4}"/>
              </a:ext>
            </a:extLst>
          </p:cNvPr>
          <p:cNvSpPr txBox="1"/>
          <p:nvPr/>
        </p:nvSpPr>
        <p:spPr>
          <a:xfrm>
            <a:off x="5609680" y="2537974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KR" b="1" dirty="0"/>
              <a:t>earson</a:t>
            </a:r>
          </a:p>
          <a:p>
            <a:r>
              <a:rPr lang="en-US" b="1" dirty="0"/>
              <a:t>K</a:t>
            </a:r>
            <a:r>
              <a:rPr lang="en-KR" b="1" dirty="0"/>
              <a:t>endalltau</a:t>
            </a:r>
          </a:p>
          <a:p>
            <a:r>
              <a:rPr lang="en-US" b="1" dirty="0"/>
              <a:t>S</a:t>
            </a:r>
            <a:r>
              <a:rPr lang="en-KR" b="1" dirty="0"/>
              <a:t>pearman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4F417436-6497-974C-A019-AAD9B9479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3396"/>
              </p:ext>
            </p:extLst>
          </p:nvPr>
        </p:nvGraphicFramePr>
        <p:xfrm>
          <a:off x="1346247" y="1828959"/>
          <a:ext cx="3444367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44367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ave0_0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ave1_0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ave1_1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ave2_0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</a:t>
                      </a:r>
                      <a:r>
                        <a:rPr lang="en-KR" sz="1800" b="1" dirty="0"/>
                        <a:t>ave2_1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3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</a:t>
                      </a:r>
                      <a:r>
                        <a:rPr lang="en-KR" sz="1800" b="1" dirty="0"/>
                        <a:t>axmemory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8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</a:t>
                      </a:r>
                      <a:r>
                        <a:rPr lang="en-KR" sz="1800" b="1" dirty="0"/>
                        <a:t>axmemory-samples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28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</a:t>
                      </a:r>
                      <a:r>
                        <a:rPr lang="en-KR" sz="1800" b="1" dirty="0"/>
                        <a:t>ash-max-ziplist-entries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</a:t>
                      </a:r>
                      <a:r>
                        <a:rPr lang="en-KR" sz="1800" b="1" dirty="0"/>
                        <a:t>ash-max-ziplist-value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2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8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04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</a:t>
            </a:r>
            <a:r>
              <a:rPr lang="ko-KR" altLang="en-US" dirty="0"/>
              <a:t> </a:t>
            </a:r>
            <a:r>
              <a:rPr lang="en-US" altLang="ko-KR" dirty="0"/>
              <a:t>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8</a:t>
            </a:fld>
            <a:endParaRPr lang="en-K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5795B3-4B68-A947-8366-86C88B0A44EE}"/>
              </a:ext>
            </a:extLst>
          </p:cNvPr>
          <p:cNvGrpSpPr/>
          <p:nvPr/>
        </p:nvGrpSpPr>
        <p:grpSpPr>
          <a:xfrm>
            <a:off x="2030194" y="1753492"/>
            <a:ext cx="3757420" cy="1803627"/>
            <a:chOff x="838200" y="1690687"/>
            <a:chExt cx="3757420" cy="18036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215EA0-6E02-0646-8314-9B7F1A88B716}"/>
                </a:ext>
              </a:extLst>
            </p:cNvPr>
            <p:cNvSpPr/>
            <p:nvPr/>
          </p:nvSpPr>
          <p:spPr>
            <a:xfrm>
              <a:off x="872361" y="1690687"/>
              <a:ext cx="18550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save0_0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601CA8-29E0-3947-ADB0-2ABDF5D77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168752"/>
              <a:ext cx="3757420" cy="132556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8C2AB0-2695-664F-847E-C757C6721CD6}"/>
              </a:ext>
            </a:extLst>
          </p:cNvPr>
          <p:cNvGrpSpPr/>
          <p:nvPr/>
        </p:nvGrpSpPr>
        <p:grpSpPr>
          <a:xfrm>
            <a:off x="6504744" y="1753492"/>
            <a:ext cx="3842324" cy="2130198"/>
            <a:chOff x="5067817" y="1690687"/>
            <a:chExt cx="3842324" cy="21301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6C704B-5DF7-9545-BA4F-4D23FA8AD842}"/>
                </a:ext>
              </a:extLst>
            </p:cNvPr>
            <p:cNvSpPr/>
            <p:nvPr/>
          </p:nvSpPr>
          <p:spPr>
            <a:xfrm>
              <a:off x="5067817" y="1690687"/>
              <a:ext cx="12365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save1_0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6B5EC9-8A9D-7C43-A987-E6BE267BD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7817" y="2074374"/>
              <a:ext cx="3842324" cy="174651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310B9F-FFCA-564E-BB7A-35DA968D1022}"/>
              </a:ext>
            </a:extLst>
          </p:cNvPr>
          <p:cNvGrpSpPr/>
          <p:nvPr/>
        </p:nvGrpSpPr>
        <p:grpSpPr>
          <a:xfrm>
            <a:off x="2039827" y="4284635"/>
            <a:ext cx="2807137" cy="2008910"/>
            <a:chOff x="847833" y="4221830"/>
            <a:chExt cx="2807137" cy="20089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618160-E94A-074C-B432-6130C2B7578B}"/>
                </a:ext>
              </a:extLst>
            </p:cNvPr>
            <p:cNvSpPr/>
            <p:nvPr/>
          </p:nvSpPr>
          <p:spPr>
            <a:xfrm>
              <a:off x="872361" y="4221830"/>
              <a:ext cx="18550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save2_1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47E3DB-BCA6-7945-837E-A057059CD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833" y="4708688"/>
              <a:ext cx="2807137" cy="152205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A6C915-ACAF-1344-9E6F-DDAA5AA02C19}"/>
              </a:ext>
            </a:extLst>
          </p:cNvPr>
          <p:cNvGrpSpPr/>
          <p:nvPr/>
        </p:nvGrpSpPr>
        <p:grpSpPr>
          <a:xfrm>
            <a:off x="6504744" y="4284635"/>
            <a:ext cx="3194440" cy="1792762"/>
            <a:chOff x="5067817" y="4221830"/>
            <a:chExt cx="3194440" cy="17927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628271-C004-034F-B05C-D2F537C4E24A}"/>
                </a:ext>
              </a:extLst>
            </p:cNvPr>
            <p:cNvSpPr/>
            <p:nvPr/>
          </p:nvSpPr>
          <p:spPr>
            <a:xfrm>
              <a:off x="5067817" y="4221830"/>
              <a:ext cx="2529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maxmemory</a:t>
              </a:r>
              <a:r>
                <a:rPr lang="en-US" b="1" dirty="0"/>
                <a:t>-samples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839B732-A9D5-A942-B879-4AF9AF3B8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7817" y="4708688"/>
              <a:ext cx="3194440" cy="13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64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4B74-4A80-6E49-BF95-0A3F5C0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Activedefrag</a:t>
            </a:r>
            <a:r>
              <a:rPr lang="en-US" dirty="0"/>
              <a:t> knob</a:t>
            </a:r>
            <a:r>
              <a:rPr lang="ko-KR" altLang="en-US" dirty="0"/>
              <a:t>의 </a:t>
            </a:r>
            <a:r>
              <a:rPr lang="en-US" dirty="0"/>
              <a:t>P-value</a:t>
            </a:r>
            <a:endParaRPr lang="en-K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37E-A3A0-E346-9700-08D760A3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395-A25F-E84C-A18F-BA4FF87D0EA7}" type="slidenum">
              <a:rPr lang="en-KR" smtClean="0"/>
              <a:t>9</a:t>
            </a:fld>
            <a:endParaRPr lang="en-KR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ADFD43C-6A9C-9D42-B219-BF2083FE09BF}"/>
              </a:ext>
            </a:extLst>
          </p:cNvPr>
          <p:cNvSpPr/>
          <p:nvPr/>
        </p:nvSpPr>
        <p:spPr>
          <a:xfrm>
            <a:off x="4480931" y="3723436"/>
            <a:ext cx="1975626" cy="60016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5057-4A9B-374B-A26F-9A5682709987}"/>
              </a:ext>
            </a:extLst>
          </p:cNvPr>
          <p:cNvSpPr txBox="1"/>
          <p:nvPr/>
        </p:nvSpPr>
        <p:spPr>
          <a:xfrm>
            <a:off x="4650059" y="2832410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KR" b="1" dirty="0"/>
              <a:t>earson</a:t>
            </a:r>
          </a:p>
          <a:p>
            <a:r>
              <a:rPr lang="en-US" b="1" dirty="0"/>
              <a:t>K</a:t>
            </a:r>
            <a:r>
              <a:rPr lang="en-KR" b="1" dirty="0"/>
              <a:t>endalltau</a:t>
            </a:r>
          </a:p>
          <a:p>
            <a:r>
              <a:rPr lang="en-US" b="1" dirty="0"/>
              <a:t>S</a:t>
            </a:r>
            <a:r>
              <a:rPr lang="en-KR" b="1" dirty="0"/>
              <a:t>pearman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E3A2A2-FEC9-CB46-9F73-D8288AA5F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91294"/>
              </p:ext>
            </p:extLst>
          </p:nvPr>
        </p:nvGraphicFramePr>
        <p:xfrm>
          <a:off x="564617" y="2832410"/>
          <a:ext cx="316023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0230">
                  <a:extLst>
                    <a:ext uri="{9D8B030D-6E8A-4147-A177-3AD203B41FA5}">
                      <a16:colId xmlns:a16="http://schemas.microsoft.com/office/drawing/2014/main" val="41066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KR" sz="1800" b="1" dirty="0"/>
                        <a:t>activedefrag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0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active-defrag-threshold-lower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1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active-defrag-threshold-upper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1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active-defrag-cycle-min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active-defrag-cycle-max</a:t>
                      </a:r>
                      <a:endParaRPr lang="en-KR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400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C804DE3-3A7F-1A40-B8D0-76F23C40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783" y="2629483"/>
            <a:ext cx="3870589" cy="1028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922A75-4A72-3D4A-9709-9B812BE5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783" y="3840300"/>
            <a:ext cx="3870589" cy="840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D45F2-F6A2-AE4C-AB29-7E8A9C385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783" y="4846319"/>
            <a:ext cx="4480929" cy="8454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92F5CAC-6A56-E04D-BCBA-9EF88705E1CF}"/>
              </a:ext>
            </a:extLst>
          </p:cNvPr>
          <p:cNvSpPr/>
          <p:nvPr/>
        </p:nvSpPr>
        <p:spPr>
          <a:xfrm>
            <a:off x="7547783" y="1900713"/>
            <a:ext cx="3780843" cy="454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active-defrag-threshold-lower</a:t>
            </a:r>
          </a:p>
        </p:txBody>
      </p:sp>
    </p:spTree>
    <p:extLst>
      <p:ext uri="{BB962C8B-B14F-4D97-AF65-F5344CB8AC3E}">
        <p14:creationId xmlns:p14="http://schemas.microsoft.com/office/powerpoint/2010/main" val="98543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605</Words>
  <Application>Microsoft Macintosh PowerPoint</Application>
  <PresentationFormat>Widescreen</PresentationFormat>
  <Paragraphs>242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Research Progress</vt:lpstr>
      <vt:lpstr>목차</vt:lpstr>
      <vt:lpstr>PowerPoint Presentation</vt:lpstr>
      <vt:lpstr>상관계수 합, 분류</vt:lpstr>
      <vt:lpstr>상관계수 합, 분류</vt:lpstr>
      <vt:lpstr>BO 진행 결과</vt:lpstr>
      <vt:lpstr>Numeric knob의 P-value</vt:lpstr>
      <vt:lpstr>Numeric knob의 P-value</vt:lpstr>
      <vt:lpstr>Activedefrag knob의 P-value</vt:lpstr>
      <vt:lpstr>Boolean knob의 P-value</vt:lpstr>
      <vt:lpstr>Boolean knob의 P-value</vt:lpstr>
      <vt:lpstr>문제점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12</cp:revision>
  <dcterms:created xsi:type="dcterms:W3CDTF">2021-08-29T12:25:59Z</dcterms:created>
  <dcterms:modified xsi:type="dcterms:W3CDTF">2021-08-30T04:31:42Z</dcterms:modified>
</cp:coreProperties>
</file>