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59" r:id="rId4"/>
    <p:sldId id="268" r:id="rId5"/>
    <p:sldId id="272" r:id="rId6"/>
    <p:sldId id="263" r:id="rId7"/>
    <p:sldId id="273" r:id="rId8"/>
    <p:sldId id="276" r:id="rId9"/>
    <p:sldId id="280" r:id="rId10"/>
    <p:sldId id="282" r:id="rId11"/>
    <p:sldId id="275" r:id="rId12"/>
    <p:sldId id="262" r:id="rId13"/>
    <p:sldId id="260" r:id="rId14"/>
    <p:sldId id="264" r:id="rId15"/>
    <p:sldId id="265" r:id="rId16"/>
    <p:sldId id="266" r:id="rId17"/>
    <p:sldId id="267" r:id="rId18"/>
    <p:sldId id="269" r:id="rId19"/>
    <p:sldId id="274" r:id="rId20"/>
    <p:sldId id="278" r:id="rId21"/>
    <p:sldId id="281" r:id="rId22"/>
    <p:sldId id="283" r:id="rId23"/>
    <p:sldId id="279" r:id="rId24"/>
    <p:sldId id="277" r:id="rId25"/>
    <p:sldId id="261" r:id="rId26"/>
    <p:sldId id="270" r:id="rId27"/>
    <p:sldId id="271" r:id="rId28"/>
    <p:sldId id="284" r:id="rId29"/>
    <p:sldId id="287" r:id="rId30"/>
    <p:sldId id="286" r:id="rId31"/>
    <p:sldId id="288" r:id="rId32"/>
    <p:sldId id="289" r:id="rId33"/>
    <p:sldId id="290" r:id="rId34"/>
    <p:sldId id="291" r:id="rId35"/>
    <p:sldId id="292" r:id="rId36"/>
    <p:sldId id="285" r:id="rId37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2"/>
    <p:restoredTop sz="94170"/>
  </p:normalViewPr>
  <p:slideViewPr>
    <p:cSldViewPr snapToGrid="0" snapToObjects="1">
      <p:cViewPr>
        <p:scale>
          <a:sx n="136" d="100"/>
          <a:sy n="136" d="100"/>
        </p:scale>
        <p:origin x="4888" y="-47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7D1B5-9C93-B944-849C-64E3368A21F9}" type="datetimeFigureOut">
              <a:rPr lang="en-KR" smtClean="0"/>
              <a:t>2021/10/06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50A94-FA20-2B4C-BBE4-3094E5E24B0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05333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C50A94-FA20-2B4C-BBE4-3094E5E24B0C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65807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C50A94-FA20-2B4C-BBE4-3094E5E24B0C}" type="slidenum">
              <a:rPr lang="en-KR" smtClean="0"/>
              <a:t>19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99348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C50A94-FA20-2B4C-BBE4-3094E5E24B0C}" type="slidenum">
              <a:rPr lang="en-KR" smtClean="0"/>
              <a:t>20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4986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C50A94-FA20-2B4C-BBE4-3094E5E24B0C}" type="slidenum">
              <a:rPr lang="en-KR" smtClean="0"/>
              <a:t>21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45571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C50A94-FA20-2B4C-BBE4-3094E5E24B0C}" type="slidenum">
              <a:rPr lang="en-KR" smtClean="0"/>
              <a:t>22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67721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C50A94-FA20-2B4C-BBE4-3094E5E24B0C}" type="slidenum">
              <a:rPr lang="en-KR" smtClean="0"/>
              <a:t>23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51794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C50A94-FA20-2B4C-BBE4-3094E5E24B0C}" type="slidenum">
              <a:rPr lang="en-KR" smtClean="0"/>
              <a:t>24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11002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C50A94-FA20-2B4C-BBE4-3094E5E24B0C}" type="slidenum">
              <a:rPr lang="en-KR" smtClean="0"/>
              <a:t>28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91681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C50A94-FA20-2B4C-BBE4-3094E5E24B0C}" type="slidenum">
              <a:rPr lang="en-KR" smtClean="0"/>
              <a:t>29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733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C50A94-FA20-2B4C-BBE4-3094E5E24B0C}" type="slidenum">
              <a:rPr lang="en-KR" smtClean="0"/>
              <a:t>30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33400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C50A94-FA20-2B4C-BBE4-3094E5E24B0C}" type="slidenum">
              <a:rPr lang="en-KR" smtClean="0"/>
              <a:t>32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37554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C50A94-FA20-2B4C-BBE4-3094E5E24B0C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432616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C50A94-FA20-2B4C-BBE4-3094E5E24B0C}" type="slidenum">
              <a:rPr lang="en-KR" smtClean="0"/>
              <a:t>33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015588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C50A94-FA20-2B4C-BBE4-3094E5E24B0C}" type="slidenum">
              <a:rPr lang="en-KR" smtClean="0"/>
              <a:t>34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191176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C50A94-FA20-2B4C-BBE4-3094E5E24B0C}" type="slidenum">
              <a:rPr lang="en-KR" smtClean="0"/>
              <a:t>35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977978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C50A94-FA20-2B4C-BBE4-3094E5E24B0C}" type="slidenum">
              <a:rPr lang="en-KR" smtClean="0"/>
              <a:t>36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55808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C50A94-FA20-2B4C-BBE4-3094E5E24B0C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85017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C50A94-FA20-2B4C-BBE4-3094E5E24B0C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52720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C50A94-FA20-2B4C-BBE4-3094E5E24B0C}" type="slidenum">
              <a:rPr lang="en-KR" smtClean="0"/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60943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C50A94-FA20-2B4C-BBE4-3094E5E24B0C}" type="slidenum">
              <a:rPr lang="en-KR" smtClean="0"/>
              <a:t>15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33285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C50A94-FA20-2B4C-BBE4-3094E5E24B0C}" type="slidenum">
              <a:rPr lang="en-KR" smtClean="0"/>
              <a:t>16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55020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C50A94-FA20-2B4C-BBE4-3094E5E24B0C}" type="slidenum">
              <a:rPr lang="en-KR" smtClean="0"/>
              <a:t>17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52260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C50A94-FA20-2B4C-BBE4-3094E5E24B0C}" type="slidenum">
              <a:rPr lang="en-KR" smtClean="0"/>
              <a:t>18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79680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FDF4-F76B-534B-B2F9-06DE37C58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A5241-3B2A-B54B-A0BC-F3FB5B710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1CDB6-F747-2A44-B851-04FF94F7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F1B3-CE94-3A41-80E6-3EF4B2E23571}" type="datetimeFigureOut">
              <a:rPr lang="en-KR" smtClean="0"/>
              <a:t>2021/10/06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84F3D-A8B5-C342-AF8C-86B7CA08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6C9BE-1820-1846-923F-8F27D391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7F9F-29D9-534A-97A6-244BB29A2BD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9329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33CE3-1C71-B94D-8538-B24D4236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655D9-0513-A642-AD83-C409BA711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54C6A-5A3F-9541-BFC2-6D831AC6D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F1B3-CE94-3A41-80E6-3EF4B2E23571}" type="datetimeFigureOut">
              <a:rPr lang="en-KR" smtClean="0"/>
              <a:t>2021/10/06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4969F-8DDD-104B-ADDE-0EA65485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2C9D5-8D89-B54C-9EE0-1F7756AA2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7F9F-29D9-534A-97A6-244BB29A2BD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3874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2C631B-B6BD-A543-8384-65BE6768C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29252-27E3-734F-A8E7-C7413858D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CCFF4-7557-3645-B355-37C3B9404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F1B3-CE94-3A41-80E6-3EF4B2E23571}" type="datetimeFigureOut">
              <a:rPr lang="en-KR" smtClean="0"/>
              <a:t>2021/10/06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D6D28-FD5D-8042-A9F0-78217669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52FB0-9B31-2E44-A0C9-C2976EBF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7F9F-29D9-534A-97A6-244BB29A2BD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59653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7FE8-336C-2744-AC04-65EE4F81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E4356-71B3-9A40-AD43-52FA62CD9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35F5D-1A6C-AC4E-9534-D9375EA1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F1B3-CE94-3A41-80E6-3EF4B2E23571}" type="datetimeFigureOut">
              <a:rPr lang="en-KR" smtClean="0"/>
              <a:t>2021/10/06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88401-50FE-3045-AD6B-98AFB178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97B71-139C-CC4B-8DAC-E87A9287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7F9F-29D9-534A-97A6-244BB29A2BD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8220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37FF2-DE5A-DC4F-BC87-1C37B3E80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2C8F1-1854-EB4C-80DE-8CD17AC54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2A7E9-7320-D946-9D69-84FC733CA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F1B3-CE94-3A41-80E6-3EF4B2E23571}" type="datetimeFigureOut">
              <a:rPr lang="en-KR" smtClean="0"/>
              <a:t>2021/10/06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447F4-6846-6E46-9273-FCECF942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49846-3C97-324E-A4B6-0C3C85E8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7F9F-29D9-534A-97A6-244BB29A2BD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1156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0654-68C4-3740-B48C-238EF983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51703-FC0A-6C46-9920-78F9CA5F9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89BC6-E59C-5E49-A540-1A928323B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5B989-CC3C-6547-B0B3-E925DA01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F1B3-CE94-3A41-80E6-3EF4B2E23571}" type="datetimeFigureOut">
              <a:rPr lang="en-KR" smtClean="0"/>
              <a:t>2021/10/06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E7922-D025-6F44-8615-538922F4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CDEAA-1A1C-5D49-96B1-68F3A375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7F9F-29D9-534A-97A6-244BB29A2BD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5809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7DB87-06A6-5F4A-A0D1-1C86922E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FCED0-BF3B-1C4F-B4B1-B4212A619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F04E1-A322-F14B-A422-BDC5AEDC3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54EAD-BE6C-7940-BC3E-9DF0952F0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869FC-BD4F-4544-9A91-67C740F43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F8E78-6C86-874A-ABEC-3F6249573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F1B3-CE94-3A41-80E6-3EF4B2E23571}" type="datetimeFigureOut">
              <a:rPr lang="en-KR" smtClean="0"/>
              <a:t>2021/10/06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47F0CE-1F76-4345-9E63-60F8E114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A350F-6AF1-7C4A-AAE3-55E111DF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7F9F-29D9-534A-97A6-244BB29A2BD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3376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962F-B0CF-3D42-B41F-08AFF480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AB014-E02F-604E-86D3-FC4746001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F1B3-CE94-3A41-80E6-3EF4B2E23571}" type="datetimeFigureOut">
              <a:rPr lang="en-KR" smtClean="0"/>
              <a:t>2021/10/06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CED06-02ED-9742-BCD3-F20A4014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E40D8-BAB2-254F-9A25-068F2212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7F9F-29D9-534A-97A6-244BB29A2BD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2150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0FC33-ACC9-C047-A9E1-3F1EBBDFA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F1B3-CE94-3A41-80E6-3EF4B2E23571}" type="datetimeFigureOut">
              <a:rPr lang="en-KR" smtClean="0"/>
              <a:t>2021/10/06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0801A-7FFE-244C-83C3-6D7731BA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7CED7-04C1-144F-9E5C-A238DC55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7F9F-29D9-534A-97A6-244BB29A2BD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5263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676F-DCC7-364B-BFE1-387477D9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2D595-6F38-5E44-8206-A8C217271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F1453-8C5D-C743-897B-A583F05BD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62D1E-FFAB-D340-850D-AA28C33E8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F1B3-CE94-3A41-80E6-3EF4B2E23571}" type="datetimeFigureOut">
              <a:rPr lang="en-KR" smtClean="0"/>
              <a:t>2021/10/06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0D421-DB4B-4742-9ACA-9474FE39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F398C-B81A-2846-90E2-68A7686F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7F9F-29D9-534A-97A6-244BB29A2BD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3824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B9443-8C53-B841-8EBB-98DEB6B3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81F6F3-753D-8B4A-A95C-826619087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A9F24-47C4-8543-B35D-9427E6E42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BA5FE-21AB-6E45-8FA9-B7EBFCB5B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F1B3-CE94-3A41-80E6-3EF4B2E23571}" type="datetimeFigureOut">
              <a:rPr lang="en-KR" smtClean="0"/>
              <a:t>2021/10/06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3800E-1D8F-684E-9B0F-785DC84D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522B3-7C29-D943-9392-BE770451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7F9F-29D9-534A-97A6-244BB29A2BD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1500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A337F1-E139-EA48-A033-20847566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7C823-464F-3D43-8540-4D229B24D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ADED3-8D44-9946-A7CC-C2C3CAE34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4F1B3-CE94-3A41-80E6-3EF4B2E23571}" type="datetimeFigureOut">
              <a:rPr lang="en-KR" smtClean="0"/>
              <a:t>2021/10/06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4427E-80CC-7242-81D3-ADF686865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80871-F08D-9A4D-B00F-50A50F061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57F9F-29D9-534A-97A6-244BB29A2BD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4924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344063-FB3A-9646-AB0B-ED60F0E8EB9F}"/>
              </a:ext>
            </a:extLst>
          </p:cNvPr>
          <p:cNvSpPr/>
          <p:nvPr/>
        </p:nvSpPr>
        <p:spPr>
          <a:xfrm>
            <a:off x="3944679" y="818707"/>
            <a:ext cx="1998921" cy="946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Ops/sec </a:t>
            </a:r>
            <a:endParaRPr lang="en-K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DABA6E-8C21-DE4B-9CD2-14566A7C0CDA}"/>
              </a:ext>
            </a:extLst>
          </p:cNvPr>
          <p:cNvSpPr/>
          <p:nvPr/>
        </p:nvSpPr>
        <p:spPr>
          <a:xfrm>
            <a:off x="1917401" y="2332074"/>
            <a:ext cx="2441944" cy="1857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Cluster1</a:t>
            </a:r>
          </a:p>
          <a:p>
            <a:pPr algn="ctr"/>
            <a:endParaRPr lang="en-US" sz="11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Internal_metric1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Internal_metric2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endParaRPr lang="en-K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9A1AD6-F9BE-1D4D-A774-351C8CE6B31D}"/>
              </a:ext>
            </a:extLst>
          </p:cNvPr>
          <p:cNvSpPr/>
          <p:nvPr/>
        </p:nvSpPr>
        <p:spPr>
          <a:xfrm>
            <a:off x="5472224" y="2332074"/>
            <a:ext cx="2441944" cy="1857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Cluster2</a:t>
            </a:r>
          </a:p>
          <a:p>
            <a:pPr algn="ctr"/>
            <a:endParaRPr lang="en-US" sz="11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Internal_metric1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Internal_metric2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endParaRPr lang="en-K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8C0EE2-9157-2342-9983-18768F12485E}"/>
              </a:ext>
            </a:extLst>
          </p:cNvPr>
          <p:cNvSpPr/>
          <p:nvPr/>
        </p:nvSpPr>
        <p:spPr>
          <a:xfrm>
            <a:off x="1917401" y="4653516"/>
            <a:ext cx="2441944" cy="1385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sz="11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parameter1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parameter2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endParaRPr lang="en-K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721805-98C2-0541-BB72-A31F8220326F}"/>
              </a:ext>
            </a:extLst>
          </p:cNvPr>
          <p:cNvSpPr/>
          <p:nvPr/>
        </p:nvSpPr>
        <p:spPr>
          <a:xfrm>
            <a:off x="5482853" y="4653516"/>
            <a:ext cx="2441944" cy="1385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sz="11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parameter1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parameter2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417780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677A32-6AAD-2D42-B890-04717065B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587397"/>
              </p:ext>
            </p:extLst>
          </p:nvPr>
        </p:nvGraphicFramePr>
        <p:xfrm>
          <a:off x="-6051260" y="1365713"/>
          <a:ext cx="2684428" cy="255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107">
                  <a:extLst>
                    <a:ext uri="{9D8B030D-6E8A-4147-A177-3AD203B41FA5}">
                      <a16:colId xmlns:a16="http://schemas.microsoft.com/office/drawing/2014/main" val="1889157796"/>
                    </a:ext>
                  </a:extLst>
                </a:gridCol>
                <a:gridCol w="671107">
                  <a:extLst>
                    <a:ext uri="{9D8B030D-6E8A-4147-A177-3AD203B41FA5}">
                      <a16:colId xmlns:a16="http://schemas.microsoft.com/office/drawing/2014/main" val="2129718663"/>
                    </a:ext>
                  </a:extLst>
                </a:gridCol>
                <a:gridCol w="671107">
                  <a:extLst>
                    <a:ext uri="{9D8B030D-6E8A-4147-A177-3AD203B41FA5}">
                      <a16:colId xmlns:a16="http://schemas.microsoft.com/office/drawing/2014/main" val="2229528150"/>
                    </a:ext>
                  </a:extLst>
                </a:gridCol>
                <a:gridCol w="671107">
                  <a:extLst>
                    <a:ext uri="{9D8B030D-6E8A-4147-A177-3AD203B41FA5}">
                      <a16:colId xmlns:a16="http://schemas.microsoft.com/office/drawing/2014/main" val="3982351198"/>
                    </a:ext>
                  </a:extLst>
                </a:gridCol>
              </a:tblGrid>
              <a:tr h="63884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878439"/>
                  </a:ext>
                </a:extLst>
              </a:tr>
              <a:tr h="63884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558183"/>
                  </a:ext>
                </a:extLst>
              </a:tr>
              <a:tr h="63884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09971"/>
                  </a:ext>
                </a:extLst>
              </a:tr>
              <a:tr h="63884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61581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58471B9-8DAE-0844-BBC1-FB7595841FB3}"/>
              </a:ext>
            </a:extLst>
          </p:cNvPr>
          <p:cNvSpPr txBox="1"/>
          <p:nvPr/>
        </p:nvSpPr>
        <p:spPr>
          <a:xfrm>
            <a:off x="-6142179" y="618333"/>
            <a:ext cx="3420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</a:t>
            </a:r>
            <a:r>
              <a:rPr lang="en-KR" sz="3200" b="1" dirty="0"/>
              <a:t>nternal metrics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6D0FE7-C492-C84B-A224-08DEDE283CB3}"/>
              </a:ext>
            </a:extLst>
          </p:cNvPr>
          <p:cNvSpPr txBox="1"/>
          <p:nvPr/>
        </p:nvSpPr>
        <p:spPr>
          <a:xfrm rot="16200000">
            <a:off x="-7396258" y="2298778"/>
            <a:ext cx="1798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3200" b="1" dirty="0"/>
              <a:t>Samples</a:t>
            </a:r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3EB46293-E94E-0747-8B12-2FC3B510E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691445"/>
              </p:ext>
            </p:extLst>
          </p:nvPr>
        </p:nvGraphicFramePr>
        <p:xfrm>
          <a:off x="968504" y="1365713"/>
          <a:ext cx="2684428" cy="255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107">
                  <a:extLst>
                    <a:ext uri="{9D8B030D-6E8A-4147-A177-3AD203B41FA5}">
                      <a16:colId xmlns:a16="http://schemas.microsoft.com/office/drawing/2014/main" val="1889157796"/>
                    </a:ext>
                  </a:extLst>
                </a:gridCol>
                <a:gridCol w="671107">
                  <a:extLst>
                    <a:ext uri="{9D8B030D-6E8A-4147-A177-3AD203B41FA5}">
                      <a16:colId xmlns:a16="http://schemas.microsoft.com/office/drawing/2014/main" val="2129718663"/>
                    </a:ext>
                  </a:extLst>
                </a:gridCol>
                <a:gridCol w="671107">
                  <a:extLst>
                    <a:ext uri="{9D8B030D-6E8A-4147-A177-3AD203B41FA5}">
                      <a16:colId xmlns:a16="http://schemas.microsoft.com/office/drawing/2014/main" val="2229528150"/>
                    </a:ext>
                  </a:extLst>
                </a:gridCol>
                <a:gridCol w="671107">
                  <a:extLst>
                    <a:ext uri="{9D8B030D-6E8A-4147-A177-3AD203B41FA5}">
                      <a16:colId xmlns:a16="http://schemas.microsoft.com/office/drawing/2014/main" val="3982351198"/>
                    </a:ext>
                  </a:extLst>
                </a:gridCol>
              </a:tblGrid>
              <a:tr h="63884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878439"/>
                  </a:ext>
                </a:extLst>
              </a:tr>
              <a:tr h="63884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558183"/>
                  </a:ext>
                </a:extLst>
              </a:tr>
              <a:tr h="63884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09971"/>
                  </a:ext>
                </a:extLst>
              </a:tr>
              <a:tr h="63884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61581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B58E9BB-E1AA-DE49-AFF0-BDDFEC98C29D}"/>
              </a:ext>
            </a:extLst>
          </p:cNvPr>
          <p:cNvSpPr txBox="1"/>
          <p:nvPr/>
        </p:nvSpPr>
        <p:spPr>
          <a:xfrm>
            <a:off x="1671911" y="722819"/>
            <a:ext cx="1885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Factors</a:t>
            </a:r>
            <a:endParaRPr lang="en-KR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E911D2-3B31-8D43-8CB8-EEDF3CE41413}"/>
              </a:ext>
            </a:extLst>
          </p:cNvPr>
          <p:cNvSpPr txBox="1"/>
          <p:nvPr/>
        </p:nvSpPr>
        <p:spPr>
          <a:xfrm rot="16200000">
            <a:off x="-1039610" y="2351006"/>
            <a:ext cx="311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3200" b="1" dirty="0"/>
              <a:t>Internal metrics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EFB9265-5464-3D4E-A7E0-D242072E0623}"/>
              </a:ext>
            </a:extLst>
          </p:cNvPr>
          <p:cNvGrpSpPr/>
          <p:nvPr/>
        </p:nvGrpSpPr>
        <p:grpSpPr>
          <a:xfrm>
            <a:off x="7679073" y="1205972"/>
            <a:ext cx="7888473" cy="2176383"/>
            <a:chOff x="4932432" y="5339375"/>
            <a:chExt cx="7888473" cy="2176383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E1F06C7-AA11-7543-9FDF-F53D7C7DA5F4}"/>
                </a:ext>
              </a:extLst>
            </p:cNvPr>
            <p:cNvGrpSpPr/>
            <p:nvPr/>
          </p:nvGrpSpPr>
          <p:grpSpPr>
            <a:xfrm>
              <a:off x="9074790" y="5339375"/>
              <a:ext cx="3746115" cy="2154709"/>
              <a:chOff x="2775529" y="3080357"/>
              <a:chExt cx="3746115" cy="2154709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DD07AA5-D4FC-6E4F-BF40-E5203F0E462A}"/>
                  </a:ext>
                </a:extLst>
              </p:cNvPr>
              <p:cNvSpPr txBox="1"/>
              <p:nvPr/>
            </p:nvSpPr>
            <p:spPr>
              <a:xfrm>
                <a:off x="2775529" y="3665406"/>
                <a:ext cx="3746115" cy="156966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err="1"/>
                  <a:t>used_cpu_sys</a:t>
                </a:r>
                <a:endParaRPr lang="en-US" sz="2400" b="1" dirty="0"/>
              </a:p>
              <a:p>
                <a:pPr algn="ctr"/>
                <a:r>
                  <a:rPr lang="en-US" sz="2400" b="1" dirty="0" err="1"/>
                  <a:t>used_cpu_user</a:t>
                </a:r>
                <a:endParaRPr lang="en-US" sz="2400" b="1" dirty="0"/>
              </a:p>
              <a:p>
                <a:pPr algn="ctr"/>
                <a:r>
                  <a:rPr lang="en-US" sz="2400" b="1" dirty="0" err="1"/>
                  <a:t>used_cpu_sys_children</a:t>
                </a:r>
                <a:endParaRPr lang="en-US" sz="2400" b="1" dirty="0"/>
              </a:p>
              <a:p>
                <a:pPr algn="ctr"/>
                <a:r>
                  <a:rPr lang="en-KR" sz="2400" b="1" dirty="0"/>
                  <a:t>…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743D880-03A7-C440-AFA2-ECCDE0743FA6}"/>
                  </a:ext>
                </a:extLst>
              </p:cNvPr>
              <p:cNvSpPr/>
              <p:nvPr/>
            </p:nvSpPr>
            <p:spPr>
              <a:xfrm>
                <a:off x="3855131" y="3080357"/>
                <a:ext cx="15869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/>
                  <a:t>Cluster_2</a:t>
                </a:r>
                <a:endParaRPr lang="en-KR" sz="2800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CB0D642-18DA-6F43-AB6C-61231BD25BDD}"/>
                </a:ext>
              </a:extLst>
            </p:cNvPr>
            <p:cNvGrpSpPr/>
            <p:nvPr/>
          </p:nvGrpSpPr>
          <p:grpSpPr>
            <a:xfrm>
              <a:off x="4932432" y="5356728"/>
              <a:ext cx="3746115" cy="2159030"/>
              <a:chOff x="2260993" y="3077323"/>
              <a:chExt cx="3746115" cy="2159030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54003-12EC-384E-90C5-02EFC4DBF083}"/>
                  </a:ext>
                </a:extLst>
              </p:cNvPr>
              <p:cNvSpPr txBox="1"/>
              <p:nvPr/>
            </p:nvSpPr>
            <p:spPr>
              <a:xfrm>
                <a:off x="2260993" y="3666693"/>
                <a:ext cx="3746115" cy="156966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err="1"/>
                  <a:t>used_memory</a:t>
                </a:r>
                <a:endParaRPr lang="en-US" sz="2400" b="1" dirty="0"/>
              </a:p>
              <a:p>
                <a:pPr algn="ctr"/>
                <a:r>
                  <a:rPr lang="en-US" sz="2400" b="1" dirty="0" err="1"/>
                  <a:t>used_memory_human</a:t>
                </a:r>
                <a:endParaRPr lang="en-US" sz="2400" b="1" dirty="0"/>
              </a:p>
              <a:p>
                <a:pPr algn="ctr"/>
                <a:r>
                  <a:rPr lang="en-US" sz="2400" b="1" dirty="0" err="1"/>
                  <a:t>used_memory_peak</a:t>
                </a:r>
                <a:endParaRPr lang="en-US" sz="2400" b="1" dirty="0"/>
              </a:p>
              <a:p>
                <a:pPr algn="ctr"/>
                <a:r>
                  <a:rPr lang="en-US" sz="2400" b="1" dirty="0"/>
                  <a:t>…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D2CCF48-E799-2345-AEA9-21BA431867A6}"/>
                  </a:ext>
                </a:extLst>
              </p:cNvPr>
              <p:cNvSpPr/>
              <p:nvPr/>
            </p:nvSpPr>
            <p:spPr>
              <a:xfrm>
                <a:off x="3340595" y="3077323"/>
                <a:ext cx="15869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/>
                  <a:t>Cluster_1</a:t>
                </a:r>
                <a:endParaRPr lang="en-KR" sz="2800" dirty="0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E8B13C-ABEB-374E-97C3-7939A24643EC}"/>
              </a:ext>
            </a:extLst>
          </p:cNvPr>
          <p:cNvGrpSpPr/>
          <p:nvPr/>
        </p:nvGrpSpPr>
        <p:grpSpPr>
          <a:xfrm>
            <a:off x="-3081322" y="1976295"/>
            <a:ext cx="2937381" cy="1218788"/>
            <a:chOff x="3022038" y="893535"/>
            <a:chExt cx="2937381" cy="1218788"/>
          </a:xfrm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D6ECBA05-772B-534B-A9D6-94392016D89D}"/>
                </a:ext>
              </a:extLst>
            </p:cNvPr>
            <p:cNvSpPr/>
            <p:nvPr/>
          </p:nvSpPr>
          <p:spPr>
            <a:xfrm>
              <a:off x="3022038" y="1409179"/>
              <a:ext cx="1263800" cy="187272"/>
            </a:xfrm>
            <a:prstGeom prst="rightArrow">
              <a:avLst>
                <a:gd name="adj1" fmla="val 20913"/>
                <a:gd name="adj2" fmla="val 7908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A15BF84-5600-3F4A-8C54-FDC20A6FCDD9}"/>
                </a:ext>
              </a:extLst>
            </p:cNvPr>
            <p:cNvGrpSpPr/>
            <p:nvPr/>
          </p:nvGrpSpPr>
          <p:grpSpPr>
            <a:xfrm>
              <a:off x="3547243" y="893535"/>
              <a:ext cx="2412176" cy="1218788"/>
              <a:chOff x="3717363" y="893535"/>
              <a:chExt cx="2412176" cy="1218788"/>
            </a:xfrm>
          </p:grpSpPr>
          <p:sp>
            <p:nvSpPr>
              <p:cNvPr id="2" name="Right Arrow 1">
                <a:extLst>
                  <a:ext uri="{FF2B5EF4-FFF2-40B4-BE49-F238E27FC236}">
                    <a16:creationId xmlns:a16="http://schemas.microsoft.com/office/drawing/2014/main" id="{32E87246-6D55-B845-86E9-ED218D82D179}"/>
                  </a:ext>
                </a:extLst>
              </p:cNvPr>
              <p:cNvSpPr/>
              <p:nvPr/>
            </p:nvSpPr>
            <p:spPr>
              <a:xfrm>
                <a:off x="4865739" y="1398622"/>
                <a:ext cx="1263800" cy="187272"/>
              </a:xfrm>
              <a:prstGeom prst="rightArrow">
                <a:avLst>
                  <a:gd name="adj1" fmla="val 20913"/>
                  <a:gd name="adj2" fmla="val 7908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E5559674-1B86-8341-AD92-207E2C3BB0D8}"/>
                  </a:ext>
                </a:extLst>
              </p:cNvPr>
              <p:cNvSpPr/>
              <p:nvPr/>
            </p:nvSpPr>
            <p:spPr>
              <a:xfrm>
                <a:off x="3717363" y="893535"/>
                <a:ext cx="1871101" cy="12187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3600" b="1" dirty="0"/>
                  <a:t>Factor Analysis</a:t>
                </a: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8237DBE-BC38-164E-8696-3B2636D44A6F}"/>
              </a:ext>
            </a:extLst>
          </p:cNvPr>
          <p:cNvGrpSpPr/>
          <p:nvPr/>
        </p:nvGrpSpPr>
        <p:grpSpPr>
          <a:xfrm>
            <a:off x="3973331" y="1947205"/>
            <a:ext cx="3224245" cy="1255626"/>
            <a:chOff x="2950322" y="854637"/>
            <a:chExt cx="3224245" cy="1255626"/>
          </a:xfrm>
        </p:grpSpPr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82ACA2EC-BB55-D444-A922-93551235BFDE}"/>
                </a:ext>
              </a:extLst>
            </p:cNvPr>
            <p:cNvSpPr/>
            <p:nvPr/>
          </p:nvSpPr>
          <p:spPr>
            <a:xfrm>
              <a:off x="2950322" y="1409179"/>
              <a:ext cx="1263800" cy="187272"/>
            </a:xfrm>
            <a:prstGeom prst="rightArrow">
              <a:avLst>
                <a:gd name="adj1" fmla="val 20913"/>
                <a:gd name="adj2" fmla="val 7908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C3EB93-8086-BC41-B50D-7E2C4ED6C935}"/>
                </a:ext>
              </a:extLst>
            </p:cNvPr>
            <p:cNvGrpSpPr/>
            <p:nvPr/>
          </p:nvGrpSpPr>
          <p:grpSpPr>
            <a:xfrm>
              <a:off x="3412319" y="854637"/>
              <a:ext cx="2762248" cy="1255626"/>
              <a:chOff x="3582439" y="854637"/>
              <a:chExt cx="2762248" cy="1255626"/>
            </a:xfrm>
          </p:grpSpPr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8B33AACF-ACB9-FB43-9039-ABB0C2364CC5}"/>
                  </a:ext>
                </a:extLst>
              </p:cNvPr>
              <p:cNvSpPr/>
              <p:nvPr/>
            </p:nvSpPr>
            <p:spPr>
              <a:xfrm>
                <a:off x="5080887" y="1398622"/>
                <a:ext cx="1263800" cy="187272"/>
              </a:xfrm>
              <a:prstGeom prst="rightArrow">
                <a:avLst>
                  <a:gd name="adj1" fmla="val 20913"/>
                  <a:gd name="adj2" fmla="val 7908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DEBD0E5E-0111-D642-AB9A-28CCB6FC36CD}"/>
                  </a:ext>
                </a:extLst>
              </p:cNvPr>
              <p:cNvSpPr/>
              <p:nvPr/>
            </p:nvSpPr>
            <p:spPr>
              <a:xfrm>
                <a:off x="3582439" y="854637"/>
                <a:ext cx="2244404" cy="125562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3600" b="1" dirty="0"/>
                  <a:t>Kmeans Clustering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8380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677A32-6AAD-2D42-B890-04717065BD87}"/>
              </a:ext>
            </a:extLst>
          </p:cNvPr>
          <p:cNvGraphicFramePr>
            <a:graphicFrameLocks noGrp="1"/>
          </p:cNvGraphicFramePr>
          <p:nvPr/>
        </p:nvGraphicFramePr>
        <p:xfrm>
          <a:off x="-6051260" y="1365713"/>
          <a:ext cx="2684428" cy="255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107">
                  <a:extLst>
                    <a:ext uri="{9D8B030D-6E8A-4147-A177-3AD203B41FA5}">
                      <a16:colId xmlns:a16="http://schemas.microsoft.com/office/drawing/2014/main" val="1889157796"/>
                    </a:ext>
                  </a:extLst>
                </a:gridCol>
                <a:gridCol w="671107">
                  <a:extLst>
                    <a:ext uri="{9D8B030D-6E8A-4147-A177-3AD203B41FA5}">
                      <a16:colId xmlns:a16="http://schemas.microsoft.com/office/drawing/2014/main" val="2129718663"/>
                    </a:ext>
                  </a:extLst>
                </a:gridCol>
                <a:gridCol w="671107">
                  <a:extLst>
                    <a:ext uri="{9D8B030D-6E8A-4147-A177-3AD203B41FA5}">
                      <a16:colId xmlns:a16="http://schemas.microsoft.com/office/drawing/2014/main" val="2229528150"/>
                    </a:ext>
                  </a:extLst>
                </a:gridCol>
                <a:gridCol w="671107">
                  <a:extLst>
                    <a:ext uri="{9D8B030D-6E8A-4147-A177-3AD203B41FA5}">
                      <a16:colId xmlns:a16="http://schemas.microsoft.com/office/drawing/2014/main" val="3982351198"/>
                    </a:ext>
                  </a:extLst>
                </a:gridCol>
              </a:tblGrid>
              <a:tr h="63884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878439"/>
                  </a:ext>
                </a:extLst>
              </a:tr>
              <a:tr h="63884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558183"/>
                  </a:ext>
                </a:extLst>
              </a:tr>
              <a:tr h="63884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09971"/>
                  </a:ext>
                </a:extLst>
              </a:tr>
              <a:tr h="63884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61581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58471B9-8DAE-0844-BBC1-FB7595841FB3}"/>
              </a:ext>
            </a:extLst>
          </p:cNvPr>
          <p:cNvSpPr txBox="1"/>
          <p:nvPr/>
        </p:nvSpPr>
        <p:spPr>
          <a:xfrm>
            <a:off x="-6142179" y="618333"/>
            <a:ext cx="3420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</a:t>
            </a:r>
            <a:r>
              <a:rPr lang="en-KR" sz="3200" b="1" dirty="0"/>
              <a:t>nternal metrics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6D0FE7-C492-C84B-A224-08DEDE283CB3}"/>
              </a:ext>
            </a:extLst>
          </p:cNvPr>
          <p:cNvSpPr txBox="1"/>
          <p:nvPr/>
        </p:nvSpPr>
        <p:spPr>
          <a:xfrm rot="16200000">
            <a:off x="-7396258" y="2298778"/>
            <a:ext cx="1798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3200" b="1" dirty="0"/>
              <a:t>Samples</a:t>
            </a:r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3EB46293-E94E-0747-8B12-2FC3B510E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840266"/>
              </p:ext>
            </p:extLst>
          </p:nvPr>
        </p:nvGraphicFramePr>
        <p:xfrm>
          <a:off x="1064756" y="1365713"/>
          <a:ext cx="2684428" cy="255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107">
                  <a:extLst>
                    <a:ext uri="{9D8B030D-6E8A-4147-A177-3AD203B41FA5}">
                      <a16:colId xmlns:a16="http://schemas.microsoft.com/office/drawing/2014/main" val="1889157796"/>
                    </a:ext>
                  </a:extLst>
                </a:gridCol>
                <a:gridCol w="671107">
                  <a:extLst>
                    <a:ext uri="{9D8B030D-6E8A-4147-A177-3AD203B41FA5}">
                      <a16:colId xmlns:a16="http://schemas.microsoft.com/office/drawing/2014/main" val="2129718663"/>
                    </a:ext>
                  </a:extLst>
                </a:gridCol>
                <a:gridCol w="671107">
                  <a:extLst>
                    <a:ext uri="{9D8B030D-6E8A-4147-A177-3AD203B41FA5}">
                      <a16:colId xmlns:a16="http://schemas.microsoft.com/office/drawing/2014/main" val="2229528150"/>
                    </a:ext>
                  </a:extLst>
                </a:gridCol>
                <a:gridCol w="671107">
                  <a:extLst>
                    <a:ext uri="{9D8B030D-6E8A-4147-A177-3AD203B41FA5}">
                      <a16:colId xmlns:a16="http://schemas.microsoft.com/office/drawing/2014/main" val="3982351198"/>
                    </a:ext>
                  </a:extLst>
                </a:gridCol>
              </a:tblGrid>
              <a:tr h="63884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pattFill prst="dashDnDiag">
                      <a:fgClr>
                        <a:schemeClr val="accent3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pattFill prst="dashDnDiag">
                      <a:fgClr>
                        <a:schemeClr val="accent3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pattFill prst="dashDnDiag">
                      <a:fgClr>
                        <a:schemeClr val="accent3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758878439"/>
                  </a:ext>
                </a:extLst>
              </a:tr>
              <a:tr h="63884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558183"/>
                  </a:ext>
                </a:extLst>
              </a:tr>
              <a:tr h="63884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09971"/>
                  </a:ext>
                </a:extLst>
              </a:tr>
              <a:tr h="63884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61581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B58E9BB-E1AA-DE49-AFF0-BDDFEC98C29D}"/>
              </a:ext>
            </a:extLst>
          </p:cNvPr>
          <p:cNvSpPr txBox="1"/>
          <p:nvPr/>
        </p:nvSpPr>
        <p:spPr>
          <a:xfrm>
            <a:off x="1768163" y="722819"/>
            <a:ext cx="1885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Factors</a:t>
            </a:r>
            <a:endParaRPr lang="en-KR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E911D2-3B31-8D43-8CB8-EEDF3CE41413}"/>
              </a:ext>
            </a:extLst>
          </p:cNvPr>
          <p:cNvSpPr txBox="1"/>
          <p:nvPr/>
        </p:nvSpPr>
        <p:spPr>
          <a:xfrm rot="16200000">
            <a:off x="-943358" y="2351006"/>
            <a:ext cx="311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3200" b="1" dirty="0"/>
              <a:t>Internal metrics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EFB9265-5464-3D4E-A7E0-D242072E0623}"/>
              </a:ext>
            </a:extLst>
          </p:cNvPr>
          <p:cNvGrpSpPr/>
          <p:nvPr/>
        </p:nvGrpSpPr>
        <p:grpSpPr>
          <a:xfrm>
            <a:off x="8238533" y="-688881"/>
            <a:ext cx="7888473" cy="2176383"/>
            <a:chOff x="4932432" y="5339375"/>
            <a:chExt cx="7888473" cy="2176383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E1F06C7-AA11-7543-9FDF-F53D7C7DA5F4}"/>
                </a:ext>
              </a:extLst>
            </p:cNvPr>
            <p:cNvGrpSpPr/>
            <p:nvPr/>
          </p:nvGrpSpPr>
          <p:grpSpPr>
            <a:xfrm>
              <a:off x="9074790" y="5339375"/>
              <a:ext cx="3746115" cy="2154709"/>
              <a:chOff x="2775529" y="3080357"/>
              <a:chExt cx="3746115" cy="2154709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DD07AA5-D4FC-6E4F-BF40-E5203F0E462A}"/>
                  </a:ext>
                </a:extLst>
              </p:cNvPr>
              <p:cNvSpPr txBox="1"/>
              <p:nvPr/>
            </p:nvSpPr>
            <p:spPr>
              <a:xfrm>
                <a:off x="2775529" y="3665406"/>
                <a:ext cx="3746115" cy="156966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err="1"/>
                  <a:t>used_cpu_sys</a:t>
                </a:r>
                <a:endParaRPr lang="en-US" sz="2400" b="1" dirty="0"/>
              </a:p>
              <a:p>
                <a:pPr algn="ctr"/>
                <a:r>
                  <a:rPr lang="en-US" sz="2400" b="1" dirty="0" err="1"/>
                  <a:t>used_cpu_user</a:t>
                </a:r>
                <a:endParaRPr lang="en-US" sz="2400" b="1" dirty="0"/>
              </a:p>
              <a:p>
                <a:pPr algn="ctr"/>
                <a:r>
                  <a:rPr lang="en-US" sz="2400" b="1" dirty="0" err="1"/>
                  <a:t>used_cpu_sys_children</a:t>
                </a:r>
                <a:endParaRPr lang="en-US" sz="2400" b="1" dirty="0"/>
              </a:p>
              <a:p>
                <a:pPr algn="ctr"/>
                <a:r>
                  <a:rPr lang="en-KR" sz="2400" b="1" dirty="0"/>
                  <a:t>…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743D880-03A7-C440-AFA2-ECCDE0743FA6}"/>
                  </a:ext>
                </a:extLst>
              </p:cNvPr>
              <p:cNvSpPr/>
              <p:nvPr/>
            </p:nvSpPr>
            <p:spPr>
              <a:xfrm>
                <a:off x="3855131" y="3080357"/>
                <a:ext cx="15869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/>
                  <a:t>Cluster_2</a:t>
                </a:r>
                <a:endParaRPr lang="en-KR" sz="2800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CB0D642-18DA-6F43-AB6C-61231BD25BDD}"/>
                </a:ext>
              </a:extLst>
            </p:cNvPr>
            <p:cNvGrpSpPr/>
            <p:nvPr/>
          </p:nvGrpSpPr>
          <p:grpSpPr>
            <a:xfrm>
              <a:off x="4932432" y="5356728"/>
              <a:ext cx="3746115" cy="2159030"/>
              <a:chOff x="2260993" y="3077323"/>
              <a:chExt cx="3746115" cy="2159030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54003-12EC-384E-90C5-02EFC4DBF083}"/>
                  </a:ext>
                </a:extLst>
              </p:cNvPr>
              <p:cNvSpPr txBox="1"/>
              <p:nvPr/>
            </p:nvSpPr>
            <p:spPr>
              <a:xfrm>
                <a:off x="2260993" y="3666693"/>
                <a:ext cx="3746115" cy="156966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err="1"/>
                  <a:t>used_memory</a:t>
                </a:r>
                <a:endParaRPr lang="en-US" sz="2400" b="1" dirty="0"/>
              </a:p>
              <a:p>
                <a:pPr algn="ctr"/>
                <a:r>
                  <a:rPr lang="en-US" sz="2400" b="1" dirty="0" err="1"/>
                  <a:t>used_memory_human</a:t>
                </a:r>
                <a:endParaRPr lang="en-US" sz="2400" b="1" dirty="0"/>
              </a:p>
              <a:p>
                <a:pPr algn="ctr"/>
                <a:r>
                  <a:rPr lang="en-US" sz="2400" b="1" dirty="0" err="1"/>
                  <a:t>used_memory_peak</a:t>
                </a:r>
                <a:endParaRPr lang="en-US" sz="2400" b="1" dirty="0"/>
              </a:p>
              <a:p>
                <a:pPr algn="ctr"/>
                <a:r>
                  <a:rPr lang="en-US" sz="2400" b="1" dirty="0"/>
                  <a:t>…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D2CCF48-E799-2345-AEA9-21BA431867A6}"/>
                  </a:ext>
                </a:extLst>
              </p:cNvPr>
              <p:cNvSpPr/>
              <p:nvPr/>
            </p:nvSpPr>
            <p:spPr>
              <a:xfrm>
                <a:off x="3340595" y="3077323"/>
                <a:ext cx="15869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/>
                  <a:t>Cluster_1</a:t>
                </a:r>
                <a:endParaRPr lang="en-KR" sz="2800" dirty="0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E8B13C-ABEB-374E-97C3-7939A24643EC}"/>
              </a:ext>
            </a:extLst>
          </p:cNvPr>
          <p:cNvGrpSpPr/>
          <p:nvPr/>
        </p:nvGrpSpPr>
        <p:grpSpPr>
          <a:xfrm>
            <a:off x="-3153038" y="2163567"/>
            <a:ext cx="3116671" cy="824400"/>
            <a:chOff x="2950322" y="1080807"/>
            <a:chExt cx="3116671" cy="824400"/>
          </a:xfrm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D6ECBA05-772B-534B-A9D6-94392016D89D}"/>
                </a:ext>
              </a:extLst>
            </p:cNvPr>
            <p:cNvSpPr/>
            <p:nvPr/>
          </p:nvSpPr>
          <p:spPr>
            <a:xfrm>
              <a:off x="2950322" y="1409179"/>
              <a:ext cx="1263800" cy="187272"/>
            </a:xfrm>
            <a:prstGeom prst="rightArrow">
              <a:avLst>
                <a:gd name="adj1" fmla="val 20913"/>
                <a:gd name="adj2" fmla="val 7908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A15BF84-5600-3F4A-8C54-FDC20A6FCDD9}"/>
                </a:ext>
              </a:extLst>
            </p:cNvPr>
            <p:cNvGrpSpPr/>
            <p:nvPr/>
          </p:nvGrpSpPr>
          <p:grpSpPr>
            <a:xfrm>
              <a:off x="3687010" y="1080807"/>
              <a:ext cx="2379983" cy="824400"/>
              <a:chOff x="3857130" y="1080807"/>
              <a:chExt cx="2379983" cy="824400"/>
            </a:xfrm>
          </p:grpSpPr>
          <p:sp>
            <p:nvSpPr>
              <p:cNvPr id="2" name="Right Arrow 1">
                <a:extLst>
                  <a:ext uri="{FF2B5EF4-FFF2-40B4-BE49-F238E27FC236}">
                    <a16:creationId xmlns:a16="http://schemas.microsoft.com/office/drawing/2014/main" id="{32E87246-6D55-B845-86E9-ED218D82D179}"/>
                  </a:ext>
                </a:extLst>
              </p:cNvPr>
              <p:cNvSpPr/>
              <p:nvPr/>
            </p:nvSpPr>
            <p:spPr>
              <a:xfrm>
                <a:off x="4973313" y="1398622"/>
                <a:ext cx="1263800" cy="187272"/>
              </a:xfrm>
              <a:prstGeom prst="rightArrow">
                <a:avLst>
                  <a:gd name="adj1" fmla="val 20913"/>
                  <a:gd name="adj2" fmla="val 7908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E5559674-1B86-8341-AD92-207E2C3BB0D8}"/>
                  </a:ext>
                </a:extLst>
              </p:cNvPr>
              <p:cNvSpPr/>
              <p:nvPr/>
            </p:nvSpPr>
            <p:spPr>
              <a:xfrm>
                <a:off x="3857130" y="1080807"/>
                <a:ext cx="1677600" cy="82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2800" b="1" dirty="0"/>
                  <a:t>Factor Analysis</a:t>
                </a: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8237DBE-BC38-164E-8696-3B2636D44A6F}"/>
              </a:ext>
            </a:extLst>
          </p:cNvPr>
          <p:cNvGrpSpPr/>
          <p:nvPr/>
        </p:nvGrpSpPr>
        <p:grpSpPr>
          <a:xfrm>
            <a:off x="4069583" y="2173375"/>
            <a:ext cx="3116671" cy="824400"/>
            <a:chOff x="2950322" y="1080807"/>
            <a:chExt cx="3116671" cy="824400"/>
          </a:xfrm>
        </p:grpSpPr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82ACA2EC-BB55-D444-A922-93551235BFDE}"/>
                </a:ext>
              </a:extLst>
            </p:cNvPr>
            <p:cNvSpPr/>
            <p:nvPr/>
          </p:nvSpPr>
          <p:spPr>
            <a:xfrm>
              <a:off x="2950322" y="1409179"/>
              <a:ext cx="1263800" cy="187272"/>
            </a:xfrm>
            <a:prstGeom prst="rightArrow">
              <a:avLst>
                <a:gd name="adj1" fmla="val 20913"/>
                <a:gd name="adj2" fmla="val 7908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C3EB93-8086-BC41-B50D-7E2C4ED6C935}"/>
                </a:ext>
              </a:extLst>
            </p:cNvPr>
            <p:cNvGrpSpPr/>
            <p:nvPr/>
          </p:nvGrpSpPr>
          <p:grpSpPr>
            <a:xfrm>
              <a:off x="3494954" y="1080807"/>
              <a:ext cx="2572039" cy="824400"/>
              <a:chOff x="3665074" y="1080807"/>
              <a:chExt cx="2572039" cy="824400"/>
            </a:xfrm>
          </p:grpSpPr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8B33AACF-ACB9-FB43-9039-ABB0C2364CC5}"/>
                  </a:ext>
                </a:extLst>
              </p:cNvPr>
              <p:cNvSpPr/>
              <p:nvPr/>
            </p:nvSpPr>
            <p:spPr>
              <a:xfrm>
                <a:off x="4973313" y="1398622"/>
                <a:ext cx="1263800" cy="187272"/>
              </a:xfrm>
              <a:prstGeom prst="rightArrow">
                <a:avLst>
                  <a:gd name="adj1" fmla="val 20913"/>
                  <a:gd name="adj2" fmla="val 7908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DEBD0E5E-0111-D642-AB9A-28CCB6FC36CD}"/>
                  </a:ext>
                </a:extLst>
              </p:cNvPr>
              <p:cNvSpPr/>
              <p:nvPr/>
            </p:nvSpPr>
            <p:spPr>
              <a:xfrm>
                <a:off x="3665074" y="1080807"/>
                <a:ext cx="1993803" cy="82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2800" b="1" dirty="0"/>
                  <a:t>Kmeans Clustering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C420FA-7E91-7B45-81A6-FAA87500731A}"/>
              </a:ext>
            </a:extLst>
          </p:cNvPr>
          <p:cNvGrpSpPr/>
          <p:nvPr/>
        </p:nvGrpSpPr>
        <p:grpSpPr>
          <a:xfrm>
            <a:off x="9181984" y="3490249"/>
            <a:ext cx="6145539" cy="1472898"/>
            <a:chOff x="5164117" y="5405489"/>
            <a:chExt cx="6145539" cy="147289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B49A4F0-8278-8B41-80B5-A7DA2824B18D}"/>
                </a:ext>
              </a:extLst>
            </p:cNvPr>
            <p:cNvGrpSpPr/>
            <p:nvPr/>
          </p:nvGrpSpPr>
          <p:grpSpPr>
            <a:xfrm>
              <a:off x="8791939" y="5405489"/>
              <a:ext cx="2517717" cy="1452511"/>
              <a:chOff x="2492678" y="3146471"/>
              <a:chExt cx="2517717" cy="145251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A7ADD12-3CAA-DF43-96CC-ED2C52667854}"/>
                  </a:ext>
                </a:extLst>
              </p:cNvPr>
              <p:cNvSpPr txBox="1"/>
              <p:nvPr/>
            </p:nvSpPr>
            <p:spPr>
              <a:xfrm>
                <a:off x="2492678" y="3675652"/>
                <a:ext cx="2517717" cy="92333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b="1" dirty="0"/>
              </a:p>
              <a:p>
                <a:pPr algn="ctr"/>
                <a:endParaRPr lang="en-US" b="1" dirty="0"/>
              </a:p>
              <a:p>
                <a:pPr algn="ctr"/>
                <a:endParaRPr lang="en-KR" b="1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E841FC6-5FF8-654D-A17A-75370FA5835B}"/>
                  </a:ext>
                </a:extLst>
              </p:cNvPr>
              <p:cNvSpPr/>
              <p:nvPr/>
            </p:nvSpPr>
            <p:spPr>
              <a:xfrm>
                <a:off x="3210650" y="3146471"/>
                <a:ext cx="10817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Cluster_2</a:t>
                </a:r>
                <a:endParaRPr lang="en-KR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D5655B8-2294-0D43-98FF-03758087CB4F}"/>
                </a:ext>
              </a:extLst>
            </p:cNvPr>
            <p:cNvGrpSpPr/>
            <p:nvPr/>
          </p:nvGrpSpPr>
          <p:grpSpPr>
            <a:xfrm>
              <a:off x="5164117" y="5425876"/>
              <a:ext cx="2517717" cy="1452511"/>
              <a:chOff x="2492678" y="3146471"/>
              <a:chExt cx="2517717" cy="1452511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9A82FD9-33A0-6143-A60D-65F3B9F5411A}"/>
                  </a:ext>
                </a:extLst>
              </p:cNvPr>
              <p:cNvSpPr txBox="1"/>
              <p:nvPr/>
            </p:nvSpPr>
            <p:spPr>
              <a:xfrm>
                <a:off x="2492678" y="3675652"/>
                <a:ext cx="2517717" cy="92333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b="1" dirty="0"/>
              </a:p>
              <a:p>
                <a:pPr algn="ctr"/>
                <a:endParaRPr lang="en-US" b="1" dirty="0"/>
              </a:p>
              <a:p>
                <a:pPr algn="ctr"/>
                <a:endParaRPr lang="en-KR" b="1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02D78A6-2A94-F644-8B2A-BA88E0648C45}"/>
                  </a:ext>
                </a:extLst>
              </p:cNvPr>
              <p:cNvSpPr/>
              <p:nvPr/>
            </p:nvSpPr>
            <p:spPr>
              <a:xfrm>
                <a:off x="3210650" y="3146471"/>
                <a:ext cx="10817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Cluster_1</a:t>
                </a:r>
                <a:endParaRPr lang="en-KR" dirty="0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8BE3FCA-2585-A64D-85DA-7117F6C54CB2}"/>
              </a:ext>
            </a:extLst>
          </p:cNvPr>
          <p:cNvGrpSpPr/>
          <p:nvPr/>
        </p:nvGrpSpPr>
        <p:grpSpPr>
          <a:xfrm>
            <a:off x="10111589" y="1700157"/>
            <a:ext cx="263906" cy="1407699"/>
            <a:chOff x="6393619" y="4551678"/>
            <a:chExt cx="187272" cy="2014892"/>
          </a:xfrm>
        </p:grpSpPr>
        <p:sp>
          <p:nvSpPr>
            <p:cNvPr id="37" name="Right Arrow 36">
              <a:extLst>
                <a:ext uri="{FF2B5EF4-FFF2-40B4-BE49-F238E27FC236}">
                  <a16:creationId xmlns:a16="http://schemas.microsoft.com/office/drawing/2014/main" id="{FEED4916-5677-B54F-849E-674D6401BC49}"/>
                </a:ext>
              </a:extLst>
            </p:cNvPr>
            <p:cNvSpPr/>
            <p:nvPr/>
          </p:nvSpPr>
          <p:spPr>
            <a:xfrm rot="5400000">
              <a:off x="5855355" y="5841034"/>
              <a:ext cx="1263800" cy="187272"/>
            </a:xfrm>
            <a:prstGeom prst="rightArrow">
              <a:avLst>
                <a:gd name="adj1" fmla="val 20913"/>
                <a:gd name="adj2" fmla="val 7908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Right Arrow 37">
              <a:extLst>
                <a:ext uri="{FF2B5EF4-FFF2-40B4-BE49-F238E27FC236}">
                  <a16:creationId xmlns:a16="http://schemas.microsoft.com/office/drawing/2014/main" id="{FB4FD738-9BDB-754A-91B1-D95A0B4FCF99}"/>
                </a:ext>
              </a:extLst>
            </p:cNvPr>
            <p:cNvSpPr/>
            <p:nvPr/>
          </p:nvSpPr>
          <p:spPr>
            <a:xfrm rot="16200000">
              <a:off x="5855355" y="5089942"/>
              <a:ext cx="1263800" cy="187272"/>
            </a:xfrm>
            <a:prstGeom prst="rightArrow">
              <a:avLst>
                <a:gd name="adj1" fmla="val 20913"/>
                <a:gd name="adj2" fmla="val 7908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F20184F-A179-8A40-993A-AD44C71188F0}"/>
              </a:ext>
            </a:extLst>
          </p:cNvPr>
          <p:cNvGrpSpPr/>
          <p:nvPr/>
        </p:nvGrpSpPr>
        <p:grpSpPr>
          <a:xfrm>
            <a:off x="14121994" y="1715600"/>
            <a:ext cx="263906" cy="1407699"/>
            <a:chOff x="6393619" y="4551678"/>
            <a:chExt cx="187272" cy="2014892"/>
          </a:xfrm>
        </p:grpSpPr>
        <p:sp>
          <p:nvSpPr>
            <p:cNvPr id="40" name="Right Arrow 39">
              <a:extLst>
                <a:ext uri="{FF2B5EF4-FFF2-40B4-BE49-F238E27FC236}">
                  <a16:creationId xmlns:a16="http://schemas.microsoft.com/office/drawing/2014/main" id="{8AC50A10-F49B-444B-A55B-176B941793C3}"/>
                </a:ext>
              </a:extLst>
            </p:cNvPr>
            <p:cNvSpPr/>
            <p:nvPr/>
          </p:nvSpPr>
          <p:spPr>
            <a:xfrm rot="5400000">
              <a:off x="5855355" y="5841034"/>
              <a:ext cx="1263800" cy="187272"/>
            </a:xfrm>
            <a:prstGeom prst="rightArrow">
              <a:avLst>
                <a:gd name="adj1" fmla="val 20913"/>
                <a:gd name="adj2" fmla="val 7908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Right Arrow 40">
              <a:extLst>
                <a:ext uri="{FF2B5EF4-FFF2-40B4-BE49-F238E27FC236}">
                  <a16:creationId xmlns:a16="http://schemas.microsoft.com/office/drawing/2014/main" id="{5666299C-BFD8-FA48-A390-52B4074870C3}"/>
                </a:ext>
              </a:extLst>
            </p:cNvPr>
            <p:cNvSpPr/>
            <p:nvPr/>
          </p:nvSpPr>
          <p:spPr>
            <a:xfrm rot="16200000">
              <a:off x="5855355" y="5089942"/>
              <a:ext cx="1263800" cy="187272"/>
            </a:xfrm>
            <a:prstGeom prst="rightArrow">
              <a:avLst>
                <a:gd name="adj1" fmla="val 20913"/>
                <a:gd name="adj2" fmla="val 7908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826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BEFB9265-5464-3D4E-A7E0-D242072E0623}"/>
              </a:ext>
            </a:extLst>
          </p:cNvPr>
          <p:cNvGrpSpPr/>
          <p:nvPr/>
        </p:nvGrpSpPr>
        <p:grpSpPr>
          <a:xfrm>
            <a:off x="3023230" y="333888"/>
            <a:ext cx="6145539" cy="1472898"/>
            <a:chOff x="5164117" y="5405489"/>
            <a:chExt cx="6145539" cy="147289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E1F06C7-AA11-7543-9FDF-F53D7C7DA5F4}"/>
                </a:ext>
              </a:extLst>
            </p:cNvPr>
            <p:cNvGrpSpPr/>
            <p:nvPr/>
          </p:nvGrpSpPr>
          <p:grpSpPr>
            <a:xfrm>
              <a:off x="8791939" y="5405489"/>
              <a:ext cx="2517717" cy="1452511"/>
              <a:chOff x="2492678" y="3146471"/>
              <a:chExt cx="2517717" cy="1452511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DD07AA5-D4FC-6E4F-BF40-E5203F0E462A}"/>
                  </a:ext>
                </a:extLst>
              </p:cNvPr>
              <p:cNvSpPr txBox="1"/>
              <p:nvPr/>
            </p:nvSpPr>
            <p:spPr>
              <a:xfrm>
                <a:off x="2492678" y="3675652"/>
                <a:ext cx="2517717" cy="92333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b="1" dirty="0"/>
              </a:p>
              <a:p>
                <a:pPr algn="ctr"/>
                <a:endParaRPr lang="en-US" b="1" dirty="0"/>
              </a:p>
              <a:p>
                <a:pPr algn="ctr"/>
                <a:endParaRPr lang="en-KR" b="1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743D880-03A7-C440-AFA2-ECCDE0743FA6}"/>
                  </a:ext>
                </a:extLst>
              </p:cNvPr>
              <p:cNvSpPr/>
              <p:nvPr/>
            </p:nvSpPr>
            <p:spPr>
              <a:xfrm>
                <a:off x="3210650" y="3146471"/>
                <a:ext cx="10817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Cluster_2</a:t>
                </a:r>
                <a:endParaRPr lang="en-KR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CB0D642-18DA-6F43-AB6C-61231BD25BDD}"/>
                </a:ext>
              </a:extLst>
            </p:cNvPr>
            <p:cNvGrpSpPr/>
            <p:nvPr/>
          </p:nvGrpSpPr>
          <p:grpSpPr>
            <a:xfrm>
              <a:off x="5164117" y="5425876"/>
              <a:ext cx="2517717" cy="1452511"/>
              <a:chOff x="2492678" y="3146471"/>
              <a:chExt cx="2517717" cy="1452511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54003-12EC-384E-90C5-02EFC4DBF083}"/>
                  </a:ext>
                </a:extLst>
              </p:cNvPr>
              <p:cNvSpPr txBox="1"/>
              <p:nvPr/>
            </p:nvSpPr>
            <p:spPr>
              <a:xfrm>
                <a:off x="2492678" y="3675652"/>
                <a:ext cx="2517717" cy="92333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b="1" dirty="0"/>
              </a:p>
              <a:p>
                <a:pPr algn="ctr"/>
                <a:endParaRPr lang="en-US" b="1" dirty="0"/>
              </a:p>
              <a:p>
                <a:pPr algn="ctr"/>
                <a:endParaRPr lang="en-KR" b="1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D2CCF48-E799-2345-AEA9-21BA431867A6}"/>
                  </a:ext>
                </a:extLst>
              </p:cNvPr>
              <p:cNvSpPr/>
              <p:nvPr/>
            </p:nvSpPr>
            <p:spPr>
              <a:xfrm>
                <a:off x="3210650" y="3146471"/>
                <a:ext cx="10817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Cluster_1</a:t>
                </a:r>
                <a:endParaRPr lang="en-K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3472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6225BC-BBD8-B44B-9988-A1BEC47D1AC9}"/>
              </a:ext>
            </a:extLst>
          </p:cNvPr>
          <p:cNvSpPr txBox="1"/>
          <p:nvPr/>
        </p:nvSpPr>
        <p:spPr>
          <a:xfrm>
            <a:off x="1649506" y="1488141"/>
            <a:ext cx="1486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list</a:t>
            </a:r>
            <a:endParaRPr lang="en-KR" dirty="0"/>
          </a:p>
        </p:txBody>
      </p:sp>
      <p:graphicFrame>
        <p:nvGraphicFramePr>
          <p:cNvPr id="8" name="Table 13">
            <a:extLst>
              <a:ext uri="{FF2B5EF4-FFF2-40B4-BE49-F238E27FC236}">
                <a16:creationId xmlns:a16="http://schemas.microsoft.com/office/drawing/2014/main" id="{C7B1407D-EAC6-CB45-A985-5E13F684F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723132"/>
              </p:ext>
            </p:extLst>
          </p:nvPr>
        </p:nvGraphicFramePr>
        <p:xfrm>
          <a:off x="1649506" y="2046443"/>
          <a:ext cx="8128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586643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223473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09964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200519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21567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KR" dirty="0"/>
                        <a:t>param1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param2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param3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paramn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06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697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734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6225BC-BBD8-B44B-9988-A1BEC47D1AC9}"/>
              </a:ext>
            </a:extLst>
          </p:cNvPr>
          <p:cNvSpPr txBox="1"/>
          <p:nvPr/>
        </p:nvSpPr>
        <p:spPr>
          <a:xfrm>
            <a:off x="1649506" y="1488141"/>
            <a:ext cx="151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Parameter list</a:t>
            </a:r>
            <a:endParaRPr lang="en-KR" b="1" dirty="0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76655A8C-222B-ED45-BFB8-4758A7B9E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23063"/>
              </p:ext>
            </p:extLst>
          </p:nvPr>
        </p:nvGraphicFramePr>
        <p:xfrm>
          <a:off x="1723699" y="4593588"/>
          <a:ext cx="964915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8450">
                  <a:extLst>
                    <a:ext uri="{9D8B030D-6E8A-4147-A177-3AD203B41FA5}">
                      <a16:colId xmlns:a16="http://schemas.microsoft.com/office/drawing/2014/main" val="4014714701"/>
                    </a:ext>
                  </a:extLst>
                </a:gridCol>
                <a:gridCol w="1378450">
                  <a:extLst>
                    <a:ext uri="{9D8B030D-6E8A-4147-A177-3AD203B41FA5}">
                      <a16:colId xmlns:a16="http://schemas.microsoft.com/office/drawing/2014/main" val="2898062674"/>
                    </a:ext>
                  </a:extLst>
                </a:gridCol>
                <a:gridCol w="1378450">
                  <a:extLst>
                    <a:ext uri="{9D8B030D-6E8A-4147-A177-3AD203B41FA5}">
                      <a16:colId xmlns:a16="http://schemas.microsoft.com/office/drawing/2014/main" val="1565993190"/>
                    </a:ext>
                  </a:extLst>
                </a:gridCol>
                <a:gridCol w="1378450">
                  <a:extLst>
                    <a:ext uri="{9D8B030D-6E8A-4147-A177-3AD203B41FA5}">
                      <a16:colId xmlns:a16="http://schemas.microsoft.com/office/drawing/2014/main" val="2577135742"/>
                    </a:ext>
                  </a:extLst>
                </a:gridCol>
                <a:gridCol w="1378450">
                  <a:extLst>
                    <a:ext uri="{9D8B030D-6E8A-4147-A177-3AD203B41FA5}">
                      <a16:colId xmlns:a16="http://schemas.microsoft.com/office/drawing/2014/main" val="1254547936"/>
                    </a:ext>
                  </a:extLst>
                </a:gridCol>
                <a:gridCol w="1378450">
                  <a:extLst>
                    <a:ext uri="{9D8B030D-6E8A-4147-A177-3AD203B41FA5}">
                      <a16:colId xmlns:a16="http://schemas.microsoft.com/office/drawing/2014/main" val="1343411081"/>
                    </a:ext>
                  </a:extLst>
                </a:gridCol>
                <a:gridCol w="1378450">
                  <a:extLst>
                    <a:ext uri="{9D8B030D-6E8A-4147-A177-3AD203B41FA5}">
                      <a16:colId xmlns:a16="http://schemas.microsoft.com/office/drawing/2014/main" val="2861205137"/>
                    </a:ext>
                  </a:extLst>
                </a:gridCol>
              </a:tblGrid>
              <a:tr h="63950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Param_1</a:t>
                      </a:r>
                    </a:p>
                    <a:p>
                      <a:pPr algn="ctr"/>
                      <a:r>
                        <a:rPr lang="en-US" b="1" dirty="0"/>
                        <a:t>: </a:t>
                      </a:r>
                      <a:r>
                        <a:rPr lang="en-US" b="1" dirty="0" err="1"/>
                        <a:t>BO_Result</a:t>
                      </a:r>
                      <a:endParaRPr lang="en-K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Param_2</a:t>
                      </a:r>
                    </a:p>
                    <a:p>
                      <a:pPr algn="ctr"/>
                      <a:r>
                        <a:rPr lang="en-US" b="1" dirty="0"/>
                        <a:t>: </a:t>
                      </a:r>
                      <a:r>
                        <a:rPr lang="en-US" b="1" dirty="0" err="1"/>
                        <a:t>BO_Result</a:t>
                      </a:r>
                      <a:endParaRPr lang="en-KR" b="1" dirty="0"/>
                    </a:p>
                    <a:p>
                      <a:pPr algn="ctr"/>
                      <a:endParaRPr lang="en-K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Param_3</a:t>
                      </a:r>
                    </a:p>
                    <a:p>
                      <a:pPr algn="ctr"/>
                      <a:r>
                        <a:rPr lang="en-US" b="1" dirty="0"/>
                        <a:t>: </a:t>
                      </a:r>
                      <a:r>
                        <a:rPr lang="en-US" b="1" dirty="0" err="1"/>
                        <a:t>BO_Result</a:t>
                      </a:r>
                      <a:endParaRPr lang="en-KR" b="1" dirty="0"/>
                    </a:p>
                    <a:p>
                      <a:pPr algn="ctr"/>
                      <a:endParaRPr lang="en-K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Param_4</a:t>
                      </a:r>
                    </a:p>
                    <a:p>
                      <a:pPr algn="ctr"/>
                      <a:r>
                        <a:rPr lang="en-US" b="1" dirty="0"/>
                        <a:t>: </a:t>
                      </a:r>
                      <a:r>
                        <a:rPr lang="en-US" b="1" dirty="0" err="1"/>
                        <a:t>BO_Result</a:t>
                      </a:r>
                      <a:endParaRPr lang="en-K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Param_5</a:t>
                      </a:r>
                    </a:p>
                    <a:p>
                      <a:pPr algn="ctr"/>
                      <a:r>
                        <a:rPr lang="en-US" b="1" dirty="0"/>
                        <a:t>: </a:t>
                      </a:r>
                      <a:r>
                        <a:rPr lang="en-US" b="1" dirty="0" err="1"/>
                        <a:t>BO_Result</a:t>
                      </a:r>
                      <a:endParaRPr lang="en-KR" b="1" dirty="0"/>
                    </a:p>
                    <a:p>
                      <a:pPr algn="ctr"/>
                      <a:endParaRPr lang="en-K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Param_n</a:t>
                      </a:r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: </a:t>
                      </a:r>
                      <a:r>
                        <a:rPr lang="en-US" b="1" dirty="0" err="1"/>
                        <a:t>BO_Result</a:t>
                      </a:r>
                      <a:endParaRPr lang="en-KR" b="1" dirty="0"/>
                    </a:p>
                    <a:p>
                      <a:pPr algn="ctr"/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3675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4BAE53D-8160-4846-AC4D-87633C042FBB}"/>
              </a:ext>
            </a:extLst>
          </p:cNvPr>
          <p:cNvSpPr/>
          <p:nvPr/>
        </p:nvSpPr>
        <p:spPr>
          <a:xfrm>
            <a:off x="7545809" y="-605528"/>
            <a:ext cx="46461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4ACEB-ACD6-F54B-8BAF-0C47F7354C83}"/>
              </a:ext>
            </a:extLst>
          </p:cNvPr>
          <p:cNvSpPr txBox="1"/>
          <p:nvPr/>
        </p:nvSpPr>
        <p:spPr>
          <a:xfrm>
            <a:off x="1723698" y="4589123"/>
            <a:ext cx="5489889" cy="92333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K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0EA0D9-3A14-0C46-855A-BB0ABB05D8F4}"/>
              </a:ext>
            </a:extLst>
          </p:cNvPr>
          <p:cNvSpPr txBox="1"/>
          <p:nvPr/>
        </p:nvSpPr>
        <p:spPr>
          <a:xfrm>
            <a:off x="7056707" y="3678341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첫번째 그룹 </a:t>
            </a:r>
            <a:r>
              <a:rPr lang="en-US" altLang="ko-KR" b="1" dirty="0"/>
              <a:t>BO</a:t>
            </a:r>
            <a:r>
              <a:rPr lang="ko-KR" altLang="en-US" b="1" dirty="0"/>
              <a:t> 진행</a:t>
            </a:r>
            <a:endParaRPr lang="en-KR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A23FF8-6DF8-BA47-AD84-888798CCFF6C}"/>
              </a:ext>
            </a:extLst>
          </p:cNvPr>
          <p:cNvCxnSpPr>
            <a:cxnSpLocks/>
          </p:cNvCxnSpPr>
          <p:nvPr/>
        </p:nvCxnSpPr>
        <p:spPr>
          <a:xfrm flipH="1">
            <a:off x="6096000" y="3389728"/>
            <a:ext cx="1" cy="7880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A777C042-756C-7D4A-98B2-43A786231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105912"/>
              </p:ext>
            </p:extLst>
          </p:nvPr>
        </p:nvGraphicFramePr>
        <p:xfrm>
          <a:off x="1723698" y="2159830"/>
          <a:ext cx="9143995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6285">
                  <a:extLst>
                    <a:ext uri="{9D8B030D-6E8A-4147-A177-3AD203B41FA5}">
                      <a16:colId xmlns:a16="http://schemas.microsoft.com/office/drawing/2014/main" val="4014714701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2898062674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1565993190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2577135742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1254547936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1343411081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2861205137"/>
                    </a:ext>
                  </a:extLst>
                </a:gridCol>
              </a:tblGrid>
              <a:tr h="63950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Param_1</a:t>
                      </a:r>
                    </a:p>
                    <a:p>
                      <a:pPr algn="ctr"/>
                      <a:r>
                        <a:rPr lang="en-US" b="1" dirty="0"/>
                        <a:t>: </a:t>
                      </a:r>
                      <a:r>
                        <a:rPr lang="en-US" b="1" dirty="0" err="1"/>
                        <a:t>BO_Result</a:t>
                      </a:r>
                      <a:endParaRPr lang="en-K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Param_2</a:t>
                      </a:r>
                    </a:p>
                    <a:p>
                      <a:pPr algn="ctr"/>
                      <a:r>
                        <a:rPr lang="en-US" b="1" dirty="0"/>
                        <a:t>: </a:t>
                      </a:r>
                      <a:r>
                        <a:rPr lang="en-US" b="1" dirty="0" err="1"/>
                        <a:t>BO_Result</a:t>
                      </a:r>
                      <a:endParaRPr lang="en-KR" b="1" dirty="0"/>
                    </a:p>
                    <a:p>
                      <a:pPr algn="ctr"/>
                      <a:endParaRPr lang="en-K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Param_3</a:t>
                      </a:r>
                    </a:p>
                    <a:p>
                      <a:pPr algn="ctr"/>
                      <a:r>
                        <a:rPr lang="en-US" b="1" dirty="0"/>
                        <a:t>: </a:t>
                      </a:r>
                      <a:r>
                        <a:rPr lang="en-US" b="1" dirty="0" err="1"/>
                        <a:t>BO_Result</a:t>
                      </a:r>
                      <a:endParaRPr lang="en-KR" b="1" dirty="0"/>
                    </a:p>
                    <a:p>
                      <a:pPr algn="ctr"/>
                      <a:endParaRPr lang="en-K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Param_4</a:t>
                      </a:r>
                    </a:p>
                    <a:p>
                      <a:pPr algn="ctr"/>
                      <a:r>
                        <a:rPr lang="en-US" b="1" dirty="0"/>
                        <a:t>: </a:t>
                      </a:r>
                      <a:r>
                        <a:rPr lang="en-US" b="1" dirty="0" err="1"/>
                        <a:t>BO_Result</a:t>
                      </a:r>
                      <a:endParaRPr lang="en-K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Param_5</a:t>
                      </a:r>
                    </a:p>
                    <a:p>
                      <a:pPr algn="ctr"/>
                      <a:r>
                        <a:rPr lang="en-US" b="1" dirty="0"/>
                        <a:t>: </a:t>
                      </a:r>
                      <a:r>
                        <a:rPr lang="en-US" b="1" dirty="0" err="1"/>
                        <a:t>BO_Result</a:t>
                      </a:r>
                      <a:endParaRPr lang="en-KR" b="1" dirty="0"/>
                    </a:p>
                    <a:p>
                      <a:pPr algn="ctr"/>
                      <a:endParaRPr lang="en-K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Param_n</a:t>
                      </a:r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: </a:t>
                      </a:r>
                      <a:r>
                        <a:rPr lang="en-US" b="1" dirty="0" err="1"/>
                        <a:t>BO_Result</a:t>
                      </a:r>
                      <a:endParaRPr lang="en-KR" b="1" dirty="0"/>
                    </a:p>
                    <a:p>
                      <a:pPr algn="ctr"/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36753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88852508-0B5D-CD4F-81F7-990F2B5B2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125011"/>
              </p:ext>
            </p:extLst>
          </p:nvPr>
        </p:nvGraphicFramePr>
        <p:xfrm>
          <a:off x="1723698" y="7724269"/>
          <a:ext cx="964915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8450">
                  <a:extLst>
                    <a:ext uri="{9D8B030D-6E8A-4147-A177-3AD203B41FA5}">
                      <a16:colId xmlns:a16="http://schemas.microsoft.com/office/drawing/2014/main" val="4014714701"/>
                    </a:ext>
                  </a:extLst>
                </a:gridCol>
                <a:gridCol w="1378450">
                  <a:extLst>
                    <a:ext uri="{9D8B030D-6E8A-4147-A177-3AD203B41FA5}">
                      <a16:colId xmlns:a16="http://schemas.microsoft.com/office/drawing/2014/main" val="2898062674"/>
                    </a:ext>
                  </a:extLst>
                </a:gridCol>
                <a:gridCol w="1378450">
                  <a:extLst>
                    <a:ext uri="{9D8B030D-6E8A-4147-A177-3AD203B41FA5}">
                      <a16:colId xmlns:a16="http://schemas.microsoft.com/office/drawing/2014/main" val="1565993190"/>
                    </a:ext>
                  </a:extLst>
                </a:gridCol>
                <a:gridCol w="1378450">
                  <a:extLst>
                    <a:ext uri="{9D8B030D-6E8A-4147-A177-3AD203B41FA5}">
                      <a16:colId xmlns:a16="http://schemas.microsoft.com/office/drawing/2014/main" val="2577135742"/>
                    </a:ext>
                  </a:extLst>
                </a:gridCol>
                <a:gridCol w="1378450">
                  <a:extLst>
                    <a:ext uri="{9D8B030D-6E8A-4147-A177-3AD203B41FA5}">
                      <a16:colId xmlns:a16="http://schemas.microsoft.com/office/drawing/2014/main" val="1254547936"/>
                    </a:ext>
                  </a:extLst>
                </a:gridCol>
                <a:gridCol w="1378450">
                  <a:extLst>
                    <a:ext uri="{9D8B030D-6E8A-4147-A177-3AD203B41FA5}">
                      <a16:colId xmlns:a16="http://schemas.microsoft.com/office/drawing/2014/main" val="1343411081"/>
                    </a:ext>
                  </a:extLst>
                </a:gridCol>
                <a:gridCol w="1378450">
                  <a:extLst>
                    <a:ext uri="{9D8B030D-6E8A-4147-A177-3AD203B41FA5}">
                      <a16:colId xmlns:a16="http://schemas.microsoft.com/office/drawing/2014/main" val="2861205137"/>
                    </a:ext>
                  </a:extLst>
                </a:gridCol>
              </a:tblGrid>
              <a:tr h="63950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Param_1</a:t>
                      </a:r>
                    </a:p>
                    <a:p>
                      <a:pPr algn="ctr"/>
                      <a:r>
                        <a:rPr lang="en-US" b="1" dirty="0"/>
                        <a:t>: </a:t>
                      </a:r>
                      <a:r>
                        <a:rPr lang="en-US" b="1" dirty="0" err="1"/>
                        <a:t>BO_Result</a:t>
                      </a:r>
                      <a:endParaRPr lang="en-K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Param_2</a:t>
                      </a:r>
                    </a:p>
                    <a:p>
                      <a:pPr algn="ctr"/>
                      <a:r>
                        <a:rPr lang="en-US" b="1" dirty="0"/>
                        <a:t>: </a:t>
                      </a:r>
                      <a:r>
                        <a:rPr lang="en-US" b="1" dirty="0" err="1"/>
                        <a:t>BO_Result</a:t>
                      </a:r>
                      <a:endParaRPr lang="en-KR" b="1" dirty="0"/>
                    </a:p>
                    <a:p>
                      <a:pPr algn="ctr"/>
                      <a:endParaRPr lang="en-K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Param_3</a:t>
                      </a:r>
                    </a:p>
                    <a:p>
                      <a:pPr algn="ctr"/>
                      <a:r>
                        <a:rPr lang="en-US" b="1" dirty="0"/>
                        <a:t>: </a:t>
                      </a:r>
                      <a:r>
                        <a:rPr lang="en-US" b="1" dirty="0" err="1"/>
                        <a:t>BO_Result</a:t>
                      </a:r>
                      <a:endParaRPr lang="en-KR" b="1" dirty="0"/>
                    </a:p>
                    <a:p>
                      <a:pPr algn="ctr"/>
                      <a:endParaRPr lang="en-K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Param_4</a:t>
                      </a:r>
                    </a:p>
                    <a:p>
                      <a:pPr algn="ctr"/>
                      <a:r>
                        <a:rPr lang="en-US" b="1" dirty="0"/>
                        <a:t>: </a:t>
                      </a:r>
                      <a:r>
                        <a:rPr lang="en-US" b="1" dirty="0" err="1"/>
                        <a:t>BO_Result</a:t>
                      </a:r>
                      <a:endParaRPr lang="en-K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Param_5</a:t>
                      </a:r>
                    </a:p>
                    <a:p>
                      <a:pPr algn="ctr"/>
                      <a:r>
                        <a:rPr lang="en-US" b="1" dirty="0"/>
                        <a:t>: </a:t>
                      </a:r>
                      <a:r>
                        <a:rPr lang="en-US" b="1" dirty="0" err="1"/>
                        <a:t>BO_Result</a:t>
                      </a:r>
                      <a:endParaRPr lang="en-KR" b="1" dirty="0"/>
                    </a:p>
                    <a:p>
                      <a:pPr algn="ctr"/>
                      <a:endParaRPr lang="en-K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Param_n</a:t>
                      </a:r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: </a:t>
                      </a:r>
                      <a:r>
                        <a:rPr lang="en-US" b="1" dirty="0" err="1"/>
                        <a:t>BO_Result</a:t>
                      </a:r>
                      <a:endParaRPr lang="en-KR" b="1" dirty="0"/>
                    </a:p>
                    <a:p>
                      <a:pPr algn="ctr"/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3675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7B41605-46CB-894B-AD1A-D57838167B4D}"/>
              </a:ext>
            </a:extLst>
          </p:cNvPr>
          <p:cNvSpPr txBox="1"/>
          <p:nvPr/>
        </p:nvSpPr>
        <p:spPr>
          <a:xfrm>
            <a:off x="1723697" y="7719806"/>
            <a:ext cx="5489889" cy="92333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KR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B669A9-5BA5-A843-9170-4902D0B6A14C}"/>
              </a:ext>
            </a:extLst>
          </p:cNvPr>
          <p:cNvSpPr txBox="1"/>
          <p:nvPr/>
        </p:nvSpPr>
        <p:spPr>
          <a:xfrm>
            <a:off x="7213586" y="7724271"/>
            <a:ext cx="4159262" cy="923330"/>
          </a:xfrm>
          <a:prstGeom prst="rect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KR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F71B70-5EB3-1F4A-B3C9-734DDBB7BECC}"/>
              </a:ext>
            </a:extLst>
          </p:cNvPr>
          <p:cNvCxnSpPr>
            <a:cxnSpLocks/>
          </p:cNvCxnSpPr>
          <p:nvPr/>
        </p:nvCxnSpPr>
        <p:spPr>
          <a:xfrm flipH="1">
            <a:off x="6096000" y="6294156"/>
            <a:ext cx="1" cy="7880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7168D38-ABFE-E341-A35E-2A5D79DBEAC9}"/>
              </a:ext>
            </a:extLst>
          </p:cNvPr>
          <p:cNvSpPr txBox="1"/>
          <p:nvPr/>
        </p:nvSpPr>
        <p:spPr>
          <a:xfrm>
            <a:off x="7056707" y="6503532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두번째 그룹 </a:t>
            </a:r>
            <a:r>
              <a:rPr lang="en-US" altLang="ko-KR" b="1" dirty="0"/>
              <a:t>BO</a:t>
            </a:r>
            <a:r>
              <a:rPr lang="ko-KR" altLang="en-US" b="1" dirty="0"/>
              <a:t> 진행</a:t>
            </a:r>
            <a:endParaRPr lang="en-KR" b="1" dirty="0"/>
          </a:p>
        </p:txBody>
      </p:sp>
    </p:spTree>
    <p:extLst>
      <p:ext uri="{BB962C8B-B14F-4D97-AF65-F5344CB8AC3E}">
        <p14:creationId xmlns:p14="http://schemas.microsoft.com/office/powerpoint/2010/main" val="817886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31C06C-268D-594B-91F9-CED2711D4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070770"/>
              </p:ext>
            </p:extLst>
          </p:nvPr>
        </p:nvGraphicFramePr>
        <p:xfrm>
          <a:off x="1235934" y="-793143"/>
          <a:ext cx="2045148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5148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param_1 : default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43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param_2 : default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1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param_3 : default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4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param_4 : default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7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param_5 : default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…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param_n</a:t>
                      </a:r>
                      <a:r>
                        <a:rPr lang="en-US" b="1" dirty="0"/>
                        <a:t> : default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14A80E-5A46-2F46-8AE2-1EE111BD1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345739"/>
              </p:ext>
            </p:extLst>
          </p:nvPr>
        </p:nvGraphicFramePr>
        <p:xfrm>
          <a:off x="1235934" y="3429000"/>
          <a:ext cx="2045148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5148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param_1 : default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43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param_2 : default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1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param_3 : default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4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param_4 : default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7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param_5 : default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…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param_n</a:t>
                      </a:r>
                      <a:r>
                        <a:rPr lang="en-US" b="1" dirty="0"/>
                        <a:t> : default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A13529D-8444-E94A-A985-E40087F10243}"/>
              </a:ext>
            </a:extLst>
          </p:cNvPr>
          <p:cNvSpPr txBox="1"/>
          <p:nvPr/>
        </p:nvSpPr>
        <p:spPr>
          <a:xfrm>
            <a:off x="1235934" y="3442252"/>
            <a:ext cx="2045148" cy="14478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KR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B636088-9037-E64B-B152-F13180868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060717"/>
              </p:ext>
            </p:extLst>
          </p:nvPr>
        </p:nvGraphicFramePr>
        <p:xfrm>
          <a:off x="7200386" y="3442252"/>
          <a:ext cx="2045148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5148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param_1 : default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43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param_2 : default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1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param_3 : default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4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param_4 : default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7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param_5 : default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…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param_n</a:t>
                      </a:r>
                      <a:r>
                        <a:rPr lang="en-US" b="1" dirty="0"/>
                        <a:t> : default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D96561-9605-0D40-9AB8-87D3D7E4E821}"/>
              </a:ext>
            </a:extLst>
          </p:cNvPr>
          <p:cNvSpPr txBox="1"/>
          <p:nvPr/>
        </p:nvSpPr>
        <p:spPr>
          <a:xfrm>
            <a:off x="7200386" y="4916556"/>
            <a:ext cx="2045148" cy="1129748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A0B0DA-1DB9-1841-8FCD-833CF9F66A40}"/>
              </a:ext>
            </a:extLst>
          </p:cNvPr>
          <p:cNvSpPr txBox="1"/>
          <p:nvPr/>
        </p:nvSpPr>
        <p:spPr>
          <a:xfrm>
            <a:off x="438127" y="2876145"/>
            <a:ext cx="3640762" cy="3312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en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2BAC9F-AEA1-FB4B-A09D-9E31BC838BF5}"/>
              </a:ext>
            </a:extLst>
          </p:cNvPr>
          <p:cNvSpPr txBox="1"/>
          <p:nvPr/>
        </p:nvSpPr>
        <p:spPr>
          <a:xfrm>
            <a:off x="467786" y="2970288"/>
            <a:ext cx="364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Bayesian</a:t>
            </a:r>
            <a:r>
              <a:rPr lang="ko-KR" altLang="en-US" b="1" i="1" dirty="0"/>
              <a:t> </a:t>
            </a:r>
            <a:r>
              <a:rPr lang="en-US" altLang="ko-KR" b="1" i="1" dirty="0"/>
              <a:t>Optimization-cluster1</a:t>
            </a:r>
            <a:endParaRPr lang="en-KR" b="1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AD6DCE-CC7A-6144-AFAA-79F9B0E40AA2}"/>
              </a:ext>
            </a:extLst>
          </p:cNvPr>
          <p:cNvCxnSpPr>
            <a:cxnSpLocks/>
          </p:cNvCxnSpPr>
          <p:nvPr/>
        </p:nvCxnSpPr>
        <p:spPr>
          <a:xfrm>
            <a:off x="2258508" y="1797657"/>
            <a:ext cx="0" cy="10784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E219C3-3D6D-5C41-9606-0D29193D999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078889" y="4532145"/>
            <a:ext cx="23324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1287480-FAD6-214A-980C-AE72532B6B0D}"/>
              </a:ext>
            </a:extLst>
          </p:cNvPr>
          <p:cNvSpPr txBox="1"/>
          <p:nvPr/>
        </p:nvSpPr>
        <p:spPr>
          <a:xfrm>
            <a:off x="6411385" y="2876145"/>
            <a:ext cx="3640762" cy="3312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en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1BFCD6-089D-AE4D-853B-9F24C8EC074D}"/>
              </a:ext>
            </a:extLst>
          </p:cNvPr>
          <p:cNvSpPr txBox="1"/>
          <p:nvPr/>
        </p:nvSpPr>
        <p:spPr>
          <a:xfrm>
            <a:off x="6402579" y="2970288"/>
            <a:ext cx="364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Bayesian</a:t>
            </a:r>
            <a:r>
              <a:rPr lang="ko-KR" altLang="en-US" b="1" i="1" dirty="0"/>
              <a:t> </a:t>
            </a:r>
            <a:r>
              <a:rPr lang="en-US" altLang="ko-KR" b="1" i="1" dirty="0"/>
              <a:t>Optimization-cluster2</a:t>
            </a:r>
            <a:endParaRPr lang="en-KR" b="1" i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F785B5-F55F-CC4E-9622-EC0866A6C366}"/>
              </a:ext>
            </a:extLst>
          </p:cNvPr>
          <p:cNvSpPr/>
          <p:nvPr/>
        </p:nvSpPr>
        <p:spPr>
          <a:xfrm>
            <a:off x="4108547" y="7964652"/>
            <a:ext cx="2514544" cy="1200150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800" b="1" dirty="0"/>
              <a:t>model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764D1CB-B605-DA4D-9890-D9D0E06ACF4E}"/>
              </a:ext>
            </a:extLst>
          </p:cNvPr>
          <p:cNvGrpSpPr/>
          <p:nvPr/>
        </p:nvGrpSpPr>
        <p:grpSpPr>
          <a:xfrm>
            <a:off x="2258508" y="6188144"/>
            <a:ext cx="5973260" cy="1776507"/>
            <a:chOff x="2258508" y="6188144"/>
            <a:chExt cx="5973260" cy="1776507"/>
          </a:xfrm>
        </p:grpSpPr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3FF262AA-B4C9-9141-BB34-8E40198D4783}"/>
                </a:ext>
              </a:extLst>
            </p:cNvPr>
            <p:cNvCxnSpPr>
              <a:cxnSpLocks/>
              <a:stCxn id="11" idx="2"/>
              <a:endCxn id="33" idx="0"/>
            </p:cNvCxnSpPr>
            <p:nvPr/>
          </p:nvCxnSpPr>
          <p:spPr>
            <a:xfrm rot="16200000" flipH="1">
              <a:off x="2923910" y="5522742"/>
              <a:ext cx="1776507" cy="3107311"/>
            </a:xfrm>
            <a:prstGeom prst="bentConnector3">
              <a:avLst>
                <a:gd name="adj1" fmla="val 50000"/>
              </a:avLst>
            </a:prstGeom>
            <a:ln w="254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Elbow Connector 50">
              <a:extLst>
                <a:ext uri="{FF2B5EF4-FFF2-40B4-BE49-F238E27FC236}">
                  <a16:creationId xmlns:a16="http://schemas.microsoft.com/office/drawing/2014/main" id="{994FC6AB-268C-CE43-8F97-1109838C43E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374626" y="6188144"/>
              <a:ext cx="2857142" cy="888254"/>
            </a:xfrm>
            <a:prstGeom prst="bentConnector3">
              <a:avLst>
                <a:gd name="adj1" fmla="val -3207"/>
              </a:avLst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774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14A80E-5A46-2F46-8AE2-1EE111BD1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257351"/>
              </p:ext>
            </p:extLst>
          </p:nvPr>
        </p:nvGraphicFramePr>
        <p:xfrm>
          <a:off x="1011845" y="3429000"/>
          <a:ext cx="2269237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237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param_1 : BO1_result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43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param_2 : BO1_result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1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param_3 : BO1_result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4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param_4 : BO1_result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7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param_5 : default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…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param_n</a:t>
                      </a:r>
                      <a:r>
                        <a:rPr lang="en-US" b="1" dirty="0"/>
                        <a:t> : default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A13529D-8444-E94A-A985-E40087F10243}"/>
              </a:ext>
            </a:extLst>
          </p:cNvPr>
          <p:cNvSpPr txBox="1"/>
          <p:nvPr/>
        </p:nvSpPr>
        <p:spPr>
          <a:xfrm>
            <a:off x="1011844" y="3441045"/>
            <a:ext cx="2267523" cy="1461655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444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KR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32E1A8F-F5C8-FA42-B8E4-3AF927E67E1B}"/>
              </a:ext>
            </a:extLst>
          </p:cNvPr>
          <p:cNvGrpSpPr/>
          <p:nvPr/>
        </p:nvGrpSpPr>
        <p:grpSpPr>
          <a:xfrm>
            <a:off x="423283" y="2853125"/>
            <a:ext cx="3640761" cy="3296388"/>
            <a:chOff x="600665" y="2844540"/>
            <a:chExt cx="3640761" cy="329638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BA0B0DA-1DB9-1841-8FCD-833CF9F66A40}"/>
                </a:ext>
              </a:extLst>
            </p:cNvPr>
            <p:cNvSpPr txBox="1"/>
            <p:nvPr/>
          </p:nvSpPr>
          <p:spPr>
            <a:xfrm>
              <a:off x="802924" y="3334375"/>
              <a:ext cx="2983940" cy="2806553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endParaRPr lang="en-KR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2BAC9F-AEA1-FB4B-A09D-9E31BC838BF5}"/>
                </a:ext>
              </a:extLst>
            </p:cNvPr>
            <p:cNvSpPr txBox="1"/>
            <p:nvPr/>
          </p:nvSpPr>
          <p:spPr>
            <a:xfrm>
              <a:off x="600665" y="2844540"/>
              <a:ext cx="3640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/>
                <a:t>Bayesian</a:t>
              </a:r>
              <a:r>
                <a:rPr lang="ko-KR" altLang="en-US" b="1" i="1" dirty="0"/>
                <a:t> </a:t>
              </a:r>
              <a:r>
                <a:rPr lang="en-US" altLang="ko-KR" b="1" i="1" dirty="0"/>
                <a:t>Optimization1(cluster1)</a:t>
              </a:r>
              <a:endParaRPr lang="en-KR" b="1" i="1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2B9D1CD-1AAA-B642-BE78-AB9293FA0F42}"/>
              </a:ext>
            </a:extLst>
          </p:cNvPr>
          <p:cNvSpPr txBox="1"/>
          <p:nvPr/>
        </p:nvSpPr>
        <p:spPr>
          <a:xfrm>
            <a:off x="5453080" y="3342959"/>
            <a:ext cx="2983940" cy="2806553"/>
          </a:xfrm>
          <a:prstGeom prst="rect">
            <a:avLst/>
          </a:prstGeom>
          <a:noFill/>
          <a:ln w="317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05433A-ADA5-7F46-BDE3-8E855912309C}"/>
              </a:ext>
            </a:extLst>
          </p:cNvPr>
          <p:cNvSpPr txBox="1"/>
          <p:nvPr/>
        </p:nvSpPr>
        <p:spPr>
          <a:xfrm>
            <a:off x="5380902" y="2853125"/>
            <a:ext cx="364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Bayesian</a:t>
            </a:r>
            <a:r>
              <a:rPr lang="ko-KR" altLang="en-US" b="1" i="1" dirty="0"/>
              <a:t> </a:t>
            </a:r>
            <a:r>
              <a:rPr lang="en-US" altLang="ko-KR" b="1" i="1" dirty="0"/>
              <a:t>Optimization2(cluster2)</a:t>
            </a:r>
            <a:endParaRPr lang="en-KR" b="1" i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E4C091D-3148-234C-A528-E979395A6652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2146462" y="2026647"/>
            <a:ext cx="0" cy="7005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6FFBB9-6F28-2646-99D0-0F462E239452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 flipV="1">
            <a:off x="3609482" y="4746236"/>
            <a:ext cx="184359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771AA65-574D-7248-B32B-0AB4F11A7C78}"/>
              </a:ext>
            </a:extLst>
          </p:cNvPr>
          <p:cNvSpPr/>
          <p:nvPr/>
        </p:nvSpPr>
        <p:spPr>
          <a:xfrm>
            <a:off x="3384828" y="7979455"/>
            <a:ext cx="2402008" cy="1028868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800" b="1" dirty="0"/>
              <a:t>model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E1BB728E-2221-0741-8636-FDE07E8C79F1}"/>
              </a:ext>
            </a:extLst>
          </p:cNvPr>
          <p:cNvCxnSpPr>
            <a:cxnSpLocks/>
            <a:stCxn id="11" idx="2"/>
            <a:endCxn id="31" idx="0"/>
          </p:cNvCxnSpPr>
          <p:nvPr/>
        </p:nvCxnSpPr>
        <p:spPr>
          <a:xfrm rot="16200000" flipH="1">
            <a:off x="2436701" y="5830324"/>
            <a:ext cx="1829942" cy="2468320"/>
          </a:xfrm>
          <a:prstGeom prst="bentConnector3">
            <a:avLst>
              <a:gd name="adj1" fmla="val 50000"/>
            </a:avLst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D715D2FF-B04D-F04D-9F10-A3D8451CFEEE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5260798" y="5382566"/>
            <a:ext cx="917306" cy="2451199"/>
          </a:xfrm>
          <a:prstGeom prst="bentConnector2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1FD6F4D-EC32-AB48-8DEA-25B380B67D7A}"/>
              </a:ext>
            </a:extLst>
          </p:cNvPr>
          <p:cNvCxnSpPr>
            <a:cxnSpLocks/>
            <a:stCxn id="19" idx="3"/>
            <a:endCxn id="39" idx="1"/>
          </p:cNvCxnSpPr>
          <p:nvPr/>
        </p:nvCxnSpPr>
        <p:spPr>
          <a:xfrm>
            <a:off x="8437020" y="4746236"/>
            <a:ext cx="1908947" cy="46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60183388-A818-F34C-A720-553EEFD71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287103"/>
              </p:ext>
            </p:extLst>
          </p:nvPr>
        </p:nvGraphicFramePr>
        <p:xfrm>
          <a:off x="5845867" y="3442252"/>
          <a:ext cx="2269237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237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param_1 : BO1_result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43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param_2 : BO1_result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1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param_3 : BO1_result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4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param_4 : BO1_result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7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param_5 : BO2_result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…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param_n</a:t>
                      </a:r>
                      <a:r>
                        <a:rPr lang="en-US" b="1" dirty="0"/>
                        <a:t> : BO2_result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  <p:grpSp>
        <p:nvGrpSpPr>
          <p:cNvPr id="46" name="Group 45">
            <a:extLst>
              <a:ext uri="{FF2B5EF4-FFF2-40B4-BE49-F238E27FC236}">
                <a16:creationId xmlns:a16="http://schemas.microsoft.com/office/drawing/2014/main" id="{F08BC847-C0DE-F84D-A1FE-1B56FC076532}"/>
              </a:ext>
            </a:extLst>
          </p:cNvPr>
          <p:cNvGrpSpPr/>
          <p:nvPr/>
        </p:nvGrpSpPr>
        <p:grpSpPr>
          <a:xfrm>
            <a:off x="5842344" y="3418103"/>
            <a:ext cx="2267524" cy="2614949"/>
            <a:chOff x="7097147" y="3441045"/>
            <a:chExt cx="2267524" cy="261494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D96561-9605-0D40-9AB8-87D3D7E4E821}"/>
                </a:ext>
              </a:extLst>
            </p:cNvPr>
            <p:cNvSpPr txBox="1"/>
            <p:nvPr/>
          </p:nvSpPr>
          <p:spPr>
            <a:xfrm>
              <a:off x="7097147" y="4938291"/>
              <a:ext cx="2267523" cy="1117703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0000"/>
              </a:schemeClr>
            </a:solidFill>
            <a:ln w="508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endParaRPr lang="en-KR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BF9455-94F9-084D-8B79-C82B31806B3B}"/>
                </a:ext>
              </a:extLst>
            </p:cNvPr>
            <p:cNvSpPr txBox="1"/>
            <p:nvPr/>
          </p:nvSpPr>
          <p:spPr>
            <a:xfrm>
              <a:off x="7097148" y="3441045"/>
              <a:ext cx="2267523" cy="1461655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 w="444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KR" dirty="0"/>
            </a:p>
          </p:txBody>
        </p:sp>
      </p:grp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1E227876-F781-A446-BF77-7C14A0699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976143"/>
              </p:ext>
            </p:extLst>
          </p:nvPr>
        </p:nvGraphicFramePr>
        <p:xfrm>
          <a:off x="10345967" y="3455503"/>
          <a:ext cx="2269237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237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param_1 : </a:t>
                      </a:r>
                      <a:r>
                        <a:rPr lang="en-US" b="1" dirty="0" err="1"/>
                        <a:t>BO_result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43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param_2 : </a:t>
                      </a:r>
                      <a:r>
                        <a:rPr lang="en-US" b="1" dirty="0" err="1"/>
                        <a:t>BO_result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1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param_3 : </a:t>
                      </a:r>
                      <a:r>
                        <a:rPr lang="en-US" b="1" dirty="0" err="1"/>
                        <a:t>BO_result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4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param_4 : </a:t>
                      </a:r>
                      <a:r>
                        <a:rPr lang="en-US" b="1" dirty="0" err="1"/>
                        <a:t>BO_result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7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param_5 : </a:t>
                      </a:r>
                      <a:r>
                        <a:rPr lang="en-US" b="1" dirty="0" err="1"/>
                        <a:t>BO_result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…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param_n</a:t>
                      </a:r>
                      <a:r>
                        <a:rPr lang="en-US" b="1" dirty="0"/>
                        <a:t> : </a:t>
                      </a:r>
                      <a:r>
                        <a:rPr lang="en-US" b="1" dirty="0" err="1"/>
                        <a:t>BO_result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4CDF9B12-7714-5347-A3D2-68DAF2049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165171"/>
              </p:ext>
            </p:extLst>
          </p:nvPr>
        </p:nvGraphicFramePr>
        <p:xfrm>
          <a:off x="1011844" y="-564153"/>
          <a:ext cx="2269237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237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param_1 : default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43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param_2 : default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1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param_3 : default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4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param_4 : default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7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param_5 : default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…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param_n</a:t>
                      </a:r>
                      <a:r>
                        <a:rPr lang="en-US" b="1" dirty="0"/>
                        <a:t> : default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114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14A80E-5A46-2F46-8AE2-1EE111BD1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078829"/>
              </p:ext>
            </p:extLst>
          </p:nvPr>
        </p:nvGraphicFramePr>
        <p:xfrm>
          <a:off x="1011845" y="3429000"/>
          <a:ext cx="2269237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237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param_1 : BO1_result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43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param_2 : BO1_result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1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param_3 : BO1_result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4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param_4 : BO1_result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7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param_5 : default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param_6 : default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param_7 : default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A13529D-8444-E94A-A985-E40087F10243}"/>
              </a:ext>
            </a:extLst>
          </p:cNvPr>
          <p:cNvSpPr txBox="1"/>
          <p:nvPr/>
        </p:nvSpPr>
        <p:spPr>
          <a:xfrm>
            <a:off x="1011844" y="3441045"/>
            <a:ext cx="2267523" cy="1461655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444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KR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32E1A8F-F5C8-FA42-B8E4-3AF927E67E1B}"/>
              </a:ext>
            </a:extLst>
          </p:cNvPr>
          <p:cNvGrpSpPr/>
          <p:nvPr/>
        </p:nvGrpSpPr>
        <p:grpSpPr>
          <a:xfrm>
            <a:off x="404233" y="2853124"/>
            <a:ext cx="4089615" cy="3296388"/>
            <a:chOff x="600665" y="2844540"/>
            <a:chExt cx="4089615" cy="329638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BA0B0DA-1DB9-1841-8FCD-833CF9F66A40}"/>
                </a:ext>
              </a:extLst>
            </p:cNvPr>
            <p:cNvSpPr txBox="1"/>
            <p:nvPr/>
          </p:nvSpPr>
          <p:spPr>
            <a:xfrm>
              <a:off x="802924" y="3334375"/>
              <a:ext cx="2983940" cy="280655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endParaRPr lang="en-KR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2BAC9F-AEA1-FB4B-A09D-9E31BC838BF5}"/>
                </a:ext>
              </a:extLst>
            </p:cNvPr>
            <p:cNvSpPr txBox="1"/>
            <p:nvPr/>
          </p:nvSpPr>
          <p:spPr>
            <a:xfrm>
              <a:off x="600665" y="2844540"/>
              <a:ext cx="4089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/>
                <a:t>Bayesian</a:t>
              </a:r>
              <a:r>
                <a:rPr lang="ko-KR" altLang="en-US" b="1" i="1" dirty="0"/>
                <a:t> </a:t>
              </a:r>
              <a:r>
                <a:rPr lang="en-US" altLang="ko-KR" b="1" i="1" dirty="0"/>
                <a:t>Optimization1(cluster1)</a:t>
              </a:r>
              <a:endParaRPr lang="en-KR" b="1" i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CEFD06-586D-3D4F-A7BD-B5DF49CE00BE}"/>
              </a:ext>
            </a:extLst>
          </p:cNvPr>
          <p:cNvGrpSpPr/>
          <p:nvPr/>
        </p:nvGrpSpPr>
        <p:grpSpPr>
          <a:xfrm>
            <a:off x="5380902" y="2853125"/>
            <a:ext cx="4089615" cy="3296385"/>
            <a:chOff x="5380902" y="2853125"/>
            <a:chExt cx="4089615" cy="329638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B9D1CD-1AAA-B642-BE78-AB9293FA0F42}"/>
                </a:ext>
              </a:extLst>
            </p:cNvPr>
            <p:cNvSpPr txBox="1"/>
            <p:nvPr/>
          </p:nvSpPr>
          <p:spPr>
            <a:xfrm>
              <a:off x="5480440" y="3342957"/>
              <a:ext cx="2983940" cy="280655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endParaRPr lang="en-KR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205433A-ADA5-7F46-BDE3-8E855912309C}"/>
                </a:ext>
              </a:extLst>
            </p:cNvPr>
            <p:cNvSpPr txBox="1"/>
            <p:nvPr/>
          </p:nvSpPr>
          <p:spPr>
            <a:xfrm>
              <a:off x="5380902" y="2853125"/>
              <a:ext cx="4089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/>
                <a:t>Bayesian</a:t>
              </a:r>
              <a:r>
                <a:rPr lang="ko-KR" altLang="en-US" b="1" i="1" dirty="0"/>
                <a:t> </a:t>
              </a:r>
              <a:r>
                <a:rPr lang="en-US" altLang="ko-KR" b="1" i="1" dirty="0"/>
                <a:t>Optimization2(cluster2)</a:t>
              </a:r>
              <a:endParaRPr lang="en-KR" b="1" i="1" dirty="0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6FFBB9-6F28-2646-99D0-0F462E239452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 flipV="1">
            <a:off x="3590432" y="4746234"/>
            <a:ext cx="1890008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771AA65-574D-7248-B32B-0AB4F11A7C78}"/>
              </a:ext>
            </a:extLst>
          </p:cNvPr>
          <p:cNvSpPr/>
          <p:nvPr/>
        </p:nvSpPr>
        <p:spPr>
          <a:xfrm>
            <a:off x="3384828" y="7979455"/>
            <a:ext cx="2402008" cy="1028868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800" b="1" dirty="0"/>
              <a:t>model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E1BB728E-2221-0741-8636-FDE07E8C79F1}"/>
              </a:ext>
            </a:extLst>
          </p:cNvPr>
          <p:cNvCxnSpPr>
            <a:cxnSpLocks/>
            <a:stCxn id="11" idx="2"/>
            <a:endCxn id="31" idx="0"/>
          </p:cNvCxnSpPr>
          <p:nvPr/>
        </p:nvCxnSpPr>
        <p:spPr>
          <a:xfrm rot="16200000" flipH="1">
            <a:off x="2427176" y="5820798"/>
            <a:ext cx="1829943" cy="2487370"/>
          </a:xfrm>
          <a:prstGeom prst="bentConnector3">
            <a:avLst>
              <a:gd name="adj1" fmla="val 50000"/>
            </a:avLst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D715D2FF-B04D-F04D-9F10-A3D8451CFEEE}"/>
              </a:ext>
            </a:extLst>
          </p:cNvPr>
          <p:cNvCxnSpPr>
            <a:cxnSpLocks/>
          </p:cNvCxnSpPr>
          <p:nvPr/>
        </p:nvCxnSpPr>
        <p:spPr>
          <a:xfrm rot="5400000">
            <a:off x="5369803" y="5382564"/>
            <a:ext cx="917306" cy="2451199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1FD6F4D-EC32-AB48-8DEA-25B380B67D7A}"/>
              </a:ext>
            </a:extLst>
          </p:cNvPr>
          <p:cNvCxnSpPr>
            <a:cxnSpLocks/>
            <a:stCxn id="19" idx="3"/>
            <a:endCxn id="39" idx="1"/>
          </p:cNvCxnSpPr>
          <p:nvPr/>
        </p:nvCxnSpPr>
        <p:spPr>
          <a:xfrm>
            <a:off x="8464380" y="4746234"/>
            <a:ext cx="1895442" cy="46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60183388-A818-F34C-A720-553EEFD71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168073"/>
              </p:ext>
            </p:extLst>
          </p:nvPr>
        </p:nvGraphicFramePr>
        <p:xfrm>
          <a:off x="5845867" y="3442252"/>
          <a:ext cx="2269237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237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param_1 : BO1_result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43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param_2 : BO1_result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1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param_3 : BO1_result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4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param_4 : BO1_result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7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param_5 : BO2_result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param_6 : BO2_result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param_7 : BO2_result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  <p:grpSp>
        <p:nvGrpSpPr>
          <p:cNvPr id="46" name="Group 45">
            <a:extLst>
              <a:ext uri="{FF2B5EF4-FFF2-40B4-BE49-F238E27FC236}">
                <a16:creationId xmlns:a16="http://schemas.microsoft.com/office/drawing/2014/main" id="{F08BC847-C0DE-F84D-A1FE-1B56FC076532}"/>
              </a:ext>
            </a:extLst>
          </p:cNvPr>
          <p:cNvGrpSpPr/>
          <p:nvPr/>
        </p:nvGrpSpPr>
        <p:grpSpPr>
          <a:xfrm>
            <a:off x="5846723" y="3455503"/>
            <a:ext cx="2267524" cy="2614949"/>
            <a:chOff x="7097147" y="3441045"/>
            <a:chExt cx="2267524" cy="261494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D96561-9605-0D40-9AB8-87D3D7E4E821}"/>
                </a:ext>
              </a:extLst>
            </p:cNvPr>
            <p:cNvSpPr txBox="1"/>
            <p:nvPr/>
          </p:nvSpPr>
          <p:spPr>
            <a:xfrm>
              <a:off x="7097147" y="4938291"/>
              <a:ext cx="2267523" cy="1117703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0000"/>
              </a:schemeClr>
            </a:solidFill>
            <a:ln w="508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endParaRPr lang="en-KR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BF9455-94F9-084D-8B79-C82B31806B3B}"/>
                </a:ext>
              </a:extLst>
            </p:cNvPr>
            <p:cNvSpPr txBox="1"/>
            <p:nvPr/>
          </p:nvSpPr>
          <p:spPr>
            <a:xfrm>
              <a:off x="7097148" y="3441045"/>
              <a:ext cx="2267523" cy="1461655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 w="444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KR" dirty="0"/>
            </a:p>
          </p:txBody>
        </p:sp>
      </p:grp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1E227876-F781-A446-BF77-7C14A0699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866562"/>
              </p:ext>
            </p:extLst>
          </p:nvPr>
        </p:nvGraphicFramePr>
        <p:xfrm>
          <a:off x="10359822" y="3455503"/>
          <a:ext cx="2269237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237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param_1 : BO1_result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43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param_2 : BO1_result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1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param_3 : BO1_result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4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param_4 : BO1_result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7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param_5 : BO2_result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param_6 : BO2_result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param_7 : BO2_result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B476B1D-04C9-3F4F-9C6E-DFEFB15C3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615325"/>
              </p:ext>
            </p:extLst>
          </p:nvPr>
        </p:nvGraphicFramePr>
        <p:xfrm>
          <a:off x="11706467" y="-4234009"/>
          <a:ext cx="2269237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237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Param_1(Cluster1)</a:t>
                      </a:r>
                    </a:p>
                    <a:p>
                      <a:pPr algn="ctr"/>
                      <a:r>
                        <a:rPr lang="en-US" b="1" dirty="0"/>
                        <a:t>: Default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43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Param_2 (Cluster1)</a:t>
                      </a:r>
                    </a:p>
                    <a:p>
                      <a:pPr algn="ctr"/>
                      <a:r>
                        <a:rPr lang="en-US" b="1" dirty="0"/>
                        <a:t>: Default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1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Param_3 (Cluster1)</a:t>
                      </a:r>
                    </a:p>
                    <a:p>
                      <a:pPr algn="ctr"/>
                      <a:r>
                        <a:rPr lang="en-US" b="1" dirty="0"/>
                        <a:t>: Default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4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b="1" dirty="0"/>
                        <a:t>Param_4(Cluster1)</a:t>
                      </a:r>
                    </a:p>
                    <a:p>
                      <a:pPr algn="ctr"/>
                      <a:r>
                        <a:rPr lang="en-KR" b="1" dirty="0"/>
                        <a:t>:Default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75761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831DE73-1106-5B41-BC33-7F637D142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730099"/>
              </p:ext>
            </p:extLst>
          </p:nvPr>
        </p:nvGraphicFramePr>
        <p:xfrm>
          <a:off x="14456276" y="-4234009"/>
          <a:ext cx="2269237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237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Param_1(Cluster1)</a:t>
                      </a:r>
                    </a:p>
                    <a:p>
                      <a:pPr algn="ctr"/>
                      <a:r>
                        <a:rPr lang="en-US" b="1" dirty="0"/>
                        <a:t>: Default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43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Param_2 (Cluster1)</a:t>
                      </a:r>
                    </a:p>
                    <a:p>
                      <a:pPr algn="ctr"/>
                      <a:r>
                        <a:rPr lang="en-US" b="1" dirty="0"/>
                        <a:t>: Default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1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Param_3 (Cluster1)</a:t>
                      </a:r>
                    </a:p>
                    <a:p>
                      <a:pPr algn="ctr"/>
                      <a:r>
                        <a:rPr lang="en-US" b="1" dirty="0"/>
                        <a:t>: Default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40562"/>
                  </a:ext>
                </a:extLst>
              </a:tr>
              <a:tr h="444329">
                <a:tc>
                  <a:txBody>
                    <a:bodyPr/>
                    <a:lstStyle/>
                    <a:p>
                      <a:pPr algn="ctr"/>
                      <a:r>
                        <a:rPr lang="en-KR" b="1" dirty="0"/>
                        <a:t>Param_4(Cluster1)</a:t>
                      </a:r>
                    </a:p>
                    <a:p>
                      <a:pPr algn="ctr"/>
                      <a:r>
                        <a:rPr lang="en-KR" b="1" dirty="0"/>
                        <a:t>:Default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7576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12DC7C-2027-EA44-A6A2-F6C0AB188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90542"/>
              </p:ext>
            </p:extLst>
          </p:nvPr>
        </p:nvGraphicFramePr>
        <p:xfrm>
          <a:off x="-426112" y="275937"/>
          <a:ext cx="2269237" cy="147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237">
                  <a:extLst>
                    <a:ext uri="{9D8B030D-6E8A-4147-A177-3AD203B41FA5}">
                      <a16:colId xmlns:a16="http://schemas.microsoft.com/office/drawing/2014/main" val="1765330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param_1 : default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117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param_2 : default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310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param_3 : default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083412"/>
                  </a:ext>
                </a:extLst>
              </a:tr>
              <a:tr h="263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param_4 : default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66765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53EA70-00C2-8B4A-B84C-9B6C6A4F7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611787"/>
              </p:ext>
            </p:extLst>
          </p:nvPr>
        </p:nvGraphicFramePr>
        <p:xfrm>
          <a:off x="2224614" y="275937"/>
          <a:ext cx="226923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237">
                  <a:extLst>
                    <a:ext uri="{9D8B030D-6E8A-4147-A177-3AD203B41FA5}">
                      <a16:colId xmlns:a16="http://schemas.microsoft.com/office/drawing/2014/main" val="1631255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param_5 : default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359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param_6 : default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29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param_7 : default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0603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9BDA5FB-CB79-1C40-BE1E-649C416AD4C9}"/>
              </a:ext>
            </a:extLst>
          </p:cNvPr>
          <p:cNvSpPr txBox="1"/>
          <p:nvPr/>
        </p:nvSpPr>
        <p:spPr>
          <a:xfrm>
            <a:off x="172269" y="-118678"/>
            <a:ext cx="107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/>
              <a:t>Cluster_1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9396C1-F30D-D346-9C67-489BE9A6AA4E}"/>
              </a:ext>
            </a:extLst>
          </p:cNvPr>
          <p:cNvSpPr txBox="1"/>
          <p:nvPr/>
        </p:nvSpPr>
        <p:spPr>
          <a:xfrm>
            <a:off x="2846440" y="-113933"/>
            <a:ext cx="108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/>
              <a:t>Cluster_2</a:t>
            </a: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1638AB1C-F3F0-CA48-86B8-A5F97F305677}"/>
              </a:ext>
            </a:extLst>
          </p:cNvPr>
          <p:cNvSpPr/>
          <p:nvPr/>
        </p:nvSpPr>
        <p:spPr>
          <a:xfrm rot="5400000">
            <a:off x="1701056" y="2202117"/>
            <a:ext cx="794810" cy="184723"/>
          </a:xfrm>
          <a:prstGeom prst="rightArrow">
            <a:avLst>
              <a:gd name="adj1" fmla="val 20913"/>
              <a:gd name="adj2" fmla="val 79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E012AFB8-5BCF-204B-84F7-D4CE755460BF}"/>
              </a:ext>
            </a:extLst>
          </p:cNvPr>
          <p:cNvSpPr/>
          <p:nvPr/>
        </p:nvSpPr>
        <p:spPr>
          <a:xfrm>
            <a:off x="3588717" y="4614031"/>
            <a:ext cx="1883302" cy="247002"/>
          </a:xfrm>
          <a:prstGeom prst="rightArrow">
            <a:avLst>
              <a:gd name="adj1" fmla="val 20913"/>
              <a:gd name="adj2" fmla="val 79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50B3071D-E03A-7146-A063-E1BED33CC32C}"/>
              </a:ext>
            </a:extLst>
          </p:cNvPr>
          <p:cNvSpPr/>
          <p:nvPr/>
        </p:nvSpPr>
        <p:spPr>
          <a:xfrm>
            <a:off x="8480531" y="4622732"/>
            <a:ext cx="1883302" cy="247002"/>
          </a:xfrm>
          <a:prstGeom prst="rightArrow">
            <a:avLst>
              <a:gd name="adj1" fmla="val 20913"/>
              <a:gd name="adj2" fmla="val 79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83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14A80E-5A46-2F46-8AE2-1EE111BD1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727033"/>
              </p:ext>
            </p:extLst>
          </p:nvPr>
        </p:nvGraphicFramePr>
        <p:xfrm>
          <a:off x="1011845" y="3429000"/>
          <a:ext cx="2269237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237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param_1 : BO1_result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43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param_2 : BO1_result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1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param_3 : BO1_result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4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param_4 : BO1_result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7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param_5 : default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param_6 : default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param_7 : default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A13529D-8444-E94A-A985-E40087F10243}"/>
              </a:ext>
            </a:extLst>
          </p:cNvPr>
          <p:cNvSpPr txBox="1"/>
          <p:nvPr/>
        </p:nvSpPr>
        <p:spPr>
          <a:xfrm>
            <a:off x="1011844" y="3441045"/>
            <a:ext cx="2267523" cy="1461655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444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KR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32E1A8F-F5C8-FA42-B8E4-3AF927E67E1B}"/>
              </a:ext>
            </a:extLst>
          </p:cNvPr>
          <p:cNvGrpSpPr/>
          <p:nvPr/>
        </p:nvGrpSpPr>
        <p:grpSpPr>
          <a:xfrm>
            <a:off x="404233" y="2853124"/>
            <a:ext cx="4089615" cy="3296388"/>
            <a:chOff x="600665" y="2844540"/>
            <a:chExt cx="4089615" cy="329638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BA0B0DA-1DB9-1841-8FCD-833CF9F66A40}"/>
                </a:ext>
              </a:extLst>
            </p:cNvPr>
            <p:cNvSpPr txBox="1"/>
            <p:nvPr/>
          </p:nvSpPr>
          <p:spPr>
            <a:xfrm>
              <a:off x="802924" y="3334375"/>
              <a:ext cx="2983940" cy="280655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endParaRPr lang="en-KR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2BAC9F-AEA1-FB4B-A09D-9E31BC838BF5}"/>
                </a:ext>
              </a:extLst>
            </p:cNvPr>
            <p:cNvSpPr txBox="1"/>
            <p:nvPr/>
          </p:nvSpPr>
          <p:spPr>
            <a:xfrm>
              <a:off x="600665" y="2844540"/>
              <a:ext cx="4089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/>
                <a:t>Bayesian</a:t>
              </a:r>
              <a:r>
                <a:rPr lang="ko-KR" altLang="en-US" b="1" i="1" dirty="0"/>
                <a:t> </a:t>
              </a:r>
              <a:r>
                <a:rPr lang="en-US" altLang="ko-KR" b="1" i="1" dirty="0"/>
                <a:t>Optimization1(cluster1)</a:t>
              </a:r>
              <a:endParaRPr lang="en-KR" b="1" i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CEFD06-586D-3D4F-A7BD-B5DF49CE00BE}"/>
              </a:ext>
            </a:extLst>
          </p:cNvPr>
          <p:cNvGrpSpPr/>
          <p:nvPr/>
        </p:nvGrpSpPr>
        <p:grpSpPr>
          <a:xfrm>
            <a:off x="5380902" y="2853125"/>
            <a:ext cx="4089615" cy="3296385"/>
            <a:chOff x="5380902" y="2853125"/>
            <a:chExt cx="4089615" cy="329638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B9D1CD-1AAA-B642-BE78-AB9293FA0F42}"/>
                </a:ext>
              </a:extLst>
            </p:cNvPr>
            <p:cNvSpPr txBox="1"/>
            <p:nvPr/>
          </p:nvSpPr>
          <p:spPr>
            <a:xfrm>
              <a:off x="5480440" y="3342957"/>
              <a:ext cx="2983940" cy="280655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endParaRPr lang="en-KR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205433A-ADA5-7F46-BDE3-8E855912309C}"/>
                </a:ext>
              </a:extLst>
            </p:cNvPr>
            <p:cNvSpPr txBox="1"/>
            <p:nvPr/>
          </p:nvSpPr>
          <p:spPr>
            <a:xfrm>
              <a:off x="5380902" y="2853125"/>
              <a:ext cx="4089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/>
                <a:t>Bayesian</a:t>
              </a:r>
              <a:r>
                <a:rPr lang="ko-KR" altLang="en-US" b="1" i="1" dirty="0"/>
                <a:t> </a:t>
              </a:r>
              <a:r>
                <a:rPr lang="en-US" altLang="ko-KR" b="1" i="1" dirty="0"/>
                <a:t>Optimization2(cluster2)</a:t>
              </a:r>
              <a:endParaRPr lang="en-KR" b="1" i="1" dirty="0"/>
            </a:p>
          </p:txBody>
        </p: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E1BB728E-2221-0741-8636-FDE07E8C79F1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2428513" y="5819461"/>
            <a:ext cx="1827268" cy="2487370"/>
          </a:xfrm>
          <a:prstGeom prst="bentConnector3">
            <a:avLst>
              <a:gd name="adj1" fmla="val 50000"/>
            </a:avLst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D715D2FF-B04D-F04D-9F10-A3D8451CFEEE}"/>
              </a:ext>
            </a:extLst>
          </p:cNvPr>
          <p:cNvCxnSpPr>
            <a:cxnSpLocks/>
          </p:cNvCxnSpPr>
          <p:nvPr/>
        </p:nvCxnSpPr>
        <p:spPr>
          <a:xfrm rot="5400000">
            <a:off x="5369803" y="5382564"/>
            <a:ext cx="917306" cy="2451199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60183388-A818-F34C-A720-553EEFD71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424970"/>
              </p:ext>
            </p:extLst>
          </p:nvPr>
        </p:nvGraphicFramePr>
        <p:xfrm>
          <a:off x="5845867" y="3442252"/>
          <a:ext cx="2269237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237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param_1 : BO1_result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43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param_2 : BO1_result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1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param_3 : BO1_result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4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param_4 : BO1_result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7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param_5 : BO2_result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param_6 : BO2_result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param_7 : BO2_result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  <p:grpSp>
        <p:nvGrpSpPr>
          <p:cNvPr id="46" name="Group 45">
            <a:extLst>
              <a:ext uri="{FF2B5EF4-FFF2-40B4-BE49-F238E27FC236}">
                <a16:creationId xmlns:a16="http://schemas.microsoft.com/office/drawing/2014/main" id="{F08BC847-C0DE-F84D-A1FE-1B56FC076532}"/>
              </a:ext>
            </a:extLst>
          </p:cNvPr>
          <p:cNvGrpSpPr/>
          <p:nvPr/>
        </p:nvGrpSpPr>
        <p:grpSpPr>
          <a:xfrm>
            <a:off x="5846723" y="3455503"/>
            <a:ext cx="2267524" cy="2614949"/>
            <a:chOff x="7097147" y="3441045"/>
            <a:chExt cx="2267524" cy="261494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D96561-9605-0D40-9AB8-87D3D7E4E821}"/>
                </a:ext>
              </a:extLst>
            </p:cNvPr>
            <p:cNvSpPr txBox="1"/>
            <p:nvPr/>
          </p:nvSpPr>
          <p:spPr>
            <a:xfrm>
              <a:off x="7097147" y="4938291"/>
              <a:ext cx="2267523" cy="1117703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0000"/>
              </a:schemeClr>
            </a:solidFill>
            <a:ln w="508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endParaRPr lang="en-KR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BF9455-94F9-084D-8B79-C82B31806B3B}"/>
                </a:ext>
              </a:extLst>
            </p:cNvPr>
            <p:cNvSpPr txBox="1"/>
            <p:nvPr/>
          </p:nvSpPr>
          <p:spPr>
            <a:xfrm>
              <a:off x="7097148" y="3441045"/>
              <a:ext cx="2267523" cy="1461655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 w="444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KR" dirty="0"/>
            </a:p>
          </p:txBody>
        </p:sp>
      </p:grp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1E227876-F781-A446-BF77-7C14A0699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096914"/>
              </p:ext>
            </p:extLst>
          </p:nvPr>
        </p:nvGraphicFramePr>
        <p:xfrm>
          <a:off x="10359822" y="3455503"/>
          <a:ext cx="2269237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237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param_1 : BO1_result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43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param_2 : BO1_result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1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param_3 : BO1_result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4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param_4 : BO1_result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7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param_5 : BO2_result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param_6 : BO2_result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param_7 : BO2_result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12DC7C-2027-EA44-A6A2-F6C0AB188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685078"/>
              </p:ext>
            </p:extLst>
          </p:nvPr>
        </p:nvGraphicFramePr>
        <p:xfrm>
          <a:off x="-426112" y="275937"/>
          <a:ext cx="2269237" cy="147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237">
                  <a:extLst>
                    <a:ext uri="{9D8B030D-6E8A-4147-A177-3AD203B41FA5}">
                      <a16:colId xmlns:a16="http://schemas.microsoft.com/office/drawing/2014/main" val="1765330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param_1 : default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117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param_2 : default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310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param_3 : default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083412"/>
                  </a:ext>
                </a:extLst>
              </a:tr>
              <a:tr h="263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param_4 : default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66765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53EA70-00C2-8B4A-B84C-9B6C6A4F7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389286"/>
              </p:ext>
            </p:extLst>
          </p:nvPr>
        </p:nvGraphicFramePr>
        <p:xfrm>
          <a:off x="2224614" y="275937"/>
          <a:ext cx="226923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237">
                  <a:extLst>
                    <a:ext uri="{9D8B030D-6E8A-4147-A177-3AD203B41FA5}">
                      <a16:colId xmlns:a16="http://schemas.microsoft.com/office/drawing/2014/main" val="1631255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param_5 : default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359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param_6 : default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29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param_7 : default</a:t>
                      </a:r>
                      <a:endParaRPr lang="en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0603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9BDA5FB-CB79-1C40-BE1E-649C416AD4C9}"/>
              </a:ext>
            </a:extLst>
          </p:cNvPr>
          <p:cNvSpPr txBox="1"/>
          <p:nvPr/>
        </p:nvSpPr>
        <p:spPr>
          <a:xfrm>
            <a:off x="172269" y="-118678"/>
            <a:ext cx="107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/>
              <a:t>Cluster_1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9396C1-F30D-D346-9C67-489BE9A6AA4E}"/>
              </a:ext>
            </a:extLst>
          </p:cNvPr>
          <p:cNvSpPr txBox="1"/>
          <p:nvPr/>
        </p:nvSpPr>
        <p:spPr>
          <a:xfrm>
            <a:off x="2846440" y="-113933"/>
            <a:ext cx="108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/>
              <a:t>Cluster_2</a:t>
            </a: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1638AB1C-F3F0-CA48-86B8-A5F97F305677}"/>
              </a:ext>
            </a:extLst>
          </p:cNvPr>
          <p:cNvSpPr/>
          <p:nvPr/>
        </p:nvSpPr>
        <p:spPr>
          <a:xfrm rot="5400000">
            <a:off x="1701056" y="2202117"/>
            <a:ext cx="794810" cy="184723"/>
          </a:xfrm>
          <a:prstGeom prst="rightArrow">
            <a:avLst>
              <a:gd name="adj1" fmla="val 20913"/>
              <a:gd name="adj2" fmla="val 79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E012AFB8-5BCF-204B-84F7-D4CE755460BF}"/>
              </a:ext>
            </a:extLst>
          </p:cNvPr>
          <p:cNvSpPr/>
          <p:nvPr/>
        </p:nvSpPr>
        <p:spPr>
          <a:xfrm>
            <a:off x="3898962" y="4614031"/>
            <a:ext cx="1293526" cy="255638"/>
          </a:xfrm>
          <a:prstGeom prst="rightArrow">
            <a:avLst>
              <a:gd name="adj1" fmla="val 20913"/>
              <a:gd name="adj2" fmla="val 79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AF24802B-6F7C-D245-9455-8360C9608F15}"/>
              </a:ext>
            </a:extLst>
          </p:cNvPr>
          <p:cNvSpPr/>
          <p:nvPr/>
        </p:nvSpPr>
        <p:spPr>
          <a:xfrm>
            <a:off x="8823629" y="4590571"/>
            <a:ext cx="1293526" cy="255638"/>
          </a:xfrm>
          <a:prstGeom prst="rightArrow">
            <a:avLst>
              <a:gd name="adj1" fmla="val 20913"/>
              <a:gd name="adj2" fmla="val 79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15EEB270-E982-9B44-95A3-7A1A36982C74}"/>
              </a:ext>
            </a:extLst>
          </p:cNvPr>
          <p:cNvSpPr/>
          <p:nvPr/>
        </p:nvSpPr>
        <p:spPr>
          <a:xfrm rot="5400000">
            <a:off x="4462792" y="7756083"/>
            <a:ext cx="246079" cy="255638"/>
          </a:xfrm>
          <a:prstGeom prst="rightArrow">
            <a:avLst>
              <a:gd name="adj1" fmla="val 0"/>
              <a:gd name="adj2" fmla="val 79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54D19EF-46CC-D041-B8F0-498FCF7FAE45}"/>
              </a:ext>
            </a:extLst>
          </p:cNvPr>
          <p:cNvSpPr/>
          <p:nvPr/>
        </p:nvSpPr>
        <p:spPr>
          <a:xfrm>
            <a:off x="3401852" y="8156392"/>
            <a:ext cx="2402008" cy="1028868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800" b="1" dirty="0"/>
              <a:t>Prediction</a:t>
            </a:r>
            <a:br>
              <a:rPr lang="en-KR" sz="2800" b="1" dirty="0"/>
            </a:br>
            <a:r>
              <a:rPr lang="en-KR" sz="2800" b="1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265681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14A80E-5A46-2F46-8AE2-1EE111BD1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694482"/>
              </p:ext>
            </p:extLst>
          </p:nvPr>
        </p:nvGraphicFramePr>
        <p:xfrm>
          <a:off x="-209268" y="3429000"/>
          <a:ext cx="3490350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0350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param_1 : BO1_result</a:t>
                      </a:r>
                      <a:endParaRPr lang="en-K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43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param_2 : BO1_result</a:t>
                      </a:r>
                      <a:endParaRPr lang="en-K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1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param_3 : BO1_result</a:t>
                      </a:r>
                      <a:endParaRPr lang="en-K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4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param_4 : BO1_result</a:t>
                      </a:r>
                      <a:endParaRPr lang="en-K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7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param_5 : default</a:t>
                      </a:r>
                      <a:endParaRPr lang="en-K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param_6 : default</a:t>
                      </a:r>
                      <a:endParaRPr lang="en-K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param_7 : default</a:t>
                      </a:r>
                      <a:endParaRPr lang="en-K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A13529D-8444-E94A-A985-E40087F10243}"/>
              </a:ext>
            </a:extLst>
          </p:cNvPr>
          <p:cNvSpPr txBox="1"/>
          <p:nvPr/>
        </p:nvSpPr>
        <p:spPr>
          <a:xfrm>
            <a:off x="-210984" y="3441045"/>
            <a:ext cx="3490351" cy="207264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444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KR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32E1A8F-F5C8-FA42-B8E4-3AF927E67E1B}"/>
              </a:ext>
            </a:extLst>
          </p:cNvPr>
          <p:cNvGrpSpPr/>
          <p:nvPr/>
        </p:nvGrpSpPr>
        <p:grpSpPr>
          <a:xfrm>
            <a:off x="-1604270" y="1969101"/>
            <a:ext cx="6410449" cy="5233804"/>
            <a:chOff x="-1407838" y="1960517"/>
            <a:chExt cx="6410449" cy="523380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BA0B0DA-1DB9-1841-8FCD-833CF9F66A40}"/>
                </a:ext>
              </a:extLst>
            </p:cNvPr>
            <p:cNvSpPr txBox="1"/>
            <p:nvPr/>
          </p:nvSpPr>
          <p:spPr>
            <a:xfrm>
              <a:off x="-249594" y="3255315"/>
              <a:ext cx="3946964" cy="3939006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endParaRPr lang="en-KR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2BAC9F-AEA1-FB4B-A09D-9E31BC838BF5}"/>
                </a:ext>
              </a:extLst>
            </p:cNvPr>
            <p:cNvSpPr txBox="1"/>
            <p:nvPr/>
          </p:nvSpPr>
          <p:spPr>
            <a:xfrm>
              <a:off x="-1407838" y="1960517"/>
              <a:ext cx="64104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i="1" dirty="0"/>
                <a:t>Bayesian</a:t>
              </a:r>
              <a:r>
                <a:rPr lang="ko-KR" altLang="en-US" sz="3200" b="1" i="1" dirty="0"/>
                <a:t> </a:t>
              </a:r>
              <a:r>
                <a:rPr lang="en-US" altLang="ko-KR" sz="3200" b="1" i="1" dirty="0"/>
                <a:t>Optimization1</a:t>
              </a:r>
            </a:p>
            <a:p>
              <a:pPr algn="ctr"/>
              <a:r>
                <a:rPr lang="en-US" altLang="ko-KR" sz="3200" b="1" i="1" dirty="0"/>
                <a:t>(cluster1)</a:t>
              </a:r>
              <a:endParaRPr lang="en-KR" sz="3200" b="1" i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CEFD06-586D-3D4F-A7BD-B5DF49CE00BE}"/>
              </a:ext>
            </a:extLst>
          </p:cNvPr>
          <p:cNvGrpSpPr/>
          <p:nvPr/>
        </p:nvGrpSpPr>
        <p:grpSpPr>
          <a:xfrm>
            <a:off x="5092033" y="1970323"/>
            <a:ext cx="5746602" cy="5232582"/>
            <a:chOff x="4874325" y="2468284"/>
            <a:chExt cx="4089615" cy="374722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B9D1CD-1AAA-B642-BE78-AB9293FA0F42}"/>
                </a:ext>
              </a:extLst>
            </p:cNvPr>
            <p:cNvSpPr txBox="1"/>
            <p:nvPr/>
          </p:nvSpPr>
          <p:spPr>
            <a:xfrm>
              <a:off x="5514689" y="3394656"/>
              <a:ext cx="2808889" cy="2820853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endParaRPr lang="en-KR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205433A-ADA5-7F46-BDE3-8E855912309C}"/>
                </a:ext>
              </a:extLst>
            </p:cNvPr>
            <p:cNvSpPr txBox="1"/>
            <p:nvPr/>
          </p:nvSpPr>
          <p:spPr>
            <a:xfrm>
              <a:off x="4874325" y="2468284"/>
              <a:ext cx="4089615" cy="771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i="1" dirty="0"/>
                <a:t>Bayesian</a:t>
              </a:r>
              <a:r>
                <a:rPr lang="ko-KR" altLang="en-US" sz="3200" b="1" i="1" dirty="0"/>
                <a:t> </a:t>
              </a:r>
              <a:r>
                <a:rPr lang="en-US" altLang="ko-KR" sz="3200" b="1" i="1" dirty="0"/>
                <a:t>Optimization2</a:t>
              </a:r>
            </a:p>
            <a:p>
              <a:pPr algn="ctr"/>
              <a:r>
                <a:rPr lang="en-US" altLang="ko-KR" sz="3200" b="1" i="1" dirty="0"/>
                <a:t>(cluster2)</a:t>
              </a:r>
              <a:endParaRPr lang="en-KR" sz="3200" b="1" i="1" dirty="0"/>
            </a:p>
          </p:txBody>
        </p: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E1BB728E-2221-0741-8636-FDE07E8C79F1}"/>
              </a:ext>
            </a:extLst>
          </p:cNvPr>
          <p:cNvCxnSpPr>
            <a:cxnSpLocks/>
            <a:stCxn id="11" idx="2"/>
            <a:endCxn id="42" idx="0"/>
          </p:cNvCxnSpPr>
          <p:nvPr/>
        </p:nvCxnSpPr>
        <p:spPr>
          <a:xfrm rot="16200000" flipH="1">
            <a:off x="1881810" y="6848551"/>
            <a:ext cx="2437381" cy="3146088"/>
          </a:xfrm>
          <a:prstGeom prst="bentConnector3">
            <a:avLst>
              <a:gd name="adj1" fmla="val 50000"/>
            </a:avLst>
          </a:prstGeom>
          <a:ln w="635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D715D2FF-B04D-F04D-9F10-A3D8451CFEEE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5710095" y="6166354"/>
            <a:ext cx="1218690" cy="3291792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60183388-A818-F34C-A720-553EEFD71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059340"/>
              </p:ext>
            </p:extLst>
          </p:nvPr>
        </p:nvGraphicFramePr>
        <p:xfrm>
          <a:off x="6225615" y="3432819"/>
          <a:ext cx="3488663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8663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param_1 : BO1_result</a:t>
                      </a:r>
                      <a:endParaRPr lang="en-K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43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param_2 : BO1_result</a:t>
                      </a:r>
                      <a:endParaRPr lang="en-K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1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param_3 : BO1_result</a:t>
                      </a:r>
                      <a:endParaRPr lang="en-K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4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param_4 : BO1_result</a:t>
                      </a:r>
                      <a:endParaRPr lang="en-K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7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param_5 : BO2_result</a:t>
                      </a:r>
                      <a:endParaRPr lang="en-K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param_6 : BO2_result</a:t>
                      </a:r>
                      <a:endParaRPr lang="en-K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param_7 : BO2_result</a:t>
                      </a:r>
                      <a:endParaRPr lang="en-K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  <p:grpSp>
        <p:nvGrpSpPr>
          <p:cNvPr id="46" name="Group 45">
            <a:extLst>
              <a:ext uri="{FF2B5EF4-FFF2-40B4-BE49-F238E27FC236}">
                <a16:creationId xmlns:a16="http://schemas.microsoft.com/office/drawing/2014/main" id="{F08BC847-C0DE-F84D-A1FE-1B56FC076532}"/>
              </a:ext>
            </a:extLst>
          </p:cNvPr>
          <p:cNvGrpSpPr/>
          <p:nvPr/>
        </p:nvGrpSpPr>
        <p:grpSpPr>
          <a:xfrm>
            <a:off x="6225615" y="3455502"/>
            <a:ext cx="3478583" cy="3627120"/>
            <a:chOff x="7097148" y="3441045"/>
            <a:chExt cx="3478583" cy="36271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D96561-9605-0D40-9AB8-87D3D7E4E821}"/>
                </a:ext>
              </a:extLst>
            </p:cNvPr>
            <p:cNvSpPr txBox="1"/>
            <p:nvPr/>
          </p:nvSpPr>
          <p:spPr>
            <a:xfrm>
              <a:off x="7097148" y="5518876"/>
              <a:ext cx="3478583" cy="154928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0000"/>
              </a:schemeClr>
            </a:solidFill>
            <a:ln w="508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endParaRPr lang="en-KR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BF9455-94F9-084D-8B79-C82B31806B3B}"/>
                </a:ext>
              </a:extLst>
            </p:cNvPr>
            <p:cNvSpPr txBox="1"/>
            <p:nvPr/>
          </p:nvSpPr>
          <p:spPr>
            <a:xfrm>
              <a:off x="7097148" y="3441045"/>
              <a:ext cx="3478583" cy="205818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 w="444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KR" dirty="0"/>
            </a:p>
          </p:txBody>
        </p:sp>
      </p:grp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1E227876-F781-A446-BF77-7C14A0699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223861"/>
              </p:ext>
            </p:extLst>
          </p:nvPr>
        </p:nvGraphicFramePr>
        <p:xfrm>
          <a:off x="12429734" y="3455502"/>
          <a:ext cx="3946966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6966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param_1 : BO1_result</a:t>
                      </a:r>
                      <a:endParaRPr lang="en-K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43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param_2 : BO1_result</a:t>
                      </a:r>
                      <a:endParaRPr lang="en-K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1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param_3 : BO1_result</a:t>
                      </a:r>
                      <a:endParaRPr lang="en-K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4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param_4 : BO1_result</a:t>
                      </a:r>
                      <a:endParaRPr lang="en-K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7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param_5 : BO2_result</a:t>
                      </a:r>
                      <a:endParaRPr lang="en-K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param_6 : BO2_result</a:t>
                      </a:r>
                      <a:endParaRPr lang="en-K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4173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param_7 : BO2_result</a:t>
                      </a:r>
                      <a:endParaRPr lang="en-K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12DC7C-2027-EA44-A6A2-F6C0AB188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560559"/>
              </p:ext>
            </p:extLst>
          </p:nvPr>
        </p:nvGraphicFramePr>
        <p:xfrm>
          <a:off x="-11342351" y="4239250"/>
          <a:ext cx="3612414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2414">
                  <a:extLst>
                    <a:ext uri="{9D8B030D-6E8A-4147-A177-3AD203B41FA5}">
                      <a16:colId xmlns:a16="http://schemas.microsoft.com/office/drawing/2014/main" val="1765330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param_1 : default</a:t>
                      </a:r>
                      <a:endParaRPr lang="en-K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117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param_2 : default</a:t>
                      </a:r>
                      <a:endParaRPr lang="en-K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310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param_3 : default</a:t>
                      </a:r>
                      <a:endParaRPr lang="en-K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083412"/>
                  </a:ext>
                </a:extLst>
              </a:tr>
              <a:tr h="263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param_4 : default</a:t>
                      </a:r>
                      <a:endParaRPr lang="en-K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66765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53EA70-00C2-8B4A-B84C-9B6C6A4F7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493814"/>
              </p:ext>
            </p:extLst>
          </p:nvPr>
        </p:nvGraphicFramePr>
        <p:xfrm>
          <a:off x="-7066114" y="4244619"/>
          <a:ext cx="3946964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6964">
                  <a:extLst>
                    <a:ext uri="{9D8B030D-6E8A-4147-A177-3AD203B41FA5}">
                      <a16:colId xmlns:a16="http://schemas.microsoft.com/office/drawing/2014/main" val="1631255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param_5 : default</a:t>
                      </a:r>
                      <a:endParaRPr lang="en-K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359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param_6 : default</a:t>
                      </a:r>
                      <a:endParaRPr lang="en-K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29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param_7 : default</a:t>
                      </a:r>
                      <a:endParaRPr lang="en-K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0603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9BDA5FB-CB79-1C40-BE1E-649C416AD4C9}"/>
              </a:ext>
            </a:extLst>
          </p:cNvPr>
          <p:cNvSpPr txBox="1"/>
          <p:nvPr/>
        </p:nvSpPr>
        <p:spPr>
          <a:xfrm>
            <a:off x="-10454024" y="3461954"/>
            <a:ext cx="183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b="1" dirty="0"/>
              <a:t>Cluster</a:t>
            </a:r>
            <a:r>
              <a:rPr lang="en-KR" sz="3600" b="1" dirty="0"/>
              <a:t>_1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9396C1-F30D-D346-9C67-489BE9A6AA4E}"/>
              </a:ext>
            </a:extLst>
          </p:cNvPr>
          <p:cNvSpPr txBox="1"/>
          <p:nvPr/>
        </p:nvSpPr>
        <p:spPr>
          <a:xfrm>
            <a:off x="-5985665" y="3521245"/>
            <a:ext cx="178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b="1" dirty="0"/>
              <a:t>Cluster_2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E012AFB8-5BCF-204B-84F7-D4CE755460BF}"/>
              </a:ext>
            </a:extLst>
          </p:cNvPr>
          <p:cNvSpPr/>
          <p:nvPr/>
        </p:nvSpPr>
        <p:spPr>
          <a:xfrm>
            <a:off x="4159416" y="4977763"/>
            <a:ext cx="1293526" cy="255638"/>
          </a:xfrm>
          <a:prstGeom prst="rightArrow">
            <a:avLst>
              <a:gd name="adj1" fmla="val 20913"/>
              <a:gd name="adj2" fmla="val 79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AF24802B-6F7C-D245-9455-8360C9608F15}"/>
              </a:ext>
            </a:extLst>
          </p:cNvPr>
          <p:cNvSpPr/>
          <p:nvPr/>
        </p:nvSpPr>
        <p:spPr>
          <a:xfrm>
            <a:off x="10546504" y="4986922"/>
            <a:ext cx="1293526" cy="255638"/>
          </a:xfrm>
          <a:prstGeom prst="rightArrow">
            <a:avLst>
              <a:gd name="adj1" fmla="val 20913"/>
              <a:gd name="adj2" fmla="val 79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15EEB270-E982-9B44-95A3-7A1A36982C74}"/>
              </a:ext>
            </a:extLst>
          </p:cNvPr>
          <p:cNvSpPr/>
          <p:nvPr/>
        </p:nvSpPr>
        <p:spPr>
          <a:xfrm rot="5400000">
            <a:off x="4569834" y="9390088"/>
            <a:ext cx="217052" cy="255638"/>
          </a:xfrm>
          <a:prstGeom prst="rightArrow">
            <a:avLst>
              <a:gd name="adj1" fmla="val 0"/>
              <a:gd name="adj2" fmla="val 79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54D19EF-46CC-D041-B8F0-498FCF7FAE45}"/>
              </a:ext>
            </a:extLst>
          </p:cNvPr>
          <p:cNvSpPr/>
          <p:nvPr/>
        </p:nvSpPr>
        <p:spPr>
          <a:xfrm>
            <a:off x="3472540" y="9640286"/>
            <a:ext cx="2402008" cy="1028868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3200" b="1" dirty="0"/>
              <a:t>Prediction</a:t>
            </a:r>
            <a:br>
              <a:rPr lang="en-KR" sz="3200" b="1" dirty="0"/>
            </a:br>
            <a:r>
              <a:rPr lang="en-KR" sz="3200" b="1" dirty="0"/>
              <a:t>Model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493CCDBD-2D2B-4C4B-8055-91FE84535D1C}"/>
              </a:ext>
            </a:extLst>
          </p:cNvPr>
          <p:cNvSpPr/>
          <p:nvPr/>
        </p:nvSpPr>
        <p:spPr>
          <a:xfrm>
            <a:off x="-2247897" y="4849944"/>
            <a:ext cx="1293526" cy="255638"/>
          </a:xfrm>
          <a:prstGeom prst="rightArrow">
            <a:avLst>
              <a:gd name="adj1" fmla="val 20913"/>
              <a:gd name="adj2" fmla="val 79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90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A8691B0-F90D-1D41-83D5-DB3B0A20C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320756"/>
              </p:ext>
            </p:extLst>
          </p:nvPr>
        </p:nvGraphicFramePr>
        <p:xfrm>
          <a:off x="1808716" y="1421414"/>
          <a:ext cx="7452244" cy="36928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3796">
                  <a:extLst>
                    <a:ext uri="{9D8B030D-6E8A-4147-A177-3AD203B41FA5}">
                      <a16:colId xmlns:a16="http://schemas.microsoft.com/office/drawing/2014/main" val="3099214857"/>
                    </a:ext>
                  </a:extLst>
                </a:gridCol>
                <a:gridCol w="1796902">
                  <a:extLst>
                    <a:ext uri="{9D8B030D-6E8A-4147-A177-3AD203B41FA5}">
                      <a16:colId xmlns:a16="http://schemas.microsoft.com/office/drawing/2014/main" val="3905584506"/>
                    </a:ext>
                  </a:extLst>
                </a:gridCol>
                <a:gridCol w="1775637">
                  <a:extLst>
                    <a:ext uri="{9D8B030D-6E8A-4147-A177-3AD203B41FA5}">
                      <a16:colId xmlns:a16="http://schemas.microsoft.com/office/drawing/2014/main" val="2777623138"/>
                    </a:ext>
                  </a:extLst>
                </a:gridCol>
                <a:gridCol w="1275909">
                  <a:extLst>
                    <a:ext uri="{9D8B030D-6E8A-4147-A177-3AD203B41FA5}">
                      <a16:colId xmlns:a16="http://schemas.microsoft.com/office/drawing/2014/main" val="554959231"/>
                    </a:ext>
                  </a:extLst>
                </a:gridCol>
              </a:tblGrid>
              <a:tr h="923211">
                <a:tc>
                  <a:txBody>
                    <a:bodyPr/>
                    <a:lstStyle/>
                    <a:p>
                      <a:r>
                        <a:rPr lang="en-US" dirty="0"/>
                        <a:t>                  </a:t>
                      </a:r>
                      <a:r>
                        <a:rPr lang="en-US" dirty="0" err="1"/>
                        <a:t>internal_metric</a:t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r>
                        <a:rPr lang="en-US" dirty="0"/>
                        <a:t>sample</a:t>
                      </a:r>
                      <a:endParaRPr lang="en-K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internal_metric1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758623"/>
                  </a:ext>
                </a:extLst>
              </a:tr>
              <a:tr h="923211">
                <a:tc>
                  <a:txBody>
                    <a:bodyPr/>
                    <a:lstStyle/>
                    <a:p>
                      <a:r>
                        <a:rPr lang="en-KR" dirty="0"/>
                        <a:t>sample1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775149"/>
                  </a:ext>
                </a:extLst>
              </a:tr>
              <a:tr h="923211">
                <a:tc>
                  <a:txBody>
                    <a:bodyPr/>
                    <a:lstStyle/>
                    <a:p>
                      <a:r>
                        <a:rPr lang="en-KR" dirty="0"/>
                        <a:t>sample2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749885"/>
                  </a:ext>
                </a:extLst>
              </a:tr>
              <a:tr h="923211">
                <a:tc>
                  <a:txBody>
                    <a:bodyPr/>
                    <a:lstStyle/>
                    <a:p>
                      <a:r>
                        <a:rPr lang="en-KR" dirty="0"/>
                        <a:t>sample3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222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18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14A80E-5A46-2F46-8AE2-1EE111BD1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736000"/>
              </p:ext>
            </p:extLst>
          </p:nvPr>
        </p:nvGraphicFramePr>
        <p:xfrm>
          <a:off x="-822719" y="3488949"/>
          <a:ext cx="4903168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3168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param_1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43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param_2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1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param_3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4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param_4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7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param_5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param_6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param_7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A13529D-8444-E94A-A985-E40087F10243}"/>
              </a:ext>
            </a:extLst>
          </p:cNvPr>
          <p:cNvSpPr txBox="1"/>
          <p:nvPr/>
        </p:nvSpPr>
        <p:spPr>
          <a:xfrm>
            <a:off x="-822719" y="3467778"/>
            <a:ext cx="4903168" cy="2588474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KR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32E1A8F-F5C8-FA42-B8E4-3AF927E67E1B}"/>
              </a:ext>
            </a:extLst>
          </p:cNvPr>
          <p:cNvGrpSpPr/>
          <p:nvPr/>
        </p:nvGrpSpPr>
        <p:grpSpPr>
          <a:xfrm>
            <a:off x="-1576360" y="1718709"/>
            <a:ext cx="6410449" cy="6526195"/>
            <a:chOff x="-727951" y="1703155"/>
            <a:chExt cx="6410449" cy="65261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BA0B0DA-1DB9-1841-8FCD-833CF9F66A40}"/>
                </a:ext>
              </a:extLst>
            </p:cNvPr>
            <p:cNvSpPr txBox="1"/>
            <p:nvPr/>
          </p:nvSpPr>
          <p:spPr>
            <a:xfrm>
              <a:off x="-306745" y="3255315"/>
              <a:ext cx="5515275" cy="4974035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endParaRPr lang="en-KR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2BAC9F-AEA1-FB4B-A09D-9E31BC838BF5}"/>
                </a:ext>
              </a:extLst>
            </p:cNvPr>
            <p:cNvSpPr txBox="1"/>
            <p:nvPr/>
          </p:nvSpPr>
          <p:spPr>
            <a:xfrm>
              <a:off x="-727951" y="1703155"/>
              <a:ext cx="641044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i="1" dirty="0"/>
                <a:t>Bayesian</a:t>
              </a:r>
              <a:r>
                <a:rPr lang="ko-KR" altLang="en-US" sz="4000" b="1" i="1" dirty="0"/>
                <a:t> </a:t>
              </a:r>
              <a:r>
                <a:rPr lang="en-US" altLang="ko-KR" sz="4000" b="1" i="1" dirty="0"/>
                <a:t>Optimization1</a:t>
              </a:r>
            </a:p>
            <a:p>
              <a:pPr algn="ctr"/>
              <a:r>
                <a:rPr lang="en-US" altLang="ko-KR" sz="4000" b="1" i="1" dirty="0"/>
                <a:t>(cluster1)</a:t>
              </a:r>
              <a:endParaRPr lang="en-KR" sz="4000" b="1" i="1" dirty="0"/>
            </a:p>
          </p:txBody>
        </p: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E1BB728E-2221-0741-8636-FDE07E8C79F1}"/>
              </a:ext>
            </a:extLst>
          </p:cNvPr>
          <p:cNvCxnSpPr>
            <a:cxnSpLocks/>
            <a:stCxn id="11" idx="2"/>
            <a:endCxn id="42" idx="0"/>
          </p:cNvCxnSpPr>
          <p:nvPr/>
        </p:nvCxnSpPr>
        <p:spPr>
          <a:xfrm rot="16200000" flipH="1">
            <a:off x="2650809" y="7196579"/>
            <a:ext cx="1395382" cy="3492032"/>
          </a:xfrm>
          <a:prstGeom prst="bentConnector3">
            <a:avLst>
              <a:gd name="adj1" fmla="val 50000"/>
            </a:avLst>
          </a:prstGeom>
          <a:ln w="635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60183388-A818-F34C-A720-553EEFD71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260734"/>
              </p:ext>
            </p:extLst>
          </p:nvPr>
        </p:nvGraphicFramePr>
        <p:xfrm>
          <a:off x="6105195" y="3490407"/>
          <a:ext cx="4903168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3168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param_1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43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param_2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1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param_3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4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param_4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7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param_5 : BO2_result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param_6 : BO2_result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param_7 : BO2_result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  <p:grpSp>
        <p:nvGrpSpPr>
          <p:cNvPr id="46" name="Group 45">
            <a:extLst>
              <a:ext uri="{FF2B5EF4-FFF2-40B4-BE49-F238E27FC236}">
                <a16:creationId xmlns:a16="http://schemas.microsoft.com/office/drawing/2014/main" id="{F08BC847-C0DE-F84D-A1FE-1B56FC076532}"/>
              </a:ext>
            </a:extLst>
          </p:cNvPr>
          <p:cNvGrpSpPr/>
          <p:nvPr/>
        </p:nvGrpSpPr>
        <p:grpSpPr>
          <a:xfrm>
            <a:off x="6086806" y="3521245"/>
            <a:ext cx="4926486" cy="4449722"/>
            <a:chOff x="7097148" y="3441045"/>
            <a:chExt cx="4926486" cy="444972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D96561-9605-0D40-9AB8-87D3D7E4E821}"/>
                </a:ext>
              </a:extLst>
            </p:cNvPr>
            <p:cNvSpPr txBox="1"/>
            <p:nvPr/>
          </p:nvSpPr>
          <p:spPr>
            <a:xfrm>
              <a:off x="7097148" y="6006889"/>
              <a:ext cx="4926486" cy="188387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0000"/>
              </a:schemeClr>
            </a:solidFill>
            <a:ln w="508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endParaRPr lang="en-KR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BF9455-94F9-084D-8B79-C82B31806B3B}"/>
                </a:ext>
              </a:extLst>
            </p:cNvPr>
            <p:cNvSpPr txBox="1"/>
            <p:nvPr/>
          </p:nvSpPr>
          <p:spPr>
            <a:xfrm>
              <a:off x="7097148" y="3441045"/>
              <a:ext cx="4903167" cy="25350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 w="508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KR" dirty="0"/>
            </a:p>
          </p:txBody>
        </p:sp>
      </p:grp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1E227876-F781-A446-BF77-7C14A0699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339622"/>
              </p:ext>
            </p:extLst>
          </p:nvPr>
        </p:nvGraphicFramePr>
        <p:xfrm>
          <a:off x="12700674" y="3489754"/>
          <a:ext cx="4885575" cy="46986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5575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671234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param_1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43420"/>
                  </a:ext>
                </a:extLst>
              </a:tr>
              <a:tr h="671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param_2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15982"/>
                  </a:ext>
                </a:extLst>
              </a:tr>
              <a:tr h="671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param_3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40562"/>
                  </a:ext>
                </a:extLst>
              </a:tr>
              <a:tr h="671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param_4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75761"/>
                  </a:ext>
                </a:extLst>
              </a:tr>
              <a:tr h="671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param_5 : BO2_result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671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param_6 : BO2_result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671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param_7 : BO2_result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12DC7C-2027-EA44-A6A2-F6C0AB188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134659"/>
              </p:ext>
            </p:extLst>
          </p:nvPr>
        </p:nvGraphicFramePr>
        <p:xfrm>
          <a:off x="-11063834" y="4792396"/>
          <a:ext cx="3612414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2414">
                  <a:extLst>
                    <a:ext uri="{9D8B030D-6E8A-4147-A177-3AD203B41FA5}">
                      <a16:colId xmlns:a16="http://schemas.microsoft.com/office/drawing/2014/main" val="1765330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param_1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117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param_2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310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param_3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083412"/>
                  </a:ext>
                </a:extLst>
              </a:tr>
              <a:tr h="263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param_4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66765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53EA70-00C2-8B4A-B84C-9B6C6A4F7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791292"/>
              </p:ext>
            </p:extLst>
          </p:nvPr>
        </p:nvGraphicFramePr>
        <p:xfrm>
          <a:off x="-6787597" y="4797765"/>
          <a:ext cx="3946964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6964">
                  <a:extLst>
                    <a:ext uri="{9D8B030D-6E8A-4147-A177-3AD203B41FA5}">
                      <a16:colId xmlns:a16="http://schemas.microsoft.com/office/drawing/2014/main" val="1631255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param_5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359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param_6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29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param_7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0603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9BDA5FB-CB79-1C40-BE1E-649C416AD4C9}"/>
              </a:ext>
            </a:extLst>
          </p:cNvPr>
          <p:cNvSpPr txBox="1"/>
          <p:nvPr/>
        </p:nvSpPr>
        <p:spPr>
          <a:xfrm>
            <a:off x="-10324169" y="4043675"/>
            <a:ext cx="2133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4000" b="1" dirty="0"/>
              <a:t>Cluster</a:t>
            </a:r>
            <a:r>
              <a:rPr lang="en-KR" sz="3600" b="1" dirty="0"/>
              <a:t>_1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9396C1-F30D-D346-9C67-489BE9A6AA4E}"/>
              </a:ext>
            </a:extLst>
          </p:cNvPr>
          <p:cNvSpPr txBox="1"/>
          <p:nvPr/>
        </p:nvSpPr>
        <p:spPr>
          <a:xfrm>
            <a:off x="-5906306" y="4015100"/>
            <a:ext cx="2184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4000" b="1" dirty="0"/>
              <a:t>Cluster_2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E012AFB8-5BCF-204B-84F7-D4CE755460BF}"/>
              </a:ext>
            </a:extLst>
          </p:cNvPr>
          <p:cNvSpPr/>
          <p:nvPr/>
        </p:nvSpPr>
        <p:spPr>
          <a:xfrm>
            <a:off x="4670153" y="5587200"/>
            <a:ext cx="848727" cy="288080"/>
          </a:xfrm>
          <a:prstGeom prst="rightArrow">
            <a:avLst>
              <a:gd name="adj1" fmla="val 20913"/>
              <a:gd name="adj2" fmla="val 79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15EEB270-E982-9B44-95A3-7A1A36982C74}"/>
              </a:ext>
            </a:extLst>
          </p:cNvPr>
          <p:cNvSpPr/>
          <p:nvPr/>
        </p:nvSpPr>
        <p:spPr>
          <a:xfrm rot="5400000">
            <a:off x="4997619" y="9390088"/>
            <a:ext cx="217052" cy="255638"/>
          </a:xfrm>
          <a:prstGeom prst="rightArrow">
            <a:avLst>
              <a:gd name="adj1" fmla="val 0"/>
              <a:gd name="adj2" fmla="val 79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54D19EF-46CC-D041-B8F0-498FCF7FAE45}"/>
              </a:ext>
            </a:extLst>
          </p:cNvPr>
          <p:cNvSpPr/>
          <p:nvPr/>
        </p:nvSpPr>
        <p:spPr>
          <a:xfrm>
            <a:off x="3893512" y="9640286"/>
            <a:ext cx="2402008" cy="1028868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3200" b="1" dirty="0"/>
              <a:t>Prediction</a:t>
            </a:r>
            <a:br>
              <a:rPr lang="en-KR" sz="3200" b="1" dirty="0"/>
            </a:br>
            <a:r>
              <a:rPr lang="en-KR" sz="3200" b="1" dirty="0"/>
              <a:t>Model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66BEC4DC-9644-F746-9C21-8A0DE2FF7F4B}"/>
              </a:ext>
            </a:extLst>
          </p:cNvPr>
          <p:cNvCxnSpPr>
            <a:cxnSpLocks/>
            <a:stCxn id="43" idx="2"/>
          </p:cNvCxnSpPr>
          <p:nvPr/>
        </p:nvCxnSpPr>
        <p:spPr>
          <a:xfrm rot="5400000">
            <a:off x="6466169" y="6878366"/>
            <a:ext cx="692576" cy="3435882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1F937DE-3BBD-6545-9597-8319E3B65738}"/>
              </a:ext>
            </a:extLst>
          </p:cNvPr>
          <p:cNvGrpSpPr/>
          <p:nvPr/>
        </p:nvGrpSpPr>
        <p:grpSpPr>
          <a:xfrm>
            <a:off x="5351554" y="1723824"/>
            <a:ext cx="6410449" cy="6526195"/>
            <a:chOff x="-727951" y="1703155"/>
            <a:chExt cx="6410449" cy="652619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E9FC364-C481-234E-8C0D-2DC808203FFC}"/>
                </a:ext>
              </a:extLst>
            </p:cNvPr>
            <p:cNvSpPr txBox="1"/>
            <p:nvPr/>
          </p:nvSpPr>
          <p:spPr>
            <a:xfrm>
              <a:off x="-306745" y="3255315"/>
              <a:ext cx="5515275" cy="4974035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endParaRPr lang="en-KR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E6701E-388C-6C43-85CC-968BCC7B980B}"/>
                </a:ext>
              </a:extLst>
            </p:cNvPr>
            <p:cNvSpPr txBox="1"/>
            <p:nvPr/>
          </p:nvSpPr>
          <p:spPr>
            <a:xfrm>
              <a:off x="-727951" y="1703155"/>
              <a:ext cx="641044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i="1" dirty="0"/>
                <a:t>Bayesian</a:t>
              </a:r>
              <a:r>
                <a:rPr lang="ko-KR" altLang="en-US" sz="4000" b="1" i="1" dirty="0"/>
                <a:t> </a:t>
              </a:r>
              <a:r>
                <a:rPr lang="en-US" altLang="ko-KR" sz="4000" b="1" i="1" dirty="0"/>
                <a:t>Optimization1</a:t>
              </a:r>
            </a:p>
            <a:p>
              <a:pPr algn="ctr"/>
              <a:r>
                <a:rPr lang="en-US" altLang="ko-KR" sz="4000" b="1" i="1" dirty="0"/>
                <a:t>(cluster1)</a:t>
              </a:r>
              <a:endParaRPr lang="en-KR" sz="4000" b="1" i="1" dirty="0"/>
            </a:p>
          </p:txBody>
        </p:sp>
      </p:grpSp>
      <p:sp>
        <p:nvSpPr>
          <p:cNvPr id="45" name="Right Arrow 44">
            <a:extLst>
              <a:ext uri="{FF2B5EF4-FFF2-40B4-BE49-F238E27FC236}">
                <a16:creationId xmlns:a16="http://schemas.microsoft.com/office/drawing/2014/main" id="{D1EBA880-628E-5741-8995-55B03519A34B}"/>
              </a:ext>
            </a:extLst>
          </p:cNvPr>
          <p:cNvSpPr/>
          <p:nvPr/>
        </p:nvSpPr>
        <p:spPr>
          <a:xfrm>
            <a:off x="11541915" y="5585189"/>
            <a:ext cx="848727" cy="288080"/>
          </a:xfrm>
          <a:prstGeom prst="rightArrow">
            <a:avLst>
              <a:gd name="adj1" fmla="val 20913"/>
              <a:gd name="adj2" fmla="val 79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BCA11772-6DA8-054C-B3C7-C9C63B2EDCC6}"/>
              </a:ext>
            </a:extLst>
          </p:cNvPr>
          <p:cNvSpPr/>
          <p:nvPr/>
        </p:nvSpPr>
        <p:spPr>
          <a:xfrm>
            <a:off x="-2422257" y="5587200"/>
            <a:ext cx="848727" cy="288080"/>
          </a:xfrm>
          <a:prstGeom prst="rightArrow">
            <a:avLst>
              <a:gd name="adj1" fmla="val 20913"/>
              <a:gd name="adj2" fmla="val 79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028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14A80E-5A46-2F46-8AE2-1EE111BD1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515870"/>
              </p:ext>
            </p:extLst>
          </p:nvPr>
        </p:nvGraphicFramePr>
        <p:xfrm>
          <a:off x="-822719" y="3488949"/>
          <a:ext cx="4903168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3168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param_1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43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param_2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1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param_3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4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param_4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7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param_5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param_6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param_7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A13529D-8444-E94A-A985-E40087F10243}"/>
              </a:ext>
            </a:extLst>
          </p:cNvPr>
          <p:cNvSpPr txBox="1"/>
          <p:nvPr/>
        </p:nvSpPr>
        <p:spPr>
          <a:xfrm>
            <a:off x="-822719" y="3496116"/>
            <a:ext cx="4903168" cy="2588474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635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KR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32E1A8F-F5C8-FA42-B8E4-3AF927E67E1B}"/>
              </a:ext>
            </a:extLst>
          </p:cNvPr>
          <p:cNvGrpSpPr/>
          <p:nvPr/>
        </p:nvGrpSpPr>
        <p:grpSpPr>
          <a:xfrm>
            <a:off x="-1576360" y="1778346"/>
            <a:ext cx="6410449" cy="6526195"/>
            <a:chOff x="-727951" y="1703155"/>
            <a:chExt cx="6410449" cy="65261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BA0B0DA-1DB9-1841-8FCD-833CF9F66A40}"/>
                </a:ext>
              </a:extLst>
            </p:cNvPr>
            <p:cNvSpPr txBox="1"/>
            <p:nvPr/>
          </p:nvSpPr>
          <p:spPr>
            <a:xfrm>
              <a:off x="-306745" y="3255315"/>
              <a:ext cx="5515275" cy="4974035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endParaRPr lang="en-KR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2BAC9F-AEA1-FB4B-A09D-9E31BC838BF5}"/>
                </a:ext>
              </a:extLst>
            </p:cNvPr>
            <p:cNvSpPr txBox="1"/>
            <p:nvPr/>
          </p:nvSpPr>
          <p:spPr>
            <a:xfrm>
              <a:off x="-727951" y="1703155"/>
              <a:ext cx="641044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i="1" dirty="0"/>
                <a:t>Bayesian</a:t>
              </a:r>
              <a:r>
                <a:rPr lang="ko-KR" altLang="en-US" sz="4000" b="1" i="1" dirty="0"/>
                <a:t> </a:t>
              </a:r>
              <a:r>
                <a:rPr lang="en-US" altLang="ko-KR" sz="4000" b="1" i="1" dirty="0"/>
                <a:t>Optimization1</a:t>
              </a:r>
            </a:p>
            <a:p>
              <a:pPr algn="ctr"/>
              <a:r>
                <a:rPr lang="en-US" altLang="ko-KR" sz="4000" b="1" i="1" dirty="0"/>
                <a:t>(cluster1)</a:t>
              </a:r>
              <a:endParaRPr lang="en-KR" sz="4000" b="1" i="1" dirty="0"/>
            </a:p>
          </p:txBody>
        </p: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E1BB728E-2221-0741-8636-FDE07E8C79F1}"/>
              </a:ext>
            </a:extLst>
          </p:cNvPr>
          <p:cNvCxnSpPr>
            <a:cxnSpLocks/>
            <a:stCxn id="11" idx="2"/>
            <a:endCxn id="42" idx="0"/>
          </p:cNvCxnSpPr>
          <p:nvPr/>
        </p:nvCxnSpPr>
        <p:spPr>
          <a:xfrm rot="16200000" flipH="1">
            <a:off x="2680628" y="7226397"/>
            <a:ext cx="1335745" cy="3492032"/>
          </a:xfrm>
          <a:prstGeom prst="bentConnector3">
            <a:avLst>
              <a:gd name="adj1" fmla="val 50000"/>
            </a:avLst>
          </a:prstGeom>
          <a:ln w="635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60183388-A818-F34C-A720-553EEFD71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316083"/>
              </p:ext>
            </p:extLst>
          </p:nvPr>
        </p:nvGraphicFramePr>
        <p:xfrm>
          <a:off x="6105195" y="3490407"/>
          <a:ext cx="4903168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3168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param_1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43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param_2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1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param_3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4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param_4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7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param_5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param_6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param_7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  <p:grpSp>
        <p:nvGrpSpPr>
          <p:cNvPr id="46" name="Group 45">
            <a:extLst>
              <a:ext uri="{FF2B5EF4-FFF2-40B4-BE49-F238E27FC236}">
                <a16:creationId xmlns:a16="http://schemas.microsoft.com/office/drawing/2014/main" id="{F08BC847-C0DE-F84D-A1FE-1B56FC076532}"/>
              </a:ext>
            </a:extLst>
          </p:cNvPr>
          <p:cNvGrpSpPr/>
          <p:nvPr/>
        </p:nvGrpSpPr>
        <p:grpSpPr>
          <a:xfrm>
            <a:off x="6105195" y="3498530"/>
            <a:ext cx="4926486" cy="4467994"/>
            <a:chOff x="7115537" y="8591466"/>
            <a:chExt cx="4926486" cy="446799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D96561-9605-0D40-9AB8-87D3D7E4E821}"/>
                </a:ext>
              </a:extLst>
            </p:cNvPr>
            <p:cNvSpPr txBox="1"/>
            <p:nvPr/>
          </p:nvSpPr>
          <p:spPr>
            <a:xfrm>
              <a:off x="7115537" y="11175582"/>
              <a:ext cx="4926486" cy="188387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0000"/>
              </a:schemeClr>
            </a:solidFill>
            <a:ln w="635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endParaRPr lang="en-KR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BF9455-94F9-084D-8B79-C82B31806B3B}"/>
                </a:ext>
              </a:extLst>
            </p:cNvPr>
            <p:cNvSpPr txBox="1"/>
            <p:nvPr/>
          </p:nvSpPr>
          <p:spPr>
            <a:xfrm>
              <a:off x="7117026" y="8591466"/>
              <a:ext cx="4903167" cy="25350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 w="635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KR" dirty="0"/>
            </a:p>
          </p:txBody>
        </p:sp>
      </p:grp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1E227876-F781-A446-BF77-7C14A0699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759376"/>
              </p:ext>
            </p:extLst>
          </p:nvPr>
        </p:nvGraphicFramePr>
        <p:xfrm>
          <a:off x="12700674" y="3489754"/>
          <a:ext cx="4885575" cy="46986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5575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671234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param_1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43420"/>
                  </a:ext>
                </a:extLst>
              </a:tr>
              <a:tr h="671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param_2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15982"/>
                  </a:ext>
                </a:extLst>
              </a:tr>
              <a:tr h="671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param_3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40562"/>
                  </a:ext>
                </a:extLst>
              </a:tr>
              <a:tr h="671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param_4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75761"/>
                  </a:ext>
                </a:extLst>
              </a:tr>
              <a:tr h="671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param_5 : BO2_result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671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param_6 : BO2_result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671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param_7 : BO2_result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12DC7C-2027-EA44-A6A2-F6C0AB188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759004"/>
              </p:ext>
            </p:extLst>
          </p:nvPr>
        </p:nvGraphicFramePr>
        <p:xfrm>
          <a:off x="-11063834" y="4792396"/>
          <a:ext cx="3612414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2414">
                  <a:extLst>
                    <a:ext uri="{9D8B030D-6E8A-4147-A177-3AD203B41FA5}">
                      <a16:colId xmlns:a16="http://schemas.microsoft.com/office/drawing/2014/main" val="1765330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param_1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117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param_2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310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param_3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083412"/>
                  </a:ext>
                </a:extLst>
              </a:tr>
              <a:tr h="263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param_4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66765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53EA70-00C2-8B4A-B84C-9B6C6A4F7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85742"/>
              </p:ext>
            </p:extLst>
          </p:nvPr>
        </p:nvGraphicFramePr>
        <p:xfrm>
          <a:off x="-6787597" y="4797765"/>
          <a:ext cx="3946964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6964">
                  <a:extLst>
                    <a:ext uri="{9D8B030D-6E8A-4147-A177-3AD203B41FA5}">
                      <a16:colId xmlns:a16="http://schemas.microsoft.com/office/drawing/2014/main" val="1631255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param_5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359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param_6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29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param_7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0603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9BDA5FB-CB79-1C40-BE1E-649C416AD4C9}"/>
              </a:ext>
            </a:extLst>
          </p:cNvPr>
          <p:cNvSpPr txBox="1"/>
          <p:nvPr/>
        </p:nvSpPr>
        <p:spPr>
          <a:xfrm>
            <a:off x="-10324169" y="4043675"/>
            <a:ext cx="2133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4000" b="1" dirty="0"/>
              <a:t>Cluster</a:t>
            </a:r>
            <a:r>
              <a:rPr lang="en-KR" sz="3600" b="1" dirty="0"/>
              <a:t>_1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9396C1-F30D-D346-9C67-489BE9A6AA4E}"/>
              </a:ext>
            </a:extLst>
          </p:cNvPr>
          <p:cNvSpPr txBox="1"/>
          <p:nvPr/>
        </p:nvSpPr>
        <p:spPr>
          <a:xfrm>
            <a:off x="-5906306" y="4015100"/>
            <a:ext cx="2184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4000" b="1" dirty="0"/>
              <a:t>Cluster_2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E012AFB8-5BCF-204B-84F7-D4CE755460BF}"/>
              </a:ext>
            </a:extLst>
          </p:cNvPr>
          <p:cNvSpPr/>
          <p:nvPr/>
        </p:nvSpPr>
        <p:spPr>
          <a:xfrm>
            <a:off x="4670153" y="5587200"/>
            <a:ext cx="848727" cy="288080"/>
          </a:xfrm>
          <a:prstGeom prst="rightArrow">
            <a:avLst>
              <a:gd name="adj1" fmla="val 20913"/>
              <a:gd name="adj2" fmla="val 79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15EEB270-E982-9B44-95A3-7A1A36982C74}"/>
              </a:ext>
            </a:extLst>
          </p:cNvPr>
          <p:cNvSpPr/>
          <p:nvPr/>
        </p:nvSpPr>
        <p:spPr>
          <a:xfrm rot="5400000">
            <a:off x="4997619" y="9390088"/>
            <a:ext cx="217052" cy="255638"/>
          </a:xfrm>
          <a:prstGeom prst="rightArrow">
            <a:avLst>
              <a:gd name="adj1" fmla="val 0"/>
              <a:gd name="adj2" fmla="val 79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54D19EF-46CC-D041-B8F0-498FCF7FAE45}"/>
              </a:ext>
            </a:extLst>
          </p:cNvPr>
          <p:cNvSpPr/>
          <p:nvPr/>
        </p:nvSpPr>
        <p:spPr>
          <a:xfrm>
            <a:off x="3893512" y="9640286"/>
            <a:ext cx="2402008" cy="1028868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3200" b="1" dirty="0"/>
              <a:t>Prediction</a:t>
            </a:r>
            <a:br>
              <a:rPr lang="en-KR" sz="3200" b="1" dirty="0"/>
            </a:br>
            <a:r>
              <a:rPr lang="en-KR" sz="3200" b="1" dirty="0"/>
              <a:t>Model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66BEC4DC-9644-F746-9C21-8A0DE2FF7F4B}"/>
              </a:ext>
            </a:extLst>
          </p:cNvPr>
          <p:cNvCxnSpPr>
            <a:cxnSpLocks/>
            <a:stCxn id="43" idx="2"/>
          </p:cNvCxnSpPr>
          <p:nvPr/>
        </p:nvCxnSpPr>
        <p:spPr>
          <a:xfrm rot="5400000">
            <a:off x="6579724" y="6928811"/>
            <a:ext cx="692576" cy="3435882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1F937DE-3BBD-6545-9597-8319E3B65738}"/>
              </a:ext>
            </a:extLst>
          </p:cNvPr>
          <p:cNvGrpSpPr/>
          <p:nvPr/>
        </p:nvGrpSpPr>
        <p:grpSpPr>
          <a:xfrm>
            <a:off x="5465109" y="1774269"/>
            <a:ext cx="6410449" cy="6526195"/>
            <a:chOff x="-727951" y="1703155"/>
            <a:chExt cx="6410449" cy="652619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E9FC364-C481-234E-8C0D-2DC808203FFC}"/>
                </a:ext>
              </a:extLst>
            </p:cNvPr>
            <p:cNvSpPr txBox="1"/>
            <p:nvPr/>
          </p:nvSpPr>
          <p:spPr>
            <a:xfrm>
              <a:off x="-306745" y="3255315"/>
              <a:ext cx="5515275" cy="4974035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endParaRPr lang="en-KR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E6701E-388C-6C43-85CC-968BCC7B980B}"/>
                </a:ext>
              </a:extLst>
            </p:cNvPr>
            <p:cNvSpPr txBox="1"/>
            <p:nvPr/>
          </p:nvSpPr>
          <p:spPr>
            <a:xfrm>
              <a:off x="-727951" y="1703155"/>
              <a:ext cx="641044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i="1" dirty="0"/>
                <a:t>Bayesian</a:t>
              </a:r>
              <a:r>
                <a:rPr lang="ko-KR" altLang="en-US" sz="4000" b="1" i="1" dirty="0"/>
                <a:t> </a:t>
              </a:r>
              <a:r>
                <a:rPr lang="en-US" altLang="ko-KR" sz="4000" b="1" i="1" dirty="0"/>
                <a:t>Optimization2</a:t>
              </a:r>
            </a:p>
            <a:p>
              <a:pPr algn="ctr"/>
              <a:r>
                <a:rPr lang="en-US" altLang="ko-KR" sz="4000" b="1" i="1" dirty="0"/>
                <a:t>(cluster2)</a:t>
              </a:r>
              <a:endParaRPr lang="en-KR" sz="4000" b="1" i="1" dirty="0"/>
            </a:p>
          </p:txBody>
        </p:sp>
      </p:grpSp>
      <p:sp>
        <p:nvSpPr>
          <p:cNvPr id="45" name="Right Arrow 44">
            <a:extLst>
              <a:ext uri="{FF2B5EF4-FFF2-40B4-BE49-F238E27FC236}">
                <a16:creationId xmlns:a16="http://schemas.microsoft.com/office/drawing/2014/main" id="{D1EBA880-628E-5741-8995-55B03519A34B}"/>
              </a:ext>
            </a:extLst>
          </p:cNvPr>
          <p:cNvSpPr/>
          <p:nvPr/>
        </p:nvSpPr>
        <p:spPr>
          <a:xfrm>
            <a:off x="11541915" y="5585189"/>
            <a:ext cx="848727" cy="288080"/>
          </a:xfrm>
          <a:prstGeom prst="rightArrow">
            <a:avLst>
              <a:gd name="adj1" fmla="val 20913"/>
              <a:gd name="adj2" fmla="val 79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BCA11772-6DA8-054C-B3C7-C9C63B2EDCC6}"/>
              </a:ext>
            </a:extLst>
          </p:cNvPr>
          <p:cNvSpPr/>
          <p:nvPr/>
        </p:nvSpPr>
        <p:spPr>
          <a:xfrm>
            <a:off x="-2422257" y="5587200"/>
            <a:ext cx="848727" cy="288080"/>
          </a:xfrm>
          <a:prstGeom prst="rightArrow">
            <a:avLst>
              <a:gd name="adj1" fmla="val 20913"/>
              <a:gd name="adj2" fmla="val 79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57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14A80E-5A46-2F46-8AE2-1EE111BD1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482260"/>
              </p:ext>
            </p:extLst>
          </p:nvPr>
        </p:nvGraphicFramePr>
        <p:xfrm>
          <a:off x="-885782" y="6234407"/>
          <a:ext cx="4903168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3168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param_5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param_6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param_7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A13529D-8444-E94A-A985-E40087F10243}"/>
              </a:ext>
            </a:extLst>
          </p:cNvPr>
          <p:cNvSpPr txBox="1"/>
          <p:nvPr/>
        </p:nvSpPr>
        <p:spPr>
          <a:xfrm>
            <a:off x="-912006" y="3072458"/>
            <a:ext cx="4903168" cy="2588474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635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KR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32E1A8F-F5C8-FA42-B8E4-3AF927E67E1B}"/>
              </a:ext>
            </a:extLst>
          </p:cNvPr>
          <p:cNvGrpSpPr/>
          <p:nvPr/>
        </p:nvGrpSpPr>
        <p:grpSpPr>
          <a:xfrm>
            <a:off x="-1727076" y="871200"/>
            <a:ext cx="6410449" cy="7755904"/>
            <a:chOff x="-727951" y="473446"/>
            <a:chExt cx="6410449" cy="775590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BA0B0DA-1DB9-1841-8FCD-833CF9F66A40}"/>
                </a:ext>
              </a:extLst>
            </p:cNvPr>
            <p:cNvSpPr txBox="1"/>
            <p:nvPr/>
          </p:nvSpPr>
          <p:spPr>
            <a:xfrm>
              <a:off x="-306745" y="2195043"/>
              <a:ext cx="5742385" cy="6034307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endParaRPr lang="en-KR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2BAC9F-AEA1-FB4B-A09D-9E31BC838BF5}"/>
                </a:ext>
              </a:extLst>
            </p:cNvPr>
            <p:cNvSpPr txBox="1"/>
            <p:nvPr/>
          </p:nvSpPr>
          <p:spPr>
            <a:xfrm>
              <a:off x="-727951" y="473446"/>
              <a:ext cx="641044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i="1" dirty="0"/>
                <a:t>Bayesian</a:t>
              </a:r>
              <a:r>
                <a:rPr lang="ko-KR" altLang="en-US" sz="4000" b="1" i="1" dirty="0"/>
                <a:t> </a:t>
              </a:r>
              <a:r>
                <a:rPr lang="en-US" altLang="ko-KR" sz="4000" b="1" i="1" dirty="0"/>
                <a:t>Optimization1</a:t>
              </a:r>
            </a:p>
            <a:p>
              <a:pPr algn="ctr"/>
              <a:r>
                <a:rPr lang="en-US" altLang="ko-KR" sz="4000" b="1" i="1" dirty="0"/>
                <a:t>(Cluster1)</a:t>
              </a:r>
              <a:endParaRPr lang="en-KR" sz="4000" b="1" i="1" dirty="0"/>
            </a:p>
          </p:txBody>
        </p: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E1BB728E-2221-0741-8636-FDE07E8C79F1}"/>
              </a:ext>
            </a:extLst>
          </p:cNvPr>
          <p:cNvCxnSpPr>
            <a:cxnSpLocks/>
            <a:stCxn id="11" idx="2"/>
            <a:endCxn id="42" idx="0"/>
          </p:cNvCxnSpPr>
          <p:nvPr/>
        </p:nvCxnSpPr>
        <p:spPr>
          <a:xfrm rot="16200000" flipH="1">
            <a:off x="2823328" y="7369098"/>
            <a:ext cx="1013182" cy="3529193"/>
          </a:xfrm>
          <a:prstGeom prst="bentConnector3">
            <a:avLst>
              <a:gd name="adj1" fmla="val 50000"/>
            </a:avLst>
          </a:prstGeom>
          <a:ln w="635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60183388-A818-F34C-A720-553EEFD71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349592"/>
              </p:ext>
            </p:extLst>
          </p:nvPr>
        </p:nvGraphicFramePr>
        <p:xfrm>
          <a:off x="6224400" y="6242415"/>
          <a:ext cx="4903168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3168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param_5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param_6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param_7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D96561-9605-0D40-9AB8-87D3D7E4E821}"/>
              </a:ext>
            </a:extLst>
          </p:cNvPr>
          <p:cNvSpPr txBox="1"/>
          <p:nvPr/>
        </p:nvSpPr>
        <p:spPr>
          <a:xfrm>
            <a:off x="6229488" y="6260596"/>
            <a:ext cx="4926486" cy="1883878"/>
          </a:xfrm>
          <a:prstGeom prst="rect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 w="635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KR" dirty="0"/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1E227876-F781-A446-BF77-7C14A0699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162248"/>
              </p:ext>
            </p:extLst>
          </p:nvPr>
        </p:nvGraphicFramePr>
        <p:xfrm>
          <a:off x="12998150" y="3299884"/>
          <a:ext cx="4885575" cy="46986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5575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671234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param_1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43420"/>
                  </a:ext>
                </a:extLst>
              </a:tr>
              <a:tr h="671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param_2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15982"/>
                  </a:ext>
                </a:extLst>
              </a:tr>
              <a:tr h="671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param_3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40562"/>
                  </a:ext>
                </a:extLst>
              </a:tr>
              <a:tr h="671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param_4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75761"/>
                  </a:ext>
                </a:extLst>
              </a:tr>
              <a:tr h="671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param_5 : BO2_result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671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param_6 : BO2_result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671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param_7 : BO2_result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12DC7C-2027-EA44-A6A2-F6C0AB188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93007"/>
              </p:ext>
            </p:extLst>
          </p:nvPr>
        </p:nvGraphicFramePr>
        <p:xfrm>
          <a:off x="-10624184" y="4809600"/>
          <a:ext cx="3612414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2414">
                  <a:extLst>
                    <a:ext uri="{9D8B030D-6E8A-4147-A177-3AD203B41FA5}">
                      <a16:colId xmlns:a16="http://schemas.microsoft.com/office/drawing/2014/main" val="1765330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param_1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117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param_2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310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param_3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083412"/>
                  </a:ext>
                </a:extLst>
              </a:tr>
              <a:tr h="263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param_4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66765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53EA70-00C2-8B4A-B84C-9B6C6A4F7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974454"/>
              </p:ext>
            </p:extLst>
          </p:nvPr>
        </p:nvGraphicFramePr>
        <p:xfrm>
          <a:off x="-6630596" y="4810574"/>
          <a:ext cx="3946964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6964">
                  <a:extLst>
                    <a:ext uri="{9D8B030D-6E8A-4147-A177-3AD203B41FA5}">
                      <a16:colId xmlns:a16="http://schemas.microsoft.com/office/drawing/2014/main" val="1631255259"/>
                    </a:ext>
                  </a:extLst>
                </a:gridCol>
              </a:tblGrid>
              <a:tr h="6273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param_5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359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param_6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29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param_7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0603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9BDA5FB-CB79-1C40-BE1E-649C416AD4C9}"/>
              </a:ext>
            </a:extLst>
          </p:cNvPr>
          <p:cNvSpPr txBox="1"/>
          <p:nvPr/>
        </p:nvSpPr>
        <p:spPr>
          <a:xfrm>
            <a:off x="-9884519" y="3987074"/>
            <a:ext cx="1903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4000" b="1" dirty="0"/>
              <a:t>Cluster</a:t>
            </a:r>
            <a:r>
              <a:rPr lang="en-KR" sz="3600" b="1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9396C1-F30D-D346-9C67-489BE9A6AA4E}"/>
              </a:ext>
            </a:extLst>
          </p:cNvPr>
          <p:cNvSpPr txBox="1"/>
          <p:nvPr/>
        </p:nvSpPr>
        <p:spPr>
          <a:xfrm>
            <a:off x="-5749305" y="3988800"/>
            <a:ext cx="19295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4000" b="1" dirty="0"/>
              <a:t>Cluster2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E012AFB8-5BCF-204B-84F7-D4CE755460BF}"/>
              </a:ext>
            </a:extLst>
          </p:cNvPr>
          <p:cNvSpPr/>
          <p:nvPr/>
        </p:nvSpPr>
        <p:spPr>
          <a:xfrm>
            <a:off x="4699394" y="5587200"/>
            <a:ext cx="848727" cy="288080"/>
          </a:xfrm>
          <a:prstGeom prst="rightArrow">
            <a:avLst>
              <a:gd name="adj1" fmla="val 20913"/>
              <a:gd name="adj2" fmla="val 79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15EEB270-E982-9B44-95A3-7A1A36982C74}"/>
              </a:ext>
            </a:extLst>
          </p:cNvPr>
          <p:cNvSpPr/>
          <p:nvPr/>
        </p:nvSpPr>
        <p:spPr>
          <a:xfrm rot="5400000">
            <a:off x="4997619" y="9390088"/>
            <a:ext cx="217052" cy="255638"/>
          </a:xfrm>
          <a:prstGeom prst="rightArrow">
            <a:avLst>
              <a:gd name="adj1" fmla="val 0"/>
              <a:gd name="adj2" fmla="val 79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54D19EF-46CC-D041-B8F0-498FCF7FAE45}"/>
              </a:ext>
            </a:extLst>
          </p:cNvPr>
          <p:cNvSpPr/>
          <p:nvPr/>
        </p:nvSpPr>
        <p:spPr>
          <a:xfrm>
            <a:off x="3893512" y="9640286"/>
            <a:ext cx="2402008" cy="1028868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3200" b="1" dirty="0"/>
              <a:t>Prediction</a:t>
            </a:r>
            <a:br>
              <a:rPr lang="en-KR" sz="3200" b="1" dirty="0"/>
            </a:br>
            <a:r>
              <a:rPr lang="en-KR" sz="3200" b="1" dirty="0"/>
              <a:t>Model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66BEC4DC-9644-F746-9C21-8A0DE2FF7F4B}"/>
              </a:ext>
            </a:extLst>
          </p:cNvPr>
          <p:cNvCxnSpPr>
            <a:cxnSpLocks/>
          </p:cNvCxnSpPr>
          <p:nvPr/>
        </p:nvCxnSpPr>
        <p:spPr>
          <a:xfrm rot="5400000">
            <a:off x="6625347" y="7099200"/>
            <a:ext cx="493677" cy="3555338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1F937DE-3BBD-6545-9597-8319E3B65738}"/>
              </a:ext>
            </a:extLst>
          </p:cNvPr>
          <p:cNvGrpSpPr/>
          <p:nvPr/>
        </p:nvGrpSpPr>
        <p:grpSpPr>
          <a:xfrm>
            <a:off x="5431111" y="869526"/>
            <a:ext cx="6410449" cy="7759986"/>
            <a:chOff x="-674180" y="798412"/>
            <a:chExt cx="6410449" cy="775998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E9FC364-C481-234E-8C0D-2DC808203FFC}"/>
                </a:ext>
              </a:extLst>
            </p:cNvPr>
            <p:cNvSpPr txBox="1"/>
            <p:nvPr/>
          </p:nvSpPr>
          <p:spPr>
            <a:xfrm>
              <a:off x="-326437" y="2524092"/>
              <a:ext cx="5742000" cy="6034306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endParaRPr lang="en-KR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E6701E-388C-6C43-85CC-968BCC7B980B}"/>
                </a:ext>
              </a:extLst>
            </p:cNvPr>
            <p:cNvSpPr txBox="1"/>
            <p:nvPr/>
          </p:nvSpPr>
          <p:spPr>
            <a:xfrm>
              <a:off x="-674180" y="798412"/>
              <a:ext cx="641044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i="1" dirty="0"/>
                <a:t>Bayesian</a:t>
              </a:r>
              <a:r>
                <a:rPr lang="ko-KR" altLang="en-US" sz="4000" b="1" i="1" dirty="0"/>
                <a:t> </a:t>
              </a:r>
              <a:r>
                <a:rPr lang="en-US" altLang="ko-KR" sz="4000" b="1" i="1" dirty="0"/>
                <a:t>Optimization2</a:t>
              </a:r>
            </a:p>
            <a:p>
              <a:pPr algn="ctr"/>
              <a:r>
                <a:rPr lang="en-US" altLang="ko-KR" sz="4000" b="1" i="1" dirty="0"/>
                <a:t>(Cluster2)</a:t>
              </a:r>
              <a:endParaRPr lang="en-KR" sz="4000" b="1" i="1" dirty="0"/>
            </a:p>
          </p:txBody>
        </p:sp>
      </p:grpSp>
      <p:sp>
        <p:nvSpPr>
          <p:cNvPr id="45" name="Right Arrow 44">
            <a:extLst>
              <a:ext uri="{FF2B5EF4-FFF2-40B4-BE49-F238E27FC236}">
                <a16:creationId xmlns:a16="http://schemas.microsoft.com/office/drawing/2014/main" id="{D1EBA880-628E-5741-8995-55B03519A34B}"/>
              </a:ext>
            </a:extLst>
          </p:cNvPr>
          <p:cNvSpPr/>
          <p:nvPr/>
        </p:nvSpPr>
        <p:spPr>
          <a:xfrm>
            <a:off x="11841560" y="5587200"/>
            <a:ext cx="848727" cy="288080"/>
          </a:xfrm>
          <a:prstGeom prst="rightArrow">
            <a:avLst>
              <a:gd name="adj1" fmla="val 20913"/>
              <a:gd name="adj2" fmla="val 79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BCA11772-6DA8-054C-B3C7-C9C63B2EDCC6}"/>
              </a:ext>
            </a:extLst>
          </p:cNvPr>
          <p:cNvSpPr/>
          <p:nvPr/>
        </p:nvSpPr>
        <p:spPr>
          <a:xfrm>
            <a:off x="-2422257" y="5587200"/>
            <a:ext cx="848727" cy="288080"/>
          </a:xfrm>
          <a:prstGeom prst="rightArrow">
            <a:avLst>
              <a:gd name="adj1" fmla="val 20913"/>
              <a:gd name="adj2" fmla="val 79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336D749-0CEB-4647-85C2-6AEF1D56C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72975"/>
              </p:ext>
            </p:extLst>
          </p:nvPr>
        </p:nvGraphicFramePr>
        <p:xfrm>
          <a:off x="-885600" y="3100612"/>
          <a:ext cx="490316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3168">
                  <a:extLst>
                    <a:ext uri="{9D8B030D-6E8A-4147-A177-3AD203B41FA5}">
                      <a16:colId xmlns:a16="http://schemas.microsoft.com/office/drawing/2014/main" val="1485303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param_1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52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param_2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589962"/>
                  </a:ext>
                </a:extLst>
              </a:tr>
              <a:tr h="3534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param_3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70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param_4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5669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3E41A1A-046D-8647-8E5C-1F25976FA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553182"/>
              </p:ext>
            </p:extLst>
          </p:nvPr>
        </p:nvGraphicFramePr>
        <p:xfrm>
          <a:off x="6225684" y="3088883"/>
          <a:ext cx="490316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3168">
                  <a:extLst>
                    <a:ext uri="{9D8B030D-6E8A-4147-A177-3AD203B41FA5}">
                      <a16:colId xmlns:a16="http://schemas.microsoft.com/office/drawing/2014/main" val="4249102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param_1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533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param_2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09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param_3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90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param_4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215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957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A13529D-8444-E94A-A985-E40087F10243}"/>
              </a:ext>
            </a:extLst>
          </p:cNvPr>
          <p:cNvSpPr txBox="1"/>
          <p:nvPr/>
        </p:nvSpPr>
        <p:spPr>
          <a:xfrm>
            <a:off x="-822719" y="3467778"/>
            <a:ext cx="4903168" cy="2588474"/>
          </a:xfrm>
          <a:prstGeom prst="rect">
            <a:avLst/>
          </a:pr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 w="635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KR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32E1A8F-F5C8-FA42-B8E4-3AF927E67E1B}"/>
              </a:ext>
            </a:extLst>
          </p:cNvPr>
          <p:cNvGrpSpPr/>
          <p:nvPr/>
        </p:nvGrpSpPr>
        <p:grpSpPr>
          <a:xfrm>
            <a:off x="-1573530" y="1656272"/>
            <a:ext cx="6410449" cy="6526195"/>
            <a:chOff x="-727951" y="1703155"/>
            <a:chExt cx="6410449" cy="65261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BA0B0DA-1DB9-1841-8FCD-833CF9F66A40}"/>
                </a:ext>
              </a:extLst>
            </p:cNvPr>
            <p:cNvSpPr txBox="1"/>
            <p:nvPr/>
          </p:nvSpPr>
          <p:spPr>
            <a:xfrm>
              <a:off x="-306745" y="3255315"/>
              <a:ext cx="5515275" cy="4974035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endParaRPr lang="en-KR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2BAC9F-AEA1-FB4B-A09D-9E31BC838BF5}"/>
                </a:ext>
              </a:extLst>
            </p:cNvPr>
            <p:cNvSpPr txBox="1"/>
            <p:nvPr/>
          </p:nvSpPr>
          <p:spPr>
            <a:xfrm>
              <a:off x="-727951" y="1703155"/>
              <a:ext cx="641044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i="1" dirty="0"/>
                <a:t>Bayesian</a:t>
              </a:r>
              <a:r>
                <a:rPr lang="ko-KR" altLang="en-US" sz="4000" b="1" i="1" dirty="0"/>
                <a:t> </a:t>
              </a:r>
              <a:r>
                <a:rPr lang="en-US" altLang="ko-KR" sz="4000" b="1" i="1" dirty="0"/>
                <a:t>Optimization1</a:t>
              </a:r>
            </a:p>
            <a:p>
              <a:pPr algn="ctr"/>
              <a:r>
                <a:rPr lang="en-US" altLang="ko-KR" sz="4000" b="1" i="1" dirty="0"/>
                <a:t>(cluster1)</a:t>
              </a:r>
              <a:endParaRPr lang="en-KR" sz="4000" b="1" i="1" dirty="0"/>
            </a:p>
          </p:txBody>
        </p: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E1BB728E-2221-0741-8636-FDE07E8C79F1}"/>
              </a:ext>
            </a:extLst>
          </p:cNvPr>
          <p:cNvCxnSpPr>
            <a:cxnSpLocks/>
            <a:stCxn id="11" idx="2"/>
            <a:endCxn id="42" idx="0"/>
          </p:cNvCxnSpPr>
          <p:nvPr/>
        </p:nvCxnSpPr>
        <p:spPr>
          <a:xfrm rot="16200000" flipH="1">
            <a:off x="2621006" y="7166775"/>
            <a:ext cx="1457819" cy="3489202"/>
          </a:xfrm>
          <a:prstGeom prst="bentConnector3">
            <a:avLst>
              <a:gd name="adj1" fmla="val 50000"/>
            </a:avLst>
          </a:prstGeom>
          <a:ln w="635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60183388-A818-F34C-A720-553EEFD71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565427"/>
              </p:ext>
            </p:extLst>
          </p:nvPr>
        </p:nvGraphicFramePr>
        <p:xfrm>
          <a:off x="6105195" y="3490407"/>
          <a:ext cx="4903168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3168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param_1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43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param_2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1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param_3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4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param_4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7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param_5 : BO2_result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param_6 : BO2_result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param_7 : BO2_result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  <p:grpSp>
        <p:nvGrpSpPr>
          <p:cNvPr id="46" name="Group 45">
            <a:extLst>
              <a:ext uri="{FF2B5EF4-FFF2-40B4-BE49-F238E27FC236}">
                <a16:creationId xmlns:a16="http://schemas.microsoft.com/office/drawing/2014/main" id="{F08BC847-C0DE-F84D-A1FE-1B56FC076532}"/>
              </a:ext>
            </a:extLst>
          </p:cNvPr>
          <p:cNvGrpSpPr/>
          <p:nvPr/>
        </p:nvGrpSpPr>
        <p:grpSpPr>
          <a:xfrm>
            <a:off x="6086806" y="3521245"/>
            <a:ext cx="4926486" cy="4474436"/>
            <a:chOff x="7097148" y="3441045"/>
            <a:chExt cx="4926486" cy="447443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D96561-9605-0D40-9AB8-87D3D7E4E821}"/>
                </a:ext>
              </a:extLst>
            </p:cNvPr>
            <p:cNvSpPr txBox="1"/>
            <p:nvPr/>
          </p:nvSpPr>
          <p:spPr>
            <a:xfrm>
              <a:off x="7097148" y="6031603"/>
              <a:ext cx="4926486" cy="1883878"/>
            </a:xfrm>
            <a:prstGeom prst="rect">
              <a:avLst/>
            </a:prstGeom>
            <a:pattFill prst="plai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635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endParaRPr lang="en-KR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BF9455-94F9-084D-8B79-C82B31806B3B}"/>
                </a:ext>
              </a:extLst>
            </p:cNvPr>
            <p:cNvSpPr txBox="1"/>
            <p:nvPr/>
          </p:nvSpPr>
          <p:spPr>
            <a:xfrm>
              <a:off x="7097148" y="3441045"/>
              <a:ext cx="4903167" cy="2535006"/>
            </a:xfrm>
            <a:prstGeom prst="rect">
              <a:avLst/>
            </a:prstGeom>
            <a:pattFill prst="wdUpDiag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635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KR" dirty="0"/>
            </a:p>
          </p:txBody>
        </p:sp>
      </p:grp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1E227876-F781-A446-BF77-7C14A0699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660078"/>
              </p:ext>
            </p:extLst>
          </p:nvPr>
        </p:nvGraphicFramePr>
        <p:xfrm>
          <a:off x="12700674" y="3489754"/>
          <a:ext cx="4885575" cy="46986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5575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671234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param_1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43420"/>
                  </a:ext>
                </a:extLst>
              </a:tr>
              <a:tr h="671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param_2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15982"/>
                  </a:ext>
                </a:extLst>
              </a:tr>
              <a:tr h="671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param_3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40562"/>
                  </a:ext>
                </a:extLst>
              </a:tr>
              <a:tr h="671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param_4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75761"/>
                  </a:ext>
                </a:extLst>
              </a:tr>
              <a:tr h="671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param_5 : BO2_result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671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param_6 : BO2_result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671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param_7 : BO2_result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12DC7C-2027-EA44-A6A2-F6C0AB188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928632"/>
              </p:ext>
            </p:extLst>
          </p:nvPr>
        </p:nvGraphicFramePr>
        <p:xfrm>
          <a:off x="-11063834" y="4792396"/>
          <a:ext cx="3612414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2414">
                  <a:extLst>
                    <a:ext uri="{9D8B030D-6E8A-4147-A177-3AD203B41FA5}">
                      <a16:colId xmlns:a16="http://schemas.microsoft.com/office/drawing/2014/main" val="1765330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param_1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117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param_2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310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param_3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083412"/>
                  </a:ext>
                </a:extLst>
              </a:tr>
              <a:tr h="263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param_4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66765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53EA70-00C2-8B4A-B84C-9B6C6A4F7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244542"/>
              </p:ext>
            </p:extLst>
          </p:nvPr>
        </p:nvGraphicFramePr>
        <p:xfrm>
          <a:off x="-6787597" y="4797765"/>
          <a:ext cx="3946964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6964">
                  <a:extLst>
                    <a:ext uri="{9D8B030D-6E8A-4147-A177-3AD203B41FA5}">
                      <a16:colId xmlns:a16="http://schemas.microsoft.com/office/drawing/2014/main" val="1631255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param_5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359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param_6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29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param_7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0603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14A80E-5A46-2F46-8AE2-1EE111BD1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268989"/>
              </p:ext>
            </p:extLst>
          </p:nvPr>
        </p:nvGraphicFramePr>
        <p:xfrm>
          <a:off x="-825583" y="3488949"/>
          <a:ext cx="4903168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3168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param_1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43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param_2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1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param_3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4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param_4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7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param_5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param_6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param_7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9BDA5FB-CB79-1C40-BE1E-649C416AD4C9}"/>
              </a:ext>
            </a:extLst>
          </p:cNvPr>
          <p:cNvSpPr txBox="1"/>
          <p:nvPr/>
        </p:nvSpPr>
        <p:spPr>
          <a:xfrm>
            <a:off x="-10324169" y="4043675"/>
            <a:ext cx="2133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4000" b="1" dirty="0"/>
              <a:t>Cluster</a:t>
            </a:r>
            <a:r>
              <a:rPr lang="en-KR" sz="3600" b="1" dirty="0"/>
              <a:t>_1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9396C1-F30D-D346-9C67-489BE9A6AA4E}"/>
              </a:ext>
            </a:extLst>
          </p:cNvPr>
          <p:cNvSpPr txBox="1"/>
          <p:nvPr/>
        </p:nvSpPr>
        <p:spPr>
          <a:xfrm>
            <a:off x="-5906306" y="4015100"/>
            <a:ext cx="2184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4000" b="1" dirty="0"/>
              <a:t>Cluster_2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E012AFB8-5BCF-204B-84F7-D4CE755460BF}"/>
              </a:ext>
            </a:extLst>
          </p:cNvPr>
          <p:cNvSpPr/>
          <p:nvPr/>
        </p:nvSpPr>
        <p:spPr>
          <a:xfrm>
            <a:off x="4670153" y="5587200"/>
            <a:ext cx="848727" cy="288080"/>
          </a:xfrm>
          <a:prstGeom prst="rightArrow">
            <a:avLst>
              <a:gd name="adj1" fmla="val 20913"/>
              <a:gd name="adj2" fmla="val 79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15EEB270-E982-9B44-95A3-7A1A36982C74}"/>
              </a:ext>
            </a:extLst>
          </p:cNvPr>
          <p:cNvSpPr/>
          <p:nvPr/>
        </p:nvSpPr>
        <p:spPr>
          <a:xfrm rot="5400000">
            <a:off x="4997619" y="9390088"/>
            <a:ext cx="217052" cy="255638"/>
          </a:xfrm>
          <a:prstGeom prst="rightArrow">
            <a:avLst>
              <a:gd name="adj1" fmla="val 0"/>
              <a:gd name="adj2" fmla="val 79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54D19EF-46CC-D041-B8F0-498FCF7FAE45}"/>
              </a:ext>
            </a:extLst>
          </p:cNvPr>
          <p:cNvSpPr/>
          <p:nvPr/>
        </p:nvSpPr>
        <p:spPr>
          <a:xfrm>
            <a:off x="3893512" y="9640286"/>
            <a:ext cx="2402008" cy="1028868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3200" b="1" dirty="0"/>
              <a:t>Prediction</a:t>
            </a:r>
            <a:br>
              <a:rPr lang="en-KR" sz="3200" b="1" dirty="0"/>
            </a:br>
            <a:r>
              <a:rPr lang="en-KR" sz="3200" b="1" dirty="0"/>
              <a:t>Model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66BEC4DC-9644-F746-9C21-8A0DE2FF7F4B}"/>
              </a:ext>
            </a:extLst>
          </p:cNvPr>
          <p:cNvCxnSpPr>
            <a:cxnSpLocks/>
            <a:stCxn id="43" idx="2"/>
          </p:cNvCxnSpPr>
          <p:nvPr/>
        </p:nvCxnSpPr>
        <p:spPr>
          <a:xfrm rot="5400000">
            <a:off x="6442192" y="6810813"/>
            <a:ext cx="692576" cy="3435882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1F937DE-3BBD-6545-9597-8319E3B65738}"/>
              </a:ext>
            </a:extLst>
          </p:cNvPr>
          <p:cNvGrpSpPr/>
          <p:nvPr/>
        </p:nvGrpSpPr>
        <p:grpSpPr>
          <a:xfrm>
            <a:off x="5327577" y="1656271"/>
            <a:ext cx="6410449" cy="6526195"/>
            <a:chOff x="-727951" y="1703155"/>
            <a:chExt cx="6410449" cy="652619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E9FC364-C481-234E-8C0D-2DC808203FFC}"/>
                </a:ext>
              </a:extLst>
            </p:cNvPr>
            <p:cNvSpPr txBox="1"/>
            <p:nvPr/>
          </p:nvSpPr>
          <p:spPr>
            <a:xfrm>
              <a:off x="-306745" y="3255315"/>
              <a:ext cx="5515275" cy="4974035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endParaRPr lang="en-KR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E6701E-388C-6C43-85CC-968BCC7B980B}"/>
                </a:ext>
              </a:extLst>
            </p:cNvPr>
            <p:cNvSpPr txBox="1"/>
            <p:nvPr/>
          </p:nvSpPr>
          <p:spPr>
            <a:xfrm>
              <a:off x="-727951" y="1703155"/>
              <a:ext cx="641044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i="1" dirty="0"/>
                <a:t>Bayesian</a:t>
              </a:r>
              <a:r>
                <a:rPr lang="ko-KR" altLang="en-US" sz="4000" b="1" i="1" dirty="0"/>
                <a:t> </a:t>
              </a:r>
              <a:r>
                <a:rPr lang="en-US" altLang="ko-KR" sz="4000" b="1" i="1" dirty="0"/>
                <a:t>Optimization1</a:t>
              </a:r>
            </a:p>
            <a:p>
              <a:pPr algn="ctr"/>
              <a:r>
                <a:rPr lang="en-US" altLang="ko-KR" sz="4000" b="1" i="1" dirty="0"/>
                <a:t>(cluster1)</a:t>
              </a:r>
              <a:endParaRPr lang="en-KR" sz="4000" b="1" i="1" dirty="0"/>
            </a:p>
          </p:txBody>
        </p:sp>
      </p:grpSp>
      <p:sp>
        <p:nvSpPr>
          <p:cNvPr id="45" name="Right Arrow 44">
            <a:extLst>
              <a:ext uri="{FF2B5EF4-FFF2-40B4-BE49-F238E27FC236}">
                <a16:creationId xmlns:a16="http://schemas.microsoft.com/office/drawing/2014/main" id="{D1EBA880-628E-5741-8995-55B03519A34B}"/>
              </a:ext>
            </a:extLst>
          </p:cNvPr>
          <p:cNvSpPr/>
          <p:nvPr/>
        </p:nvSpPr>
        <p:spPr>
          <a:xfrm>
            <a:off x="11541915" y="5585189"/>
            <a:ext cx="848727" cy="288080"/>
          </a:xfrm>
          <a:prstGeom prst="rightArrow">
            <a:avLst>
              <a:gd name="adj1" fmla="val 20913"/>
              <a:gd name="adj2" fmla="val 79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BCA11772-6DA8-054C-B3C7-C9C63B2EDCC6}"/>
              </a:ext>
            </a:extLst>
          </p:cNvPr>
          <p:cNvSpPr/>
          <p:nvPr/>
        </p:nvSpPr>
        <p:spPr>
          <a:xfrm>
            <a:off x="-2422257" y="5587200"/>
            <a:ext cx="848727" cy="288080"/>
          </a:xfrm>
          <a:prstGeom prst="rightArrow">
            <a:avLst>
              <a:gd name="adj1" fmla="val 20913"/>
              <a:gd name="adj2" fmla="val 79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552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14A80E-5A46-2F46-8AE2-1EE111BD1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436103"/>
              </p:ext>
            </p:extLst>
          </p:nvPr>
        </p:nvGraphicFramePr>
        <p:xfrm>
          <a:off x="-3887673" y="4239250"/>
          <a:ext cx="4565017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5017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param_1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43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param_2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1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param_3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4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param_4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7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param_5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param_6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param_7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A13529D-8444-E94A-A985-E40087F10243}"/>
              </a:ext>
            </a:extLst>
          </p:cNvPr>
          <p:cNvSpPr txBox="1"/>
          <p:nvPr/>
        </p:nvSpPr>
        <p:spPr>
          <a:xfrm>
            <a:off x="-210984" y="3441045"/>
            <a:ext cx="3490351" cy="207264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444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KR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32E1A8F-F5C8-FA42-B8E4-3AF927E67E1B}"/>
              </a:ext>
            </a:extLst>
          </p:cNvPr>
          <p:cNvGrpSpPr/>
          <p:nvPr/>
        </p:nvGrpSpPr>
        <p:grpSpPr>
          <a:xfrm>
            <a:off x="-14053852" y="9018161"/>
            <a:ext cx="9707872" cy="3939006"/>
            <a:chOff x="-1407838" y="-468220"/>
            <a:chExt cx="9707872" cy="393900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BA0B0DA-1DB9-1841-8FCD-833CF9F66A40}"/>
                </a:ext>
              </a:extLst>
            </p:cNvPr>
            <p:cNvSpPr txBox="1"/>
            <p:nvPr/>
          </p:nvSpPr>
          <p:spPr>
            <a:xfrm>
              <a:off x="4353070" y="-468220"/>
              <a:ext cx="3946964" cy="3939006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endParaRPr lang="en-KR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2BAC9F-AEA1-FB4B-A09D-9E31BC838BF5}"/>
                </a:ext>
              </a:extLst>
            </p:cNvPr>
            <p:cNvSpPr txBox="1"/>
            <p:nvPr/>
          </p:nvSpPr>
          <p:spPr>
            <a:xfrm>
              <a:off x="-1407838" y="1960517"/>
              <a:ext cx="64104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i="1" dirty="0"/>
                <a:t>Bayesian</a:t>
              </a:r>
              <a:r>
                <a:rPr lang="ko-KR" altLang="en-US" sz="3200" b="1" i="1" dirty="0"/>
                <a:t> </a:t>
              </a:r>
              <a:r>
                <a:rPr lang="en-US" altLang="ko-KR" sz="3200" b="1" i="1" dirty="0"/>
                <a:t>Optimization1</a:t>
              </a:r>
            </a:p>
            <a:p>
              <a:pPr algn="ctr"/>
              <a:r>
                <a:rPr lang="en-US" altLang="ko-KR" sz="3200" b="1" i="1" dirty="0"/>
                <a:t>(cluster1)</a:t>
              </a:r>
              <a:endParaRPr lang="en-KR" sz="3200" b="1" i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CEFD06-586D-3D4F-A7BD-B5DF49CE00BE}"/>
              </a:ext>
            </a:extLst>
          </p:cNvPr>
          <p:cNvGrpSpPr/>
          <p:nvPr/>
        </p:nvGrpSpPr>
        <p:grpSpPr>
          <a:xfrm>
            <a:off x="5092033" y="1970323"/>
            <a:ext cx="5746602" cy="5232582"/>
            <a:chOff x="4874325" y="2468284"/>
            <a:chExt cx="4089615" cy="374722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B9D1CD-1AAA-B642-BE78-AB9293FA0F42}"/>
                </a:ext>
              </a:extLst>
            </p:cNvPr>
            <p:cNvSpPr txBox="1"/>
            <p:nvPr/>
          </p:nvSpPr>
          <p:spPr>
            <a:xfrm>
              <a:off x="5514689" y="3394656"/>
              <a:ext cx="2808889" cy="2820853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endParaRPr lang="en-KR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205433A-ADA5-7F46-BDE3-8E855912309C}"/>
                </a:ext>
              </a:extLst>
            </p:cNvPr>
            <p:cNvSpPr txBox="1"/>
            <p:nvPr/>
          </p:nvSpPr>
          <p:spPr>
            <a:xfrm>
              <a:off x="4874325" y="2468284"/>
              <a:ext cx="4089615" cy="771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i="1" dirty="0"/>
                <a:t>Bayesian</a:t>
              </a:r>
              <a:r>
                <a:rPr lang="ko-KR" altLang="en-US" sz="3200" b="1" i="1" dirty="0"/>
                <a:t> </a:t>
              </a:r>
              <a:r>
                <a:rPr lang="en-US" altLang="ko-KR" sz="3200" b="1" i="1" dirty="0"/>
                <a:t>Optimization2</a:t>
              </a:r>
            </a:p>
            <a:p>
              <a:pPr algn="ctr"/>
              <a:r>
                <a:rPr lang="en-US" altLang="ko-KR" sz="3200" b="1" i="1" dirty="0"/>
                <a:t>(cluster2)</a:t>
              </a:r>
              <a:endParaRPr lang="en-KR" sz="3200" b="1" i="1" dirty="0"/>
            </a:p>
          </p:txBody>
        </p: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E1BB728E-2221-0741-8636-FDE07E8C79F1}"/>
              </a:ext>
            </a:extLst>
          </p:cNvPr>
          <p:cNvCxnSpPr>
            <a:cxnSpLocks/>
            <a:stCxn id="11" idx="2"/>
            <a:endCxn id="42" idx="0"/>
          </p:cNvCxnSpPr>
          <p:nvPr/>
        </p:nvCxnSpPr>
        <p:spPr>
          <a:xfrm rot="5400000" flipH="1" flipV="1">
            <a:off x="-3306896" y="4976727"/>
            <a:ext cx="4967874" cy="10993006"/>
          </a:xfrm>
          <a:prstGeom prst="bentConnector5">
            <a:avLst>
              <a:gd name="adj1" fmla="val -4602"/>
              <a:gd name="adj2" fmla="val 53513"/>
              <a:gd name="adj3" fmla="val 104602"/>
            </a:avLst>
          </a:prstGeom>
          <a:ln w="635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D715D2FF-B04D-F04D-9F10-A3D8451CFEEE}"/>
              </a:ext>
            </a:extLst>
          </p:cNvPr>
          <p:cNvCxnSpPr>
            <a:cxnSpLocks/>
          </p:cNvCxnSpPr>
          <p:nvPr/>
        </p:nvCxnSpPr>
        <p:spPr>
          <a:xfrm rot="5400000">
            <a:off x="10975369" y="7262666"/>
            <a:ext cx="1218690" cy="3291792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60183388-A818-F34C-A720-553EEFD71795}"/>
              </a:ext>
            </a:extLst>
          </p:cNvPr>
          <p:cNvGraphicFramePr>
            <a:graphicFrameLocks noGrp="1"/>
          </p:cNvGraphicFramePr>
          <p:nvPr/>
        </p:nvGraphicFramePr>
        <p:xfrm>
          <a:off x="6225615" y="3432819"/>
          <a:ext cx="3488663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8663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param_1 : BO1_result</a:t>
                      </a:r>
                      <a:endParaRPr lang="en-K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43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param_2 : BO1_result</a:t>
                      </a:r>
                      <a:endParaRPr lang="en-K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1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param_3 : BO1_result</a:t>
                      </a:r>
                      <a:endParaRPr lang="en-K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4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param_4 : BO1_result</a:t>
                      </a:r>
                      <a:endParaRPr lang="en-K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7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param_5 : BO2_result</a:t>
                      </a:r>
                      <a:endParaRPr lang="en-K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param_6 : BO2_result</a:t>
                      </a:r>
                      <a:endParaRPr lang="en-K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param_7 : BO2_result</a:t>
                      </a:r>
                      <a:endParaRPr lang="en-K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  <p:grpSp>
        <p:nvGrpSpPr>
          <p:cNvPr id="46" name="Group 45">
            <a:extLst>
              <a:ext uri="{FF2B5EF4-FFF2-40B4-BE49-F238E27FC236}">
                <a16:creationId xmlns:a16="http://schemas.microsoft.com/office/drawing/2014/main" id="{F08BC847-C0DE-F84D-A1FE-1B56FC076532}"/>
              </a:ext>
            </a:extLst>
          </p:cNvPr>
          <p:cNvGrpSpPr/>
          <p:nvPr/>
        </p:nvGrpSpPr>
        <p:grpSpPr>
          <a:xfrm>
            <a:off x="6225615" y="3455502"/>
            <a:ext cx="3478583" cy="3627120"/>
            <a:chOff x="7097148" y="3441045"/>
            <a:chExt cx="3478583" cy="36271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D96561-9605-0D40-9AB8-87D3D7E4E821}"/>
                </a:ext>
              </a:extLst>
            </p:cNvPr>
            <p:cNvSpPr txBox="1"/>
            <p:nvPr/>
          </p:nvSpPr>
          <p:spPr>
            <a:xfrm>
              <a:off x="7097148" y="5518876"/>
              <a:ext cx="3478583" cy="154928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0000"/>
              </a:schemeClr>
            </a:solidFill>
            <a:ln w="508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endParaRPr lang="en-KR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BF9455-94F9-084D-8B79-C82B31806B3B}"/>
                </a:ext>
              </a:extLst>
            </p:cNvPr>
            <p:cNvSpPr txBox="1"/>
            <p:nvPr/>
          </p:nvSpPr>
          <p:spPr>
            <a:xfrm>
              <a:off x="7097148" y="3441045"/>
              <a:ext cx="3478583" cy="205818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 w="444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KR" dirty="0"/>
            </a:p>
          </p:txBody>
        </p:sp>
      </p:grp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1E227876-F781-A446-BF77-7C14A06990A2}"/>
              </a:ext>
            </a:extLst>
          </p:cNvPr>
          <p:cNvGraphicFramePr>
            <a:graphicFrameLocks noGrp="1"/>
          </p:cNvGraphicFramePr>
          <p:nvPr/>
        </p:nvGraphicFramePr>
        <p:xfrm>
          <a:off x="12429734" y="3455502"/>
          <a:ext cx="3946966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6966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param_1 : BO1_result</a:t>
                      </a:r>
                      <a:endParaRPr lang="en-K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43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param_2 : BO1_result</a:t>
                      </a:r>
                      <a:endParaRPr lang="en-K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1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param_3 : BO1_result</a:t>
                      </a:r>
                      <a:endParaRPr lang="en-K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4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param_4 : BO1_result</a:t>
                      </a:r>
                      <a:endParaRPr lang="en-K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7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param_5 : BO2_result</a:t>
                      </a:r>
                      <a:endParaRPr lang="en-K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param_6 : BO2_result</a:t>
                      </a:r>
                      <a:endParaRPr lang="en-K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4173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param_7 : BO2_result</a:t>
                      </a:r>
                      <a:endParaRPr lang="en-K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12DC7C-2027-EA44-A6A2-F6C0AB188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896559"/>
              </p:ext>
            </p:extLst>
          </p:nvPr>
        </p:nvGraphicFramePr>
        <p:xfrm>
          <a:off x="-14556602" y="4239250"/>
          <a:ext cx="3612414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2414">
                  <a:extLst>
                    <a:ext uri="{9D8B030D-6E8A-4147-A177-3AD203B41FA5}">
                      <a16:colId xmlns:a16="http://schemas.microsoft.com/office/drawing/2014/main" val="1765330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param_1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117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param_2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310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param_3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083412"/>
                  </a:ext>
                </a:extLst>
              </a:tr>
              <a:tr h="263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param_4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66765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53EA70-00C2-8B4A-B84C-9B6C6A4F7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334525"/>
              </p:ext>
            </p:extLst>
          </p:nvPr>
        </p:nvGraphicFramePr>
        <p:xfrm>
          <a:off x="-10280365" y="4244619"/>
          <a:ext cx="3946964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6964">
                  <a:extLst>
                    <a:ext uri="{9D8B030D-6E8A-4147-A177-3AD203B41FA5}">
                      <a16:colId xmlns:a16="http://schemas.microsoft.com/office/drawing/2014/main" val="1631255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param_5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359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param_6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29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param_7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0603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9BDA5FB-CB79-1C40-BE1E-649C416AD4C9}"/>
              </a:ext>
            </a:extLst>
          </p:cNvPr>
          <p:cNvSpPr txBox="1"/>
          <p:nvPr/>
        </p:nvSpPr>
        <p:spPr>
          <a:xfrm>
            <a:off x="-13668275" y="3461954"/>
            <a:ext cx="183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b="1" dirty="0"/>
              <a:t>Cluster</a:t>
            </a:r>
            <a:r>
              <a:rPr lang="en-KR" sz="3600" b="1" dirty="0"/>
              <a:t>_1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9396C1-F30D-D346-9C67-489BE9A6AA4E}"/>
              </a:ext>
            </a:extLst>
          </p:cNvPr>
          <p:cNvSpPr txBox="1"/>
          <p:nvPr/>
        </p:nvSpPr>
        <p:spPr>
          <a:xfrm>
            <a:off x="-9199916" y="3521245"/>
            <a:ext cx="178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b="1" dirty="0"/>
              <a:t>Cluster_2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E012AFB8-5BCF-204B-84F7-D4CE755460BF}"/>
              </a:ext>
            </a:extLst>
          </p:cNvPr>
          <p:cNvSpPr/>
          <p:nvPr/>
        </p:nvSpPr>
        <p:spPr>
          <a:xfrm>
            <a:off x="4159416" y="4977763"/>
            <a:ext cx="1293526" cy="255638"/>
          </a:xfrm>
          <a:prstGeom prst="rightArrow">
            <a:avLst>
              <a:gd name="adj1" fmla="val 20913"/>
              <a:gd name="adj2" fmla="val 79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AF24802B-6F7C-D245-9455-8360C9608F15}"/>
              </a:ext>
            </a:extLst>
          </p:cNvPr>
          <p:cNvSpPr/>
          <p:nvPr/>
        </p:nvSpPr>
        <p:spPr>
          <a:xfrm>
            <a:off x="10546504" y="4986922"/>
            <a:ext cx="1293526" cy="255638"/>
          </a:xfrm>
          <a:prstGeom prst="rightArrow">
            <a:avLst>
              <a:gd name="adj1" fmla="val 20913"/>
              <a:gd name="adj2" fmla="val 79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15EEB270-E982-9B44-95A3-7A1A36982C74}"/>
              </a:ext>
            </a:extLst>
          </p:cNvPr>
          <p:cNvSpPr/>
          <p:nvPr/>
        </p:nvSpPr>
        <p:spPr>
          <a:xfrm rot="5400000">
            <a:off x="11476188" y="8763834"/>
            <a:ext cx="217052" cy="255638"/>
          </a:xfrm>
          <a:prstGeom prst="rightArrow">
            <a:avLst>
              <a:gd name="adj1" fmla="val 0"/>
              <a:gd name="adj2" fmla="val 79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54D19EF-46CC-D041-B8F0-498FCF7FAE45}"/>
              </a:ext>
            </a:extLst>
          </p:cNvPr>
          <p:cNvSpPr/>
          <p:nvPr/>
        </p:nvSpPr>
        <p:spPr>
          <a:xfrm>
            <a:off x="3472540" y="7989293"/>
            <a:ext cx="2402008" cy="1028868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3200" b="1" dirty="0"/>
              <a:t>Prediction</a:t>
            </a:r>
            <a:br>
              <a:rPr lang="en-KR" sz="3200" b="1" dirty="0"/>
            </a:br>
            <a:r>
              <a:rPr lang="en-KR" sz="3200" b="1" dirty="0"/>
              <a:t>Model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493CCDBD-2D2B-4C4B-8055-91FE84535D1C}"/>
              </a:ext>
            </a:extLst>
          </p:cNvPr>
          <p:cNvSpPr/>
          <p:nvPr/>
        </p:nvSpPr>
        <p:spPr>
          <a:xfrm>
            <a:off x="-6099639" y="5066432"/>
            <a:ext cx="1293526" cy="255638"/>
          </a:xfrm>
          <a:prstGeom prst="rightArrow">
            <a:avLst>
              <a:gd name="adj1" fmla="val 20913"/>
              <a:gd name="adj2" fmla="val 79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BBA9F6-A963-FF44-9C0D-0F4EF75F18BF}"/>
              </a:ext>
            </a:extLst>
          </p:cNvPr>
          <p:cNvSpPr/>
          <p:nvPr/>
        </p:nvSpPr>
        <p:spPr>
          <a:xfrm>
            <a:off x="969264" y="-1060704"/>
            <a:ext cx="3566160" cy="1591056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ㅇㅇㅇ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543013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95EB431-5B96-C846-86FE-893FD5292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562269"/>
              </p:ext>
            </p:extLst>
          </p:nvPr>
        </p:nvGraphicFramePr>
        <p:xfrm>
          <a:off x="1912257" y="705394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1514">
                  <a:extLst>
                    <a:ext uri="{9D8B030D-6E8A-4147-A177-3AD203B41FA5}">
                      <a16:colId xmlns:a16="http://schemas.microsoft.com/office/drawing/2014/main" val="3338476182"/>
                    </a:ext>
                  </a:extLst>
                </a:gridCol>
                <a:gridCol w="1328057">
                  <a:extLst>
                    <a:ext uri="{9D8B030D-6E8A-4147-A177-3AD203B41FA5}">
                      <a16:colId xmlns:a16="http://schemas.microsoft.com/office/drawing/2014/main" val="2072711196"/>
                    </a:ext>
                  </a:extLst>
                </a:gridCol>
                <a:gridCol w="867229">
                  <a:extLst>
                    <a:ext uri="{9D8B030D-6E8A-4147-A177-3AD203B41FA5}">
                      <a16:colId xmlns:a16="http://schemas.microsoft.com/office/drawing/2014/main" val="38598065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88860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60762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Workload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AOF,RDB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797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Read:Write</a:t>
                      </a:r>
                      <a:r>
                        <a:rPr lang="en-US" dirty="0"/>
                        <a:t> = 1:1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RDB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711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Write-only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RDB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Read:Write</a:t>
                      </a:r>
                      <a:r>
                        <a:rPr lang="en-US" dirty="0"/>
                        <a:t> = 1:1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AOF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529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Write-only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AOF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282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167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1E37B1A-D35E-7344-A290-74B53088B4D5}"/>
              </a:ext>
            </a:extLst>
          </p:cNvPr>
          <p:cNvSpPr/>
          <p:nvPr/>
        </p:nvSpPr>
        <p:spPr>
          <a:xfrm>
            <a:off x="2794000" y="1320800"/>
            <a:ext cx="3035300" cy="17145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DB48FC-FF1A-7E45-850B-7EF4989F0B00}"/>
              </a:ext>
            </a:extLst>
          </p:cNvPr>
          <p:cNvSpPr/>
          <p:nvPr/>
        </p:nvSpPr>
        <p:spPr>
          <a:xfrm>
            <a:off x="6565900" y="1320800"/>
            <a:ext cx="3035300" cy="17145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65012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05CD592-71D9-7D4A-997F-A72DF56BF992}"/>
              </a:ext>
            </a:extLst>
          </p:cNvPr>
          <p:cNvGrpSpPr/>
          <p:nvPr/>
        </p:nvGrpSpPr>
        <p:grpSpPr>
          <a:xfrm>
            <a:off x="652699" y="1253387"/>
            <a:ext cx="3824049" cy="2175613"/>
            <a:chOff x="6113699" y="1962902"/>
            <a:chExt cx="3824049" cy="217561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4A598B-4F84-644C-AAB1-405771D4DF67}"/>
                </a:ext>
              </a:extLst>
            </p:cNvPr>
            <p:cNvSpPr txBox="1"/>
            <p:nvPr/>
          </p:nvSpPr>
          <p:spPr>
            <a:xfrm>
              <a:off x="6113699" y="2568855"/>
              <a:ext cx="3824049" cy="156966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/>
                <a:t>used_memory</a:t>
              </a:r>
              <a:r>
                <a:rPr lang="en-US" altLang="ko-KR" sz="2400" b="1" dirty="0"/>
                <a:t>(IM1)</a:t>
              </a:r>
              <a:endParaRPr lang="en-US" sz="2400" b="1" dirty="0"/>
            </a:p>
            <a:p>
              <a:pPr algn="ctr"/>
              <a:r>
                <a:rPr lang="en-US" sz="2400" b="1" dirty="0" err="1"/>
                <a:t>used_memory_human</a:t>
              </a:r>
              <a:r>
                <a:rPr lang="en-US" altLang="ko-KR" sz="2400" b="1" dirty="0"/>
                <a:t> (IM2)</a:t>
              </a:r>
              <a:endParaRPr lang="en-US" sz="2400" b="1" dirty="0"/>
            </a:p>
            <a:p>
              <a:pPr algn="ctr"/>
              <a:r>
                <a:rPr lang="en-US" sz="2400" b="1" dirty="0" err="1"/>
                <a:t>used_memory_peak</a:t>
              </a:r>
              <a:r>
                <a:rPr lang="en-US" altLang="ko-KR" sz="2400" b="1" dirty="0"/>
                <a:t> (IM3)</a:t>
              </a:r>
              <a:endParaRPr lang="en-US" sz="2400" b="1" dirty="0"/>
            </a:p>
            <a:p>
              <a:pPr algn="ctr"/>
              <a:r>
                <a:rPr lang="en-US" sz="2400" b="1" dirty="0"/>
                <a:t>…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DAFC5AB-2C6E-B34E-A972-DACF9F26427D}"/>
                </a:ext>
              </a:extLst>
            </p:cNvPr>
            <p:cNvSpPr/>
            <p:nvPr/>
          </p:nvSpPr>
          <p:spPr>
            <a:xfrm>
              <a:off x="7332682" y="1962902"/>
              <a:ext cx="13860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Cluster_1</a:t>
              </a:r>
              <a:endParaRPr lang="en-KR" sz="24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F532493-A4C2-234D-BD12-F9B1456077D9}"/>
              </a:ext>
            </a:extLst>
          </p:cNvPr>
          <p:cNvSpPr txBox="1"/>
          <p:nvPr/>
        </p:nvSpPr>
        <p:spPr>
          <a:xfrm>
            <a:off x="7594600" y="2413337"/>
            <a:ext cx="241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Param1</a:t>
            </a:r>
            <a:endParaRPr lang="en-KR" sz="2400" b="1" dirty="0"/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941FB4B2-944F-7548-9225-0719D07BC895}"/>
              </a:ext>
            </a:extLst>
          </p:cNvPr>
          <p:cNvSpPr/>
          <p:nvPr/>
        </p:nvSpPr>
        <p:spPr>
          <a:xfrm>
            <a:off x="5091112" y="2367339"/>
            <a:ext cx="2009776" cy="618363"/>
          </a:xfrm>
          <a:prstGeom prst="left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8998CF-A65D-024E-BBBB-F6E8AC304636}"/>
                  </a:ext>
                </a:extLst>
              </p:cNvPr>
              <p:cNvSpPr txBox="1"/>
              <p:nvPr/>
            </p:nvSpPr>
            <p:spPr>
              <a:xfrm>
                <a:off x="3365500" y="4901475"/>
                <a:ext cx="5246373" cy="14346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상관계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수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𝐼𝑀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상관계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𝐼𝑀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상관계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𝐼𝑀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군집의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내부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𝑚𝑒𝑡𝑟𝑖𝑐𝑠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전체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개수</m:t>
                          </m:r>
                        </m:den>
                      </m:f>
                    </m:oMath>
                  </m:oMathPara>
                </a14:m>
                <a:endParaRPr lang="en-KR" dirty="0"/>
              </a:p>
              <a:p>
                <a:endParaRPr lang="en-KR" dirty="0"/>
              </a:p>
              <a:p>
                <a:endParaRPr lang="en-KR" dirty="0"/>
              </a:p>
              <a:p>
                <a:r>
                  <a:rPr lang="en-US" dirty="0"/>
                  <a:t> </a:t>
                </a:r>
                <a:endParaRPr lang="en-KR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8998CF-A65D-024E-BBBB-F6E8AC304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500" y="4901475"/>
                <a:ext cx="5246373" cy="1434688"/>
              </a:xfrm>
              <a:prstGeom prst="rect">
                <a:avLst/>
              </a:prstGeom>
              <a:blipFill>
                <a:blip r:embed="rId2"/>
                <a:stretch>
                  <a:fillRect t="-1754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91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677A32-6AAD-2D42-B890-04717065BD87}"/>
              </a:ext>
            </a:extLst>
          </p:cNvPr>
          <p:cNvGraphicFramePr>
            <a:graphicFrameLocks noGrp="1"/>
          </p:cNvGraphicFramePr>
          <p:nvPr/>
        </p:nvGraphicFramePr>
        <p:xfrm>
          <a:off x="-6051260" y="1365713"/>
          <a:ext cx="2684428" cy="255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107">
                  <a:extLst>
                    <a:ext uri="{9D8B030D-6E8A-4147-A177-3AD203B41FA5}">
                      <a16:colId xmlns:a16="http://schemas.microsoft.com/office/drawing/2014/main" val="1889157796"/>
                    </a:ext>
                  </a:extLst>
                </a:gridCol>
                <a:gridCol w="671107">
                  <a:extLst>
                    <a:ext uri="{9D8B030D-6E8A-4147-A177-3AD203B41FA5}">
                      <a16:colId xmlns:a16="http://schemas.microsoft.com/office/drawing/2014/main" val="2129718663"/>
                    </a:ext>
                  </a:extLst>
                </a:gridCol>
                <a:gridCol w="671107">
                  <a:extLst>
                    <a:ext uri="{9D8B030D-6E8A-4147-A177-3AD203B41FA5}">
                      <a16:colId xmlns:a16="http://schemas.microsoft.com/office/drawing/2014/main" val="2229528150"/>
                    </a:ext>
                  </a:extLst>
                </a:gridCol>
                <a:gridCol w="671107">
                  <a:extLst>
                    <a:ext uri="{9D8B030D-6E8A-4147-A177-3AD203B41FA5}">
                      <a16:colId xmlns:a16="http://schemas.microsoft.com/office/drawing/2014/main" val="3982351198"/>
                    </a:ext>
                  </a:extLst>
                </a:gridCol>
              </a:tblGrid>
              <a:tr h="63884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878439"/>
                  </a:ext>
                </a:extLst>
              </a:tr>
              <a:tr h="63884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558183"/>
                  </a:ext>
                </a:extLst>
              </a:tr>
              <a:tr h="63884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09971"/>
                  </a:ext>
                </a:extLst>
              </a:tr>
              <a:tr h="63884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61581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58471B9-8DAE-0844-BBC1-FB7595841FB3}"/>
              </a:ext>
            </a:extLst>
          </p:cNvPr>
          <p:cNvSpPr txBox="1"/>
          <p:nvPr/>
        </p:nvSpPr>
        <p:spPr>
          <a:xfrm>
            <a:off x="-6142179" y="618333"/>
            <a:ext cx="3420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</a:t>
            </a:r>
            <a:r>
              <a:rPr lang="en-KR" sz="3200" b="1" dirty="0"/>
              <a:t>nternal metrics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6D0FE7-C492-C84B-A224-08DEDE283CB3}"/>
              </a:ext>
            </a:extLst>
          </p:cNvPr>
          <p:cNvSpPr txBox="1"/>
          <p:nvPr/>
        </p:nvSpPr>
        <p:spPr>
          <a:xfrm rot="16200000">
            <a:off x="-7396258" y="2298778"/>
            <a:ext cx="1798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3200" b="1" dirty="0"/>
              <a:t>Samples</a:t>
            </a:r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3EB46293-E94E-0747-8B12-2FC3B510E49D}"/>
              </a:ext>
            </a:extLst>
          </p:cNvPr>
          <p:cNvGraphicFramePr>
            <a:graphicFrameLocks noGrp="1"/>
          </p:cNvGraphicFramePr>
          <p:nvPr/>
        </p:nvGraphicFramePr>
        <p:xfrm>
          <a:off x="968504" y="1365713"/>
          <a:ext cx="2684428" cy="255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107">
                  <a:extLst>
                    <a:ext uri="{9D8B030D-6E8A-4147-A177-3AD203B41FA5}">
                      <a16:colId xmlns:a16="http://schemas.microsoft.com/office/drawing/2014/main" val="1889157796"/>
                    </a:ext>
                  </a:extLst>
                </a:gridCol>
                <a:gridCol w="671107">
                  <a:extLst>
                    <a:ext uri="{9D8B030D-6E8A-4147-A177-3AD203B41FA5}">
                      <a16:colId xmlns:a16="http://schemas.microsoft.com/office/drawing/2014/main" val="2129718663"/>
                    </a:ext>
                  </a:extLst>
                </a:gridCol>
                <a:gridCol w="671107">
                  <a:extLst>
                    <a:ext uri="{9D8B030D-6E8A-4147-A177-3AD203B41FA5}">
                      <a16:colId xmlns:a16="http://schemas.microsoft.com/office/drawing/2014/main" val="2229528150"/>
                    </a:ext>
                  </a:extLst>
                </a:gridCol>
                <a:gridCol w="671107">
                  <a:extLst>
                    <a:ext uri="{9D8B030D-6E8A-4147-A177-3AD203B41FA5}">
                      <a16:colId xmlns:a16="http://schemas.microsoft.com/office/drawing/2014/main" val="3982351198"/>
                    </a:ext>
                  </a:extLst>
                </a:gridCol>
              </a:tblGrid>
              <a:tr h="63884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878439"/>
                  </a:ext>
                </a:extLst>
              </a:tr>
              <a:tr h="63884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558183"/>
                  </a:ext>
                </a:extLst>
              </a:tr>
              <a:tr h="63884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09971"/>
                  </a:ext>
                </a:extLst>
              </a:tr>
              <a:tr h="63884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61581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B58E9BB-E1AA-DE49-AFF0-BDDFEC98C29D}"/>
              </a:ext>
            </a:extLst>
          </p:cNvPr>
          <p:cNvSpPr txBox="1"/>
          <p:nvPr/>
        </p:nvSpPr>
        <p:spPr>
          <a:xfrm>
            <a:off x="1671911" y="722819"/>
            <a:ext cx="1885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Factors</a:t>
            </a:r>
            <a:endParaRPr lang="en-KR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E911D2-3B31-8D43-8CB8-EEDF3CE41413}"/>
              </a:ext>
            </a:extLst>
          </p:cNvPr>
          <p:cNvSpPr txBox="1"/>
          <p:nvPr/>
        </p:nvSpPr>
        <p:spPr>
          <a:xfrm rot="16200000">
            <a:off x="-1039610" y="2351006"/>
            <a:ext cx="311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3200" b="1" dirty="0"/>
              <a:t>Internal metrics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EFB9265-5464-3D4E-A7E0-D242072E0623}"/>
              </a:ext>
            </a:extLst>
          </p:cNvPr>
          <p:cNvGrpSpPr/>
          <p:nvPr/>
        </p:nvGrpSpPr>
        <p:grpSpPr>
          <a:xfrm>
            <a:off x="7679073" y="1205972"/>
            <a:ext cx="7888473" cy="2176383"/>
            <a:chOff x="4932432" y="5339375"/>
            <a:chExt cx="7888473" cy="2176383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E1F06C7-AA11-7543-9FDF-F53D7C7DA5F4}"/>
                </a:ext>
              </a:extLst>
            </p:cNvPr>
            <p:cNvGrpSpPr/>
            <p:nvPr/>
          </p:nvGrpSpPr>
          <p:grpSpPr>
            <a:xfrm>
              <a:off x="9074790" y="5339375"/>
              <a:ext cx="3746115" cy="2154709"/>
              <a:chOff x="2775529" y="3080357"/>
              <a:chExt cx="3746115" cy="2154709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DD07AA5-D4FC-6E4F-BF40-E5203F0E462A}"/>
                  </a:ext>
                </a:extLst>
              </p:cNvPr>
              <p:cNvSpPr txBox="1"/>
              <p:nvPr/>
            </p:nvSpPr>
            <p:spPr>
              <a:xfrm>
                <a:off x="2775529" y="3665406"/>
                <a:ext cx="3746115" cy="156966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err="1"/>
                  <a:t>used_cpu_sys</a:t>
                </a:r>
                <a:endParaRPr lang="en-US" sz="2400" b="1" dirty="0"/>
              </a:p>
              <a:p>
                <a:pPr algn="ctr"/>
                <a:r>
                  <a:rPr lang="en-US" sz="2400" b="1" dirty="0" err="1"/>
                  <a:t>used_cpu_user</a:t>
                </a:r>
                <a:endParaRPr lang="en-US" sz="2400" b="1" dirty="0"/>
              </a:p>
              <a:p>
                <a:pPr algn="ctr"/>
                <a:r>
                  <a:rPr lang="en-US" sz="2400" b="1" dirty="0" err="1"/>
                  <a:t>used_cpu_sys_children</a:t>
                </a:r>
                <a:endParaRPr lang="en-US" sz="2400" b="1" dirty="0"/>
              </a:p>
              <a:p>
                <a:pPr algn="ctr"/>
                <a:r>
                  <a:rPr lang="en-KR" sz="2400" b="1" dirty="0"/>
                  <a:t>…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743D880-03A7-C440-AFA2-ECCDE0743FA6}"/>
                  </a:ext>
                </a:extLst>
              </p:cNvPr>
              <p:cNvSpPr/>
              <p:nvPr/>
            </p:nvSpPr>
            <p:spPr>
              <a:xfrm>
                <a:off x="3855131" y="3080357"/>
                <a:ext cx="15869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/>
                  <a:t>Cluster_2</a:t>
                </a:r>
                <a:endParaRPr lang="en-KR" sz="2800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CB0D642-18DA-6F43-AB6C-61231BD25BDD}"/>
                </a:ext>
              </a:extLst>
            </p:cNvPr>
            <p:cNvGrpSpPr/>
            <p:nvPr/>
          </p:nvGrpSpPr>
          <p:grpSpPr>
            <a:xfrm>
              <a:off x="4932432" y="5356728"/>
              <a:ext cx="3746115" cy="2159030"/>
              <a:chOff x="2260993" y="3077323"/>
              <a:chExt cx="3746115" cy="2159030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54003-12EC-384E-90C5-02EFC4DBF083}"/>
                  </a:ext>
                </a:extLst>
              </p:cNvPr>
              <p:cNvSpPr txBox="1"/>
              <p:nvPr/>
            </p:nvSpPr>
            <p:spPr>
              <a:xfrm>
                <a:off x="2260993" y="3666693"/>
                <a:ext cx="3746115" cy="156966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err="1"/>
                  <a:t>used_memory</a:t>
                </a:r>
                <a:endParaRPr lang="en-US" sz="2400" b="1" dirty="0"/>
              </a:p>
              <a:p>
                <a:pPr algn="ctr"/>
                <a:r>
                  <a:rPr lang="en-US" sz="2400" b="1" dirty="0" err="1"/>
                  <a:t>used_memory_human</a:t>
                </a:r>
                <a:endParaRPr lang="en-US" sz="2400" b="1" dirty="0"/>
              </a:p>
              <a:p>
                <a:pPr algn="ctr"/>
                <a:r>
                  <a:rPr lang="en-US" sz="2400" b="1" dirty="0" err="1"/>
                  <a:t>used_memory_peak</a:t>
                </a:r>
                <a:endParaRPr lang="en-US" sz="2400" b="1" dirty="0"/>
              </a:p>
              <a:p>
                <a:pPr algn="ctr"/>
                <a:r>
                  <a:rPr lang="en-US" sz="2400" b="1" dirty="0"/>
                  <a:t>…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D2CCF48-E799-2345-AEA9-21BA431867A6}"/>
                  </a:ext>
                </a:extLst>
              </p:cNvPr>
              <p:cNvSpPr/>
              <p:nvPr/>
            </p:nvSpPr>
            <p:spPr>
              <a:xfrm>
                <a:off x="3340595" y="3077323"/>
                <a:ext cx="15869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/>
                  <a:t>Cluster_1</a:t>
                </a:r>
                <a:endParaRPr lang="en-KR" sz="2800" dirty="0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E8B13C-ABEB-374E-97C3-7939A24643EC}"/>
              </a:ext>
            </a:extLst>
          </p:cNvPr>
          <p:cNvGrpSpPr/>
          <p:nvPr/>
        </p:nvGrpSpPr>
        <p:grpSpPr>
          <a:xfrm>
            <a:off x="-3081322" y="1976295"/>
            <a:ext cx="2937381" cy="1218788"/>
            <a:chOff x="3022038" y="893535"/>
            <a:chExt cx="2937381" cy="1218788"/>
          </a:xfrm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D6ECBA05-772B-534B-A9D6-94392016D89D}"/>
                </a:ext>
              </a:extLst>
            </p:cNvPr>
            <p:cNvSpPr/>
            <p:nvPr/>
          </p:nvSpPr>
          <p:spPr>
            <a:xfrm>
              <a:off x="3022038" y="1409179"/>
              <a:ext cx="1263800" cy="187272"/>
            </a:xfrm>
            <a:prstGeom prst="rightArrow">
              <a:avLst>
                <a:gd name="adj1" fmla="val 20913"/>
                <a:gd name="adj2" fmla="val 7908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A15BF84-5600-3F4A-8C54-FDC20A6FCDD9}"/>
                </a:ext>
              </a:extLst>
            </p:cNvPr>
            <p:cNvGrpSpPr/>
            <p:nvPr/>
          </p:nvGrpSpPr>
          <p:grpSpPr>
            <a:xfrm>
              <a:off x="3547243" y="893535"/>
              <a:ext cx="2412176" cy="1218788"/>
              <a:chOff x="3717363" y="893535"/>
              <a:chExt cx="2412176" cy="1218788"/>
            </a:xfrm>
          </p:grpSpPr>
          <p:sp>
            <p:nvSpPr>
              <p:cNvPr id="2" name="Right Arrow 1">
                <a:extLst>
                  <a:ext uri="{FF2B5EF4-FFF2-40B4-BE49-F238E27FC236}">
                    <a16:creationId xmlns:a16="http://schemas.microsoft.com/office/drawing/2014/main" id="{32E87246-6D55-B845-86E9-ED218D82D179}"/>
                  </a:ext>
                </a:extLst>
              </p:cNvPr>
              <p:cNvSpPr/>
              <p:nvPr/>
            </p:nvSpPr>
            <p:spPr>
              <a:xfrm>
                <a:off x="4865739" y="1398622"/>
                <a:ext cx="1263800" cy="187272"/>
              </a:xfrm>
              <a:prstGeom prst="rightArrow">
                <a:avLst>
                  <a:gd name="adj1" fmla="val 20913"/>
                  <a:gd name="adj2" fmla="val 7908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E5559674-1B86-8341-AD92-207E2C3BB0D8}"/>
                  </a:ext>
                </a:extLst>
              </p:cNvPr>
              <p:cNvSpPr/>
              <p:nvPr/>
            </p:nvSpPr>
            <p:spPr>
              <a:xfrm>
                <a:off x="3717363" y="893535"/>
                <a:ext cx="1871101" cy="12187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3600" b="1" dirty="0"/>
                  <a:t>Factor Analysis</a:t>
                </a: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8237DBE-BC38-164E-8696-3B2636D44A6F}"/>
              </a:ext>
            </a:extLst>
          </p:cNvPr>
          <p:cNvGrpSpPr/>
          <p:nvPr/>
        </p:nvGrpSpPr>
        <p:grpSpPr>
          <a:xfrm>
            <a:off x="3973331" y="1947205"/>
            <a:ext cx="3224245" cy="1255626"/>
            <a:chOff x="2950322" y="854637"/>
            <a:chExt cx="3224245" cy="1255626"/>
          </a:xfrm>
        </p:grpSpPr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82ACA2EC-BB55-D444-A922-93551235BFDE}"/>
                </a:ext>
              </a:extLst>
            </p:cNvPr>
            <p:cNvSpPr/>
            <p:nvPr/>
          </p:nvSpPr>
          <p:spPr>
            <a:xfrm>
              <a:off x="2950322" y="1409179"/>
              <a:ext cx="1263800" cy="187272"/>
            </a:xfrm>
            <a:prstGeom prst="rightArrow">
              <a:avLst>
                <a:gd name="adj1" fmla="val 20913"/>
                <a:gd name="adj2" fmla="val 7908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C3EB93-8086-BC41-B50D-7E2C4ED6C935}"/>
                </a:ext>
              </a:extLst>
            </p:cNvPr>
            <p:cNvGrpSpPr/>
            <p:nvPr/>
          </p:nvGrpSpPr>
          <p:grpSpPr>
            <a:xfrm>
              <a:off x="3412319" y="854637"/>
              <a:ext cx="2762248" cy="1255626"/>
              <a:chOff x="3582439" y="854637"/>
              <a:chExt cx="2762248" cy="1255626"/>
            </a:xfrm>
          </p:grpSpPr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8B33AACF-ACB9-FB43-9039-ABB0C2364CC5}"/>
                  </a:ext>
                </a:extLst>
              </p:cNvPr>
              <p:cNvSpPr/>
              <p:nvPr/>
            </p:nvSpPr>
            <p:spPr>
              <a:xfrm>
                <a:off x="5080887" y="1398622"/>
                <a:ext cx="1263800" cy="187272"/>
              </a:xfrm>
              <a:prstGeom prst="rightArrow">
                <a:avLst>
                  <a:gd name="adj1" fmla="val 20913"/>
                  <a:gd name="adj2" fmla="val 7908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DEBD0E5E-0111-D642-AB9A-28CCB6FC36CD}"/>
                  </a:ext>
                </a:extLst>
              </p:cNvPr>
              <p:cNvSpPr/>
              <p:nvPr/>
            </p:nvSpPr>
            <p:spPr>
              <a:xfrm>
                <a:off x="3582439" y="854637"/>
                <a:ext cx="2244404" cy="125562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3600" b="1" dirty="0"/>
                  <a:t>Kmeans Clustering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4719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14A80E-5A46-2F46-8AE2-1EE111BD11A3}"/>
              </a:ext>
            </a:extLst>
          </p:cNvPr>
          <p:cNvGraphicFramePr>
            <a:graphicFrameLocks noGrp="1"/>
          </p:cNvGraphicFramePr>
          <p:nvPr/>
        </p:nvGraphicFramePr>
        <p:xfrm>
          <a:off x="-885782" y="6234407"/>
          <a:ext cx="4903168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3168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param_5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param_6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param_7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A13529D-8444-E94A-A985-E40087F10243}"/>
              </a:ext>
            </a:extLst>
          </p:cNvPr>
          <p:cNvSpPr txBox="1"/>
          <p:nvPr/>
        </p:nvSpPr>
        <p:spPr>
          <a:xfrm>
            <a:off x="-912006" y="3072458"/>
            <a:ext cx="4903168" cy="2588474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635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KR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32E1A8F-F5C8-FA42-B8E4-3AF927E67E1B}"/>
              </a:ext>
            </a:extLst>
          </p:cNvPr>
          <p:cNvGrpSpPr/>
          <p:nvPr/>
        </p:nvGrpSpPr>
        <p:grpSpPr>
          <a:xfrm>
            <a:off x="4195077" y="-9347352"/>
            <a:ext cx="6410449" cy="7755904"/>
            <a:chOff x="-727951" y="473446"/>
            <a:chExt cx="6410449" cy="775590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BA0B0DA-1DB9-1841-8FCD-833CF9F66A40}"/>
                </a:ext>
              </a:extLst>
            </p:cNvPr>
            <p:cNvSpPr txBox="1"/>
            <p:nvPr/>
          </p:nvSpPr>
          <p:spPr>
            <a:xfrm>
              <a:off x="-306745" y="2195043"/>
              <a:ext cx="5742385" cy="6034307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endParaRPr lang="en-KR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2BAC9F-AEA1-FB4B-A09D-9E31BC838BF5}"/>
                </a:ext>
              </a:extLst>
            </p:cNvPr>
            <p:cNvSpPr txBox="1"/>
            <p:nvPr/>
          </p:nvSpPr>
          <p:spPr>
            <a:xfrm>
              <a:off x="-727951" y="473446"/>
              <a:ext cx="641044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i="1" dirty="0"/>
                <a:t>Bayesian</a:t>
              </a:r>
              <a:r>
                <a:rPr lang="ko-KR" altLang="en-US" sz="4000" b="1" i="1" dirty="0"/>
                <a:t> </a:t>
              </a:r>
              <a:r>
                <a:rPr lang="en-US" altLang="ko-KR" sz="4000" b="1" i="1" dirty="0"/>
                <a:t>Optimization1</a:t>
              </a:r>
            </a:p>
            <a:p>
              <a:pPr algn="ctr"/>
              <a:r>
                <a:rPr lang="en-US" altLang="ko-KR" sz="4000" b="1" i="1" dirty="0"/>
                <a:t>(Cluster1)</a:t>
              </a:r>
              <a:endParaRPr lang="en-KR" sz="4000" b="1" i="1" dirty="0"/>
            </a:p>
          </p:txBody>
        </p: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E1BB728E-2221-0741-8636-FDE07E8C79F1}"/>
              </a:ext>
            </a:extLst>
          </p:cNvPr>
          <p:cNvCxnSpPr>
            <a:cxnSpLocks/>
            <a:stCxn id="11" idx="2"/>
            <a:endCxn id="42" idx="0"/>
          </p:cNvCxnSpPr>
          <p:nvPr/>
        </p:nvCxnSpPr>
        <p:spPr>
          <a:xfrm rot="5400000">
            <a:off x="675129" y="2827939"/>
            <a:ext cx="11231734" cy="2392960"/>
          </a:xfrm>
          <a:prstGeom prst="bentConnector3">
            <a:avLst>
              <a:gd name="adj1" fmla="val 50000"/>
            </a:avLst>
          </a:prstGeom>
          <a:ln w="635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60183388-A818-F34C-A720-553EEFD71795}"/>
              </a:ext>
            </a:extLst>
          </p:cNvPr>
          <p:cNvGraphicFramePr>
            <a:graphicFrameLocks noGrp="1"/>
          </p:cNvGraphicFramePr>
          <p:nvPr/>
        </p:nvGraphicFramePr>
        <p:xfrm>
          <a:off x="6224400" y="6242415"/>
          <a:ext cx="4903168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3168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param_5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param_6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param_7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D96561-9605-0D40-9AB8-87D3D7E4E821}"/>
              </a:ext>
            </a:extLst>
          </p:cNvPr>
          <p:cNvSpPr txBox="1"/>
          <p:nvPr/>
        </p:nvSpPr>
        <p:spPr>
          <a:xfrm>
            <a:off x="6229488" y="6260596"/>
            <a:ext cx="4926486" cy="1883878"/>
          </a:xfrm>
          <a:prstGeom prst="rect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 w="635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KR" dirty="0"/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1E227876-F781-A446-BF77-7C14A06990A2}"/>
              </a:ext>
            </a:extLst>
          </p:cNvPr>
          <p:cNvGraphicFramePr>
            <a:graphicFrameLocks noGrp="1"/>
          </p:cNvGraphicFramePr>
          <p:nvPr/>
        </p:nvGraphicFramePr>
        <p:xfrm>
          <a:off x="12998150" y="3299884"/>
          <a:ext cx="4885575" cy="46986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5575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671234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param_1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43420"/>
                  </a:ext>
                </a:extLst>
              </a:tr>
              <a:tr h="671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param_2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15982"/>
                  </a:ext>
                </a:extLst>
              </a:tr>
              <a:tr h="671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param_3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40562"/>
                  </a:ext>
                </a:extLst>
              </a:tr>
              <a:tr h="671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param_4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75761"/>
                  </a:ext>
                </a:extLst>
              </a:tr>
              <a:tr h="671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param_5 : BO2_result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671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param_6 : BO2_result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671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param_7 : BO2_result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12DC7C-2027-EA44-A6A2-F6C0AB1886C7}"/>
              </a:ext>
            </a:extLst>
          </p:cNvPr>
          <p:cNvGraphicFramePr>
            <a:graphicFrameLocks noGrp="1"/>
          </p:cNvGraphicFramePr>
          <p:nvPr/>
        </p:nvGraphicFramePr>
        <p:xfrm>
          <a:off x="-10624184" y="4809600"/>
          <a:ext cx="3612414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2414">
                  <a:extLst>
                    <a:ext uri="{9D8B030D-6E8A-4147-A177-3AD203B41FA5}">
                      <a16:colId xmlns:a16="http://schemas.microsoft.com/office/drawing/2014/main" val="1765330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param_1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117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param_2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310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param_3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083412"/>
                  </a:ext>
                </a:extLst>
              </a:tr>
              <a:tr h="263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param_4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66765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53EA70-00C2-8B4A-B84C-9B6C6A4F794C}"/>
              </a:ext>
            </a:extLst>
          </p:cNvPr>
          <p:cNvGraphicFramePr>
            <a:graphicFrameLocks noGrp="1"/>
          </p:cNvGraphicFramePr>
          <p:nvPr/>
        </p:nvGraphicFramePr>
        <p:xfrm>
          <a:off x="-6630596" y="4810574"/>
          <a:ext cx="3946964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6964">
                  <a:extLst>
                    <a:ext uri="{9D8B030D-6E8A-4147-A177-3AD203B41FA5}">
                      <a16:colId xmlns:a16="http://schemas.microsoft.com/office/drawing/2014/main" val="1631255259"/>
                    </a:ext>
                  </a:extLst>
                </a:gridCol>
              </a:tblGrid>
              <a:tr h="6273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param_5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359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param_6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29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param_7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0603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9BDA5FB-CB79-1C40-BE1E-649C416AD4C9}"/>
              </a:ext>
            </a:extLst>
          </p:cNvPr>
          <p:cNvSpPr txBox="1"/>
          <p:nvPr/>
        </p:nvSpPr>
        <p:spPr>
          <a:xfrm>
            <a:off x="-9884519" y="3987074"/>
            <a:ext cx="1903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4000" b="1" dirty="0"/>
              <a:t>Cluster</a:t>
            </a:r>
            <a:r>
              <a:rPr lang="en-KR" sz="3600" b="1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9396C1-F30D-D346-9C67-489BE9A6AA4E}"/>
              </a:ext>
            </a:extLst>
          </p:cNvPr>
          <p:cNvSpPr txBox="1"/>
          <p:nvPr/>
        </p:nvSpPr>
        <p:spPr>
          <a:xfrm>
            <a:off x="-5749305" y="3988800"/>
            <a:ext cx="19295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4000" b="1" dirty="0"/>
              <a:t>Cluster2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E012AFB8-5BCF-204B-84F7-D4CE755460BF}"/>
              </a:ext>
            </a:extLst>
          </p:cNvPr>
          <p:cNvSpPr/>
          <p:nvPr/>
        </p:nvSpPr>
        <p:spPr>
          <a:xfrm>
            <a:off x="4699394" y="5587200"/>
            <a:ext cx="848727" cy="288080"/>
          </a:xfrm>
          <a:prstGeom prst="rightArrow">
            <a:avLst>
              <a:gd name="adj1" fmla="val 20913"/>
              <a:gd name="adj2" fmla="val 79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15EEB270-E982-9B44-95A3-7A1A36982C74}"/>
              </a:ext>
            </a:extLst>
          </p:cNvPr>
          <p:cNvSpPr/>
          <p:nvPr/>
        </p:nvSpPr>
        <p:spPr>
          <a:xfrm rot="5400000">
            <a:off x="4997619" y="9390088"/>
            <a:ext cx="217052" cy="255638"/>
          </a:xfrm>
          <a:prstGeom prst="rightArrow">
            <a:avLst>
              <a:gd name="adj1" fmla="val 0"/>
              <a:gd name="adj2" fmla="val 79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54D19EF-46CC-D041-B8F0-498FCF7FAE45}"/>
              </a:ext>
            </a:extLst>
          </p:cNvPr>
          <p:cNvSpPr/>
          <p:nvPr/>
        </p:nvSpPr>
        <p:spPr>
          <a:xfrm>
            <a:off x="3893512" y="9640286"/>
            <a:ext cx="2402008" cy="1028868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3200" b="1" dirty="0"/>
              <a:t>Prediction</a:t>
            </a:r>
            <a:br>
              <a:rPr lang="en-KR" sz="3200" b="1" dirty="0"/>
            </a:br>
            <a:r>
              <a:rPr lang="en-KR" sz="3200" b="1" dirty="0"/>
              <a:t>Model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66BEC4DC-9644-F746-9C21-8A0DE2FF7F4B}"/>
              </a:ext>
            </a:extLst>
          </p:cNvPr>
          <p:cNvCxnSpPr>
            <a:cxnSpLocks/>
          </p:cNvCxnSpPr>
          <p:nvPr/>
        </p:nvCxnSpPr>
        <p:spPr>
          <a:xfrm rot="5400000">
            <a:off x="6625347" y="7099200"/>
            <a:ext cx="493677" cy="3555338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1F937DE-3BBD-6545-9597-8319E3B65738}"/>
              </a:ext>
            </a:extLst>
          </p:cNvPr>
          <p:cNvGrpSpPr/>
          <p:nvPr/>
        </p:nvGrpSpPr>
        <p:grpSpPr>
          <a:xfrm>
            <a:off x="14678500" y="-6010245"/>
            <a:ext cx="6410449" cy="7759986"/>
            <a:chOff x="-674180" y="798412"/>
            <a:chExt cx="6410449" cy="775998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E9FC364-C481-234E-8C0D-2DC808203FFC}"/>
                </a:ext>
              </a:extLst>
            </p:cNvPr>
            <p:cNvSpPr txBox="1"/>
            <p:nvPr/>
          </p:nvSpPr>
          <p:spPr>
            <a:xfrm>
              <a:off x="-326437" y="2524092"/>
              <a:ext cx="5742000" cy="6034306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endParaRPr lang="en-KR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E6701E-388C-6C43-85CC-968BCC7B980B}"/>
                </a:ext>
              </a:extLst>
            </p:cNvPr>
            <p:cNvSpPr txBox="1"/>
            <p:nvPr/>
          </p:nvSpPr>
          <p:spPr>
            <a:xfrm>
              <a:off x="-674180" y="798412"/>
              <a:ext cx="641044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i="1" dirty="0"/>
                <a:t>Bayesian</a:t>
              </a:r>
              <a:r>
                <a:rPr lang="ko-KR" altLang="en-US" sz="4000" b="1" i="1" dirty="0"/>
                <a:t> </a:t>
              </a:r>
              <a:r>
                <a:rPr lang="en-US" altLang="ko-KR" sz="4000" b="1" i="1" dirty="0"/>
                <a:t>Optimization2</a:t>
              </a:r>
            </a:p>
            <a:p>
              <a:pPr algn="ctr"/>
              <a:r>
                <a:rPr lang="en-US" altLang="ko-KR" sz="4000" b="1" i="1" dirty="0"/>
                <a:t>(Cluster2)</a:t>
              </a:r>
              <a:endParaRPr lang="en-KR" sz="4000" b="1" i="1" dirty="0"/>
            </a:p>
          </p:txBody>
        </p:sp>
      </p:grpSp>
      <p:sp>
        <p:nvSpPr>
          <p:cNvPr id="45" name="Right Arrow 44">
            <a:extLst>
              <a:ext uri="{FF2B5EF4-FFF2-40B4-BE49-F238E27FC236}">
                <a16:creationId xmlns:a16="http://schemas.microsoft.com/office/drawing/2014/main" id="{D1EBA880-628E-5741-8995-55B03519A34B}"/>
              </a:ext>
            </a:extLst>
          </p:cNvPr>
          <p:cNvSpPr/>
          <p:nvPr/>
        </p:nvSpPr>
        <p:spPr>
          <a:xfrm>
            <a:off x="11841560" y="5587200"/>
            <a:ext cx="848727" cy="288080"/>
          </a:xfrm>
          <a:prstGeom prst="rightArrow">
            <a:avLst>
              <a:gd name="adj1" fmla="val 20913"/>
              <a:gd name="adj2" fmla="val 79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BCA11772-6DA8-054C-B3C7-C9C63B2EDCC6}"/>
              </a:ext>
            </a:extLst>
          </p:cNvPr>
          <p:cNvSpPr/>
          <p:nvPr/>
        </p:nvSpPr>
        <p:spPr>
          <a:xfrm>
            <a:off x="-2422257" y="5587200"/>
            <a:ext cx="848727" cy="288080"/>
          </a:xfrm>
          <a:prstGeom prst="rightArrow">
            <a:avLst>
              <a:gd name="adj1" fmla="val 20913"/>
              <a:gd name="adj2" fmla="val 79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336D749-0CEB-4647-85C2-6AEF1D56C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001743"/>
              </p:ext>
            </p:extLst>
          </p:nvPr>
        </p:nvGraphicFramePr>
        <p:xfrm>
          <a:off x="318049" y="739564"/>
          <a:ext cx="490316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3168">
                  <a:extLst>
                    <a:ext uri="{9D8B030D-6E8A-4147-A177-3AD203B41FA5}">
                      <a16:colId xmlns:a16="http://schemas.microsoft.com/office/drawing/2014/main" val="1485303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param_1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52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param_2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589962"/>
                  </a:ext>
                </a:extLst>
              </a:tr>
              <a:tr h="3534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param_3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70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param_4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5669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3E41A1A-046D-8647-8E5C-1F25976FA498}"/>
              </a:ext>
            </a:extLst>
          </p:cNvPr>
          <p:cNvGraphicFramePr>
            <a:graphicFrameLocks noGrp="1"/>
          </p:cNvGraphicFramePr>
          <p:nvPr/>
        </p:nvGraphicFramePr>
        <p:xfrm>
          <a:off x="6225684" y="3088883"/>
          <a:ext cx="490316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3168">
                  <a:extLst>
                    <a:ext uri="{9D8B030D-6E8A-4147-A177-3AD203B41FA5}">
                      <a16:colId xmlns:a16="http://schemas.microsoft.com/office/drawing/2014/main" val="4249102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param_1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533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param_2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09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param_3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90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param_4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215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98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677A32-6AAD-2D42-B890-04717065B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714142"/>
              </p:ext>
            </p:extLst>
          </p:nvPr>
        </p:nvGraphicFramePr>
        <p:xfrm>
          <a:off x="756079" y="686607"/>
          <a:ext cx="2178500" cy="1798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625">
                  <a:extLst>
                    <a:ext uri="{9D8B030D-6E8A-4147-A177-3AD203B41FA5}">
                      <a16:colId xmlns:a16="http://schemas.microsoft.com/office/drawing/2014/main" val="1889157796"/>
                    </a:ext>
                  </a:extLst>
                </a:gridCol>
                <a:gridCol w="544625">
                  <a:extLst>
                    <a:ext uri="{9D8B030D-6E8A-4147-A177-3AD203B41FA5}">
                      <a16:colId xmlns:a16="http://schemas.microsoft.com/office/drawing/2014/main" val="2129718663"/>
                    </a:ext>
                  </a:extLst>
                </a:gridCol>
                <a:gridCol w="544625">
                  <a:extLst>
                    <a:ext uri="{9D8B030D-6E8A-4147-A177-3AD203B41FA5}">
                      <a16:colId xmlns:a16="http://schemas.microsoft.com/office/drawing/2014/main" val="2229528150"/>
                    </a:ext>
                  </a:extLst>
                </a:gridCol>
                <a:gridCol w="544625">
                  <a:extLst>
                    <a:ext uri="{9D8B030D-6E8A-4147-A177-3AD203B41FA5}">
                      <a16:colId xmlns:a16="http://schemas.microsoft.com/office/drawing/2014/main" val="3982351198"/>
                    </a:ext>
                  </a:extLst>
                </a:gridCol>
              </a:tblGrid>
              <a:tr h="449541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878439"/>
                  </a:ext>
                </a:extLst>
              </a:tr>
              <a:tr h="449541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558183"/>
                  </a:ext>
                </a:extLst>
              </a:tr>
              <a:tr h="449541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09971"/>
                  </a:ext>
                </a:extLst>
              </a:tr>
              <a:tr h="449541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61581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58471B9-8DAE-0844-BBC1-FB7595841FB3}"/>
              </a:ext>
            </a:extLst>
          </p:cNvPr>
          <p:cNvSpPr txBox="1"/>
          <p:nvPr/>
        </p:nvSpPr>
        <p:spPr>
          <a:xfrm>
            <a:off x="657383" y="140559"/>
            <a:ext cx="238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</a:t>
            </a:r>
            <a:r>
              <a:rPr lang="en-KR" sz="2400" b="1" dirty="0"/>
              <a:t>nternal metrics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6D0FE7-C492-C84B-A224-08DEDE283CB3}"/>
              </a:ext>
            </a:extLst>
          </p:cNvPr>
          <p:cNvSpPr txBox="1"/>
          <p:nvPr/>
        </p:nvSpPr>
        <p:spPr>
          <a:xfrm rot="16200000">
            <a:off x="-315499" y="1404377"/>
            <a:ext cx="1441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400" b="1" dirty="0"/>
              <a:t>Samples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5559674-1B86-8341-AD92-207E2C3BB0D8}"/>
              </a:ext>
            </a:extLst>
          </p:cNvPr>
          <p:cNvSpPr/>
          <p:nvPr/>
        </p:nvSpPr>
        <p:spPr>
          <a:xfrm>
            <a:off x="3977029" y="1158301"/>
            <a:ext cx="1403497" cy="68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2000" dirty="0"/>
              <a:t>Factor Analysis</a:t>
            </a:r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3EB46293-E94E-0747-8B12-2FC3B510E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915005"/>
              </p:ext>
            </p:extLst>
          </p:nvPr>
        </p:nvGraphicFramePr>
        <p:xfrm>
          <a:off x="7000941" y="695154"/>
          <a:ext cx="2178500" cy="1798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625">
                  <a:extLst>
                    <a:ext uri="{9D8B030D-6E8A-4147-A177-3AD203B41FA5}">
                      <a16:colId xmlns:a16="http://schemas.microsoft.com/office/drawing/2014/main" val="1889157796"/>
                    </a:ext>
                  </a:extLst>
                </a:gridCol>
                <a:gridCol w="544625">
                  <a:extLst>
                    <a:ext uri="{9D8B030D-6E8A-4147-A177-3AD203B41FA5}">
                      <a16:colId xmlns:a16="http://schemas.microsoft.com/office/drawing/2014/main" val="2129718663"/>
                    </a:ext>
                  </a:extLst>
                </a:gridCol>
                <a:gridCol w="544625">
                  <a:extLst>
                    <a:ext uri="{9D8B030D-6E8A-4147-A177-3AD203B41FA5}">
                      <a16:colId xmlns:a16="http://schemas.microsoft.com/office/drawing/2014/main" val="2229528150"/>
                    </a:ext>
                  </a:extLst>
                </a:gridCol>
                <a:gridCol w="544625">
                  <a:extLst>
                    <a:ext uri="{9D8B030D-6E8A-4147-A177-3AD203B41FA5}">
                      <a16:colId xmlns:a16="http://schemas.microsoft.com/office/drawing/2014/main" val="3982351198"/>
                    </a:ext>
                  </a:extLst>
                </a:gridCol>
              </a:tblGrid>
              <a:tr h="449541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878439"/>
                  </a:ext>
                </a:extLst>
              </a:tr>
              <a:tr h="449541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558183"/>
                  </a:ext>
                </a:extLst>
              </a:tr>
              <a:tr h="449541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09971"/>
                  </a:ext>
                </a:extLst>
              </a:tr>
              <a:tr h="449541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61581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B58E9BB-E1AA-DE49-AFF0-BDDFEC98C29D}"/>
              </a:ext>
            </a:extLst>
          </p:cNvPr>
          <p:cNvSpPr txBox="1"/>
          <p:nvPr/>
        </p:nvSpPr>
        <p:spPr>
          <a:xfrm>
            <a:off x="7535137" y="101706"/>
            <a:ext cx="1885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Factors</a:t>
            </a:r>
            <a:endParaRPr lang="en-KR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E911D2-3B31-8D43-8CB8-EEDF3CE41413}"/>
              </a:ext>
            </a:extLst>
          </p:cNvPr>
          <p:cNvSpPr txBox="1"/>
          <p:nvPr/>
        </p:nvSpPr>
        <p:spPr>
          <a:xfrm rot="16200000">
            <a:off x="5340109" y="1177260"/>
            <a:ext cx="2535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400" b="1" dirty="0"/>
              <a:t>Internal metrics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3FB87E0-F960-0F44-8D43-52773490664B}"/>
              </a:ext>
            </a:extLst>
          </p:cNvPr>
          <p:cNvSpPr/>
          <p:nvPr/>
        </p:nvSpPr>
        <p:spPr>
          <a:xfrm>
            <a:off x="7388442" y="3675652"/>
            <a:ext cx="1403497" cy="68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K</a:t>
            </a:r>
            <a:r>
              <a:rPr lang="en-KR" sz="2000" dirty="0"/>
              <a:t>means Clustering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CC533D-42F0-A640-85EA-501DEF92B8B8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380526" y="1502815"/>
            <a:ext cx="833818" cy="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09EA497-E656-534A-AE66-7A5F93B3259B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3146323" y="1502815"/>
            <a:ext cx="830706" cy="2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10851B-F702-1E45-A130-62286336CAAA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8090190" y="2819580"/>
            <a:ext cx="1" cy="856072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5E7BA2F-A219-8D4D-BEA4-C3A4D8E62B1F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8090190" y="4364683"/>
            <a:ext cx="1" cy="78808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EFB9265-5464-3D4E-A7E0-D242072E0623}"/>
              </a:ext>
            </a:extLst>
          </p:cNvPr>
          <p:cNvGrpSpPr/>
          <p:nvPr/>
        </p:nvGrpSpPr>
        <p:grpSpPr>
          <a:xfrm>
            <a:off x="4816453" y="5220755"/>
            <a:ext cx="6547473" cy="1710729"/>
            <a:chOff x="4932433" y="5435698"/>
            <a:chExt cx="6547473" cy="1710729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E1F06C7-AA11-7543-9FDF-F53D7C7DA5F4}"/>
                </a:ext>
              </a:extLst>
            </p:cNvPr>
            <p:cNvGrpSpPr/>
            <p:nvPr/>
          </p:nvGrpSpPr>
          <p:grpSpPr>
            <a:xfrm>
              <a:off x="8621687" y="5435698"/>
              <a:ext cx="2858219" cy="1689055"/>
              <a:chOff x="2322426" y="3176680"/>
              <a:chExt cx="2858219" cy="1689055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DD07AA5-D4FC-6E4F-BF40-E5203F0E462A}"/>
                  </a:ext>
                </a:extLst>
              </p:cNvPr>
              <p:cNvSpPr txBox="1"/>
              <p:nvPr/>
            </p:nvSpPr>
            <p:spPr>
              <a:xfrm>
                <a:off x="2322426" y="3665406"/>
                <a:ext cx="2858219" cy="1200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err="1"/>
                  <a:t>used_cpu_sys</a:t>
                </a:r>
                <a:endParaRPr lang="en-US" b="1" dirty="0"/>
              </a:p>
              <a:p>
                <a:pPr algn="ctr"/>
                <a:r>
                  <a:rPr lang="en-US" b="1" dirty="0" err="1"/>
                  <a:t>used_cpu_user</a:t>
                </a:r>
                <a:endParaRPr lang="en-US" b="1" dirty="0"/>
              </a:p>
              <a:p>
                <a:pPr algn="ctr"/>
                <a:r>
                  <a:rPr lang="en-US" b="1" dirty="0" err="1"/>
                  <a:t>used_cpu_sys_children</a:t>
                </a:r>
                <a:endParaRPr lang="en-US" b="1" dirty="0"/>
              </a:p>
              <a:p>
                <a:pPr algn="ctr"/>
                <a:r>
                  <a:rPr lang="en-KR" b="1" dirty="0"/>
                  <a:t>…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743D880-03A7-C440-AFA2-ECCDE0743FA6}"/>
                  </a:ext>
                </a:extLst>
              </p:cNvPr>
              <p:cNvSpPr/>
              <p:nvPr/>
            </p:nvSpPr>
            <p:spPr>
              <a:xfrm>
                <a:off x="3158873" y="3176680"/>
                <a:ext cx="11853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/>
                  <a:t>Cluster_2</a:t>
                </a:r>
                <a:endParaRPr lang="en-KR" sz="2000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CB0D642-18DA-6F43-AB6C-61231BD25BDD}"/>
                </a:ext>
              </a:extLst>
            </p:cNvPr>
            <p:cNvGrpSpPr/>
            <p:nvPr/>
          </p:nvGrpSpPr>
          <p:grpSpPr>
            <a:xfrm>
              <a:off x="4932433" y="5435698"/>
              <a:ext cx="2858219" cy="1710729"/>
              <a:chOff x="2260994" y="3156293"/>
              <a:chExt cx="2858219" cy="1710729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54003-12EC-384E-90C5-02EFC4DBF083}"/>
                  </a:ext>
                </a:extLst>
              </p:cNvPr>
              <p:cNvSpPr txBox="1"/>
              <p:nvPr/>
            </p:nvSpPr>
            <p:spPr>
              <a:xfrm>
                <a:off x="2260994" y="3666693"/>
                <a:ext cx="2858219" cy="1200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err="1"/>
                  <a:t>used_memory</a:t>
                </a:r>
                <a:endParaRPr lang="en-US" b="1" dirty="0"/>
              </a:p>
              <a:p>
                <a:pPr algn="ctr"/>
                <a:r>
                  <a:rPr lang="en-US" b="1" dirty="0" err="1"/>
                  <a:t>used_memory_human</a:t>
                </a:r>
                <a:endParaRPr lang="en-US" b="1" dirty="0"/>
              </a:p>
              <a:p>
                <a:pPr algn="ctr"/>
                <a:r>
                  <a:rPr lang="en-US" b="1" dirty="0" err="1"/>
                  <a:t>used_memory_peak</a:t>
                </a:r>
                <a:endParaRPr lang="en-US" b="1" dirty="0"/>
              </a:p>
              <a:p>
                <a:pPr algn="ctr"/>
                <a:r>
                  <a:rPr lang="en-US" b="1" dirty="0"/>
                  <a:t>…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D2CCF48-E799-2345-AEA9-21BA431867A6}"/>
                  </a:ext>
                </a:extLst>
              </p:cNvPr>
              <p:cNvSpPr/>
              <p:nvPr/>
            </p:nvSpPr>
            <p:spPr>
              <a:xfrm>
                <a:off x="3097442" y="3156293"/>
                <a:ext cx="11853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/>
                  <a:t>Cluster_1</a:t>
                </a:r>
                <a:endParaRPr lang="en-KR" sz="2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3763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677A32-6AAD-2D42-B890-04717065BD87}"/>
              </a:ext>
            </a:extLst>
          </p:cNvPr>
          <p:cNvGraphicFramePr>
            <a:graphicFrameLocks noGrp="1"/>
          </p:cNvGraphicFramePr>
          <p:nvPr/>
        </p:nvGraphicFramePr>
        <p:xfrm>
          <a:off x="-6051260" y="1365713"/>
          <a:ext cx="2684428" cy="255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107">
                  <a:extLst>
                    <a:ext uri="{9D8B030D-6E8A-4147-A177-3AD203B41FA5}">
                      <a16:colId xmlns:a16="http://schemas.microsoft.com/office/drawing/2014/main" val="1889157796"/>
                    </a:ext>
                  </a:extLst>
                </a:gridCol>
                <a:gridCol w="671107">
                  <a:extLst>
                    <a:ext uri="{9D8B030D-6E8A-4147-A177-3AD203B41FA5}">
                      <a16:colId xmlns:a16="http://schemas.microsoft.com/office/drawing/2014/main" val="2129718663"/>
                    </a:ext>
                  </a:extLst>
                </a:gridCol>
                <a:gridCol w="671107">
                  <a:extLst>
                    <a:ext uri="{9D8B030D-6E8A-4147-A177-3AD203B41FA5}">
                      <a16:colId xmlns:a16="http://schemas.microsoft.com/office/drawing/2014/main" val="2229528150"/>
                    </a:ext>
                  </a:extLst>
                </a:gridCol>
                <a:gridCol w="671107">
                  <a:extLst>
                    <a:ext uri="{9D8B030D-6E8A-4147-A177-3AD203B41FA5}">
                      <a16:colId xmlns:a16="http://schemas.microsoft.com/office/drawing/2014/main" val="3982351198"/>
                    </a:ext>
                  </a:extLst>
                </a:gridCol>
              </a:tblGrid>
              <a:tr h="63884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878439"/>
                  </a:ext>
                </a:extLst>
              </a:tr>
              <a:tr h="63884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558183"/>
                  </a:ext>
                </a:extLst>
              </a:tr>
              <a:tr h="63884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09971"/>
                  </a:ext>
                </a:extLst>
              </a:tr>
              <a:tr h="63884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61581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58471B9-8DAE-0844-BBC1-FB7595841FB3}"/>
              </a:ext>
            </a:extLst>
          </p:cNvPr>
          <p:cNvSpPr txBox="1"/>
          <p:nvPr/>
        </p:nvSpPr>
        <p:spPr>
          <a:xfrm>
            <a:off x="-6142179" y="618333"/>
            <a:ext cx="3420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</a:t>
            </a:r>
            <a:r>
              <a:rPr lang="en-KR" sz="3200" b="1" dirty="0"/>
              <a:t>nternal metrics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6D0FE7-C492-C84B-A224-08DEDE283CB3}"/>
              </a:ext>
            </a:extLst>
          </p:cNvPr>
          <p:cNvSpPr txBox="1"/>
          <p:nvPr/>
        </p:nvSpPr>
        <p:spPr>
          <a:xfrm rot="16200000">
            <a:off x="-7396258" y="2298778"/>
            <a:ext cx="1798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3200" b="1" dirty="0"/>
              <a:t>Samples</a:t>
            </a:r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3EB46293-E94E-0747-8B12-2FC3B510E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191572"/>
              </p:ext>
            </p:extLst>
          </p:nvPr>
        </p:nvGraphicFramePr>
        <p:xfrm>
          <a:off x="-5956117" y="8407058"/>
          <a:ext cx="2684428" cy="255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107">
                  <a:extLst>
                    <a:ext uri="{9D8B030D-6E8A-4147-A177-3AD203B41FA5}">
                      <a16:colId xmlns:a16="http://schemas.microsoft.com/office/drawing/2014/main" val="1889157796"/>
                    </a:ext>
                  </a:extLst>
                </a:gridCol>
                <a:gridCol w="671107">
                  <a:extLst>
                    <a:ext uri="{9D8B030D-6E8A-4147-A177-3AD203B41FA5}">
                      <a16:colId xmlns:a16="http://schemas.microsoft.com/office/drawing/2014/main" val="2129718663"/>
                    </a:ext>
                  </a:extLst>
                </a:gridCol>
                <a:gridCol w="671107">
                  <a:extLst>
                    <a:ext uri="{9D8B030D-6E8A-4147-A177-3AD203B41FA5}">
                      <a16:colId xmlns:a16="http://schemas.microsoft.com/office/drawing/2014/main" val="2229528150"/>
                    </a:ext>
                  </a:extLst>
                </a:gridCol>
                <a:gridCol w="671107">
                  <a:extLst>
                    <a:ext uri="{9D8B030D-6E8A-4147-A177-3AD203B41FA5}">
                      <a16:colId xmlns:a16="http://schemas.microsoft.com/office/drawing/2014/main" val="3982351198"/>
                    </a:ext>
                  </a:extLst>
                </a:gridCol>
              </a:tblGrid>
              <a:tr h="63884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878439"/>
                  </a:ext>
                </a:extLst>
              </a:tr>
              <a:tr h="63884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558183"/>
                  </a:ext>
                </a:extLst>
              </a:tr>
              <a:tr h="63884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09971"/>
                  </a:ext>
                </a:extLst>
              </a:tr>
              <a:tr h="63884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61581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B58E9BB-E1AA-DE49-AFF0-BDDFEC98C29D}"/>
              </a:ext>
            </a:extLst>
          </p:cNvPr>
          <p:cNvSpPr txBox="1"/>
          <p:nvPr/>
        </p:nvSpPr>
        <p:spPr>
          <a:xfrm>
            <a:off x="-5252710" y="7764164"/>
            <a:ext cx="1885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Factors</a:t>
            </a:r>
            <a:endParaRPr lang="en-KR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E911D2-3B31-8D43-8CB8-EEDF3CE41413}"/>
              </a:ext>
            </a:extLst>
          </p:cNvPr>
          <p:cNvSpPr txBox="1"/>
          <p:nvPr/>
        </p:nvSpPr>
        <p:spPr>
          <a:xfrm rot="16200000">
            <a:off x="-7964231" y="9392351"/>
            <a:ext cx="311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3200" b="1" dirty="0"/>
              <a:t>Internal metrics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EFB9265-5464-3D4E-A7E0-D242072E0623}"/>
              </a:ext>
            </a:extLst>
          </p:cNvPr>
          <p:cNvGrpSpPr/>
          <p:nvPr/>
        </p:nvGrpSpPr>
        <p:grpSpPr>
          <a:xfrm>
            <a:off x="2393195" y="8512718"/>
            <a:ext cx="7888473" cy="2176383"/>
            <a:chOff x="4932432" y="5339375"/>
            <a:chExt cx="7888473" cy="2176383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E1F06C7-AA11-7543-9FDF-F53D7C7DA5F4}"/>
                </a:ext>
              </a:extLst>
            </p:cNvPr>
            <p:cNvGrpSpPr/>
            <p:nvPr/>
          </p:nvGrpSpPr>
          <p:grpSpPr>
            <a:xfrm>
              <a:off x="9074790" y="5339375"/>
              <a:ext cx="3746115" cy="2154709"/>
              <a:chOff x="2775529" y="3080357"/>
              <a:chExt cx="3746115" cy="2154709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DD07AA5-D4FC-6E4F-BF40-E5203F0E462A}"/>
                  </a:ext>
                </a:extLst>
              </p:cNvPr>
              <p:cNvSpPr txBox="1"/>
              <p:nvPr/>
            </p:nvSpPr>
            <p:spPr>
              <a:xfrm>
                <a:off x="2775529" y="3665406"/>
                <a:ext cx="3746115" cy="156966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err="1"/>
                  <a:t>used_cpu_sys</a:t>
                </a:r>
                <a:endParaRPr lang="en-US" sz="2400" b="1" dirty="0"/>
              </a:p>
              <a:p>
                <a:pPr algn="ctr"/>
                <a:r>
                  <a:rPr lang="en-US" sz="2400" b="1" dirty="0" err="1"/>
                  <a:t>used_cpu_user</a:t>
                </a:r>
                <a:endParaRPr lang="en-US" sz="2400" b="1" dirty="0"/>
              </a:p>
              <a:p>
                <a:pPr algn="ctr"/>
                <a:r>
                  <a:rPr lang="en-US" sz="2400" b="1" dirty="0" err="1"/>
                  <a:t>used_cpu_sys_children</a:t>
                </a:r>
                <a:endParaRPr lang="en-US" sz="2400" b="1" dirty="0"/>
              </a:p>
              <a:p>
                <a:pPr algn="ctr"/>
                <a:r>
                  <a:rPr lang="en-KR" sz="2400" b="1" dirty="0"/>
                  <a:t>…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743D880-03A7-C440-AFA2-ECCDE0743FA6}"/>
                  </a:ext>
                </a:extLst>
              </p:cNvPr>
              <p:cNvSpPr/>
              <p:nvPr/>
            </p:nvSpPr>
            <p:spPr>
              <a:xfrm>
                <a:off x="3855131" y="3080357"/>
                <a:ext cx="15869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/>
                  <a:t>Cluster_2</a:t>
                </a:r>
                <a:endParaRPr lang="en-KR" sz="2800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CB0D642-18DA-6F43-AB6C-61231BD25BDD}"/>
                </a:ext>
              </a:extLst>
            </p:cNvPr>
            <p:cNvGrpSpPr/>
            <p:nvPr/>
          </p:nvGrpSpPr>
          <p:grpSpPr>
            <a:xfrm>
              <a:off x="4932432" y="5356728"/>
              <a:ext cx="3746115" cy="2159030"/>
              <a:chOff x="2260993" y="3077323"/>
              <a:chExt cx="3746115" cy="2159030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54003-12EC-384E-90C5-02EFC4DBF083}"/>
                  </a:ext>
                </a:extLst>
              </p:cNvPr>
              <p:cNvSpPr txBox="1"/>
              <p:nvPr/>
            </p:nvSpPr>
            <p:spPr>
              <a:xfrm>
                <a:off x="2260993" y="3666693"/>
                <a:ext cx="3746115" cy="156966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err="1"/>
                  <a:t>used_memory</a:t>
                </a:r>
                <a:endParaRPr lang="en-US" sz="2400" b="1" dirty="0"/>
              </a:p>
              <a:p>
                <a:pPr algn="ctr"/>
                <a:r>
                  <a:rPr lang="en-US" sz="2400" b="1" dirty="0" err="1"/>
                  <a:t>used_memory_human</a:t>
                </a:r>
                <a:endParaRPr lang="en-US" sz="2400" b="1" dirty="0"/>
              </a:p>
              <a:p>
                <a:pPr algn="ctr"/>
                <a:r>
                  <a:rPr lang="en-US" sz="2400" b="1" dirty="0" err="1"/>
                  <a:t>used_memory_peak</a:t>
                </a:r>
                <a:endParaRPr lang="en-US" sz="2400" b="1" dirty="0"/>
              </a:p>
              <a:p>
                <a:pPr algn="ctr"/>
                <a:r>
                  <a:rPr lang="en-US" sz="2400" b="1" dirty="0"/>
                  <a:t>…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D2CCF48-E799-2345-AEA9-21BA431867A6}"/>
                  </a:ext>
                </a:extLst>
              </p:cNvPr>
              <p:cNvSpPr/>
              <p:nvPr/>
            </p:nvSpPr>
            <p:spPr>
              <a:xfrm>
                <a:off x="3340595" y="3077323"/>
                <a:ext cx="15869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/>
                  <a:t>Cluster_1</a:t>
                </a:r>
                <a:endParaRPr lang="en-KR" sz="2800" dirty="0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E8B13C-ABEB-374E-97C3-7939A24643EC}"/>
              </a:ext>
            </a:extLst>
          </p:cNvPr>
          <p:cNvGrpSpPr/>
          <p:nvPr/>
        </p:nvGrpSpPr>
        <p:grpSpPr>
          <a:xfrm rot="5400000">
            <a:off x="-6177738" y="5256379"/>
            <a:ext cx="2937381" cy="1218788"/>
            <a:chOff x="3022038" y="893535"/>
            <a:chExt cx="2937381" cy="1218788"/>
          </a:xfrm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D6ECBA05-772B-534B-A9D6-94392016D89D}"/>
                </a:ext>
              </a:extLst>
            </p:cNvPr>
            <p:cNvSpPr/>
            <p:nvPr/>
          </p:nvSpPr>
          <p:spPr>
            <a:xfrm>
              <a:off x="3022038" y="1409179"/>
              <a:ext cx="1263800" cy="187272"/>
            </a:xfrm>
            <a:prstGeom prst="rightArrow">
              <a:avLst>
                <a:gd name="adj1" fmla="val 20913"/>
                <a:gd name="adj2" fmla="val 7908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A15BF84-5600-3F4A-8C54-FDC20A6FCDD9}"/>
                </a:ext>
              </a:extLst>
            </p:cNvPr>
            <p:cNvGrpSpPr/>
            <p:nvPr/>
          </p:nvGrpSpPr>
          <p:grpSpPr>
            <a:xfrm>
              <a:off x="3547243" y="893535"/>
              <a:ext cx="2412176" cy="1218788"/>
              <a:chOff x="3717363" y="893535"/>
              <a:chExt cx="2412176" cy="1218788"/>
            </a:xfrm>
          </p:grpSpPr>
          <p:sp>
            <p:nvSpPr>
              <p:cNvPr id="2" name="Right Arrow 1">
                <a:extLst>
                  <a:ext uri="{FF2B5EF4-FFF2-40B4-BE49-F238E27FC236}">
                    <a16:creationId xmlns:a16="http://schemas.microsoft.com/office/drawing/2014/main" id="{32E87246-6D55-B845-86E9-ED218D82D179}"/>
                  </a:ext>
                </a:extLst>
              </p:cNvPr>
              <p:cNvSpPr/>
              <p:nvPr/>
            </p:nvSpPr>
            <p:spPr>
              <a:xfrm>
                <a:off x="4865739" y="1398622"/>
                <a:ext cx="1263800" cy="187272"/>
              </a:xfrm>
              <a:prstGeom prst="rightArrow">
                <a:avLst>
                  <a:gd name="adj1" fmla="val 20913"/>
                  <a:gd name="adj2" fmla="val 7908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E5559674-1B86-8341-AD92-207E2C3BB0D8}"/>
                  </a:ext>
                </a:extLst>
              </p:cNvPr>
              <p:cNvSpPr/>
              <p:nvPr/>
            </p:nvSpPr>
            <p:spPr>
              <a:xfrm>
                <a:off x="3717363" y="893535"/>
                <a:ext cx="1871101" cy="12187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3600" b="1" dirty="0"/>
                  <a:t>Factor Analysis</a:t>
                </a: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8237DBE-BC38-164E-8696-3B2636D44A6F}"/>
              </a:ext>
            </a:extLst>
          </p:cNvPr>
          <p:cNvGrpSpPr/>
          <p:nvPr/>
        </p:nvGrpSpPr>
        <p:grpSpPr>
          <a:xfrm>
            <a:off x="-2329498" y="9056925"/>
            <a:ext cx="3224245" cy="1255626"/>
            <a:chOff x="2950322" y="854637"/>
            <a:chExt cx="3224245" cy="1255626"/>
          </a:xfrm>
        </p:grpSpPr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82ACA2EC-BB55-D444-A922-93551235BFDE}"/>
                </a:ext>
              </a:extLst>
            </p:cNvPr>
            <p:cNvSpPr/>
            <p:nvPr/>
          </p:nvSpPr>
          <p:spPr>
            <a:xfrm>
              <a:off x="2950322" y="1409179"/>
              <a:ext cx="1263800" cy="187272"/>
            </a:xfrm>
            <a:prstGeom prst="rightArrow">
              <a:avLst>
                <a:gd name="adj1" fmla="val 20913"/>
                <a:gd name="adj2" fmla="val 7908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C3EB93-8086-BC41-B50D-7E2C4ED6C935}"/>
                </a:ext>
              </a:extLst>
            </p:cNvPr>
            <p:cNvGrpSpPr/>
            <p:nvPr/>
          </p:nvGrpSpPr>
          <p:grpSpPr>
            <a:xfrm>
              <a:off x="3412319" y="854637"/>
              <a:ext cx="2762248" cy="1255626"/>
              <a:chOff x="3582439" y="854637"/>
              <a:chExt cx="2762248" cy="1255626"/>
            </a:xfrm>
          </p:grpSpPr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8B33AACF-ACB9-FB43-9039-ABB0C2364CC5}"/>
                  </a:ext>
                </a:extLst>
              </p:cNvPr>
              <p:cNvSpPr/>
              <p:nvPr/>
            </p:nvSpPr>
            <p:spPr>
              <a:xfrm>
                <a:off x="5080887" y="1398622"/>
                <a:ext cx="1263800" cy="187272"/>
              </a:xfrm>
              <a:prstGeom prst="rightArrow">
                <a:avLst>
                  <a:gd name="adj1" fmla="val 20913"/>
                  <a:gd name="adj2" fmla="val 7908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DEBD0E5E-0111-D642-AB9A-28CCB6FC36CD}"/>
                  </a:ext>
                </a:extLst>
              </p:cNvPr>
              <p:cNvSpPr/>
              <p:nvPr/>
            </p:nvSpPr>
            <p:spPr>
              <a:xfrm>
                <a:off x="3582439" y="854637"/>
                <a:ext cx="2244404" cy="125562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3600" b="1" dirty="0"/>
                  <a:t>Kmeans Clustering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F937C61-6A0F-6E4E-A677-EAC1787654A5}"/>
              </a:ext>
            </a:extLst>
          </p:cNvPr>
          <p:cNvGrpSpPr/>
          <p:nvPr/>
        </p:nvGrpSpPr>
        <p:grpSpPr>
          <a:xfrm rot="16200000">
            <a:off x="5066863" y="5256379"/>
            <a:ext cx="2937381" cy="1218788"/>
            <a:chOff x="3022038" y="893535"/>
            <a:chExt cx="2937381" cy="1218788"/>
          </a:xfrm>
        </p:grpSpPr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6DECE769-6BBA-6E41-A234-795DCDC6A6C2}"/>
                </a:ext>
              </a:extLst>
            </p:cNvPr>
            <p:cNvSpPr/>
            <p:nvPr/>
          </p:nvSpPr>
          <p:spPr>
            <a:xfrm>
              <a:off x="3022038" y="1409179"/>
              <a:ext cx="1263800" cy="187272"/>
            </a:xfrm>
            <a:prstGeom prst="rightArrow">
              <a:avLst>
                <a:gd name="adj1" fmla="val 20913"/>
                <a:gd name="adj2" fmla="val 7908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DB20A74-AC7B-E645-BFDB-585DD303356B}"/>
                </a:ext>
              </a:extLst>
            </p:cNvPr>
            <p:cNvGrpSpPr/>
            <p:nvPr/>
          </p:nvGrpSpPr>
          <p:grpSpPr>
            <a:xfrm>
              <a:off x="3547243" y="893535"/>
              <a:ext cx="2412176" cy="1218788"/>
              <a:chOff x="3717363" y="893535"/>
              <a:chExt cx="2412176" cy="1218788"/>
            </a:xfrm>
          </p:grpSpPr>
          <p:sp>
            <p:nvSpPr>
              <p:cNvPr id="33" name="Right Arrow 32">
                <a:extLst>
                  <a:ext uri="{FF2B5EF4-FFF2-40B4-BE49-F238E27FC236}">
                    <a16:creationId xmlns:a16="http://schemas.microsoft.com/office/drawing/2014/main" id="{C021F704-5B26-CB49-AF1D-247A9B1B763F}"/>
                  </a:ext>
                </a:extLst>
              </p:cNvPr>
              <p:cNvSpPr/>
              <p:nvPr/>
            </p:nvSpPr>
            <p:spPr>
              <a:xfrm>
                <a:off x="4865739" y="1398622"/>
                <a:ext cx="1263800" cy="187272"/>
              </a:xfrm>
              <a:prstGeom prst="rightArrow">
                <a:avLst>
                  <a:gd name="adj1" fmla="val 20913"/>
                  <a:gd name="adj2" fmla="val 7908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63337777-1E28-014C-8CB1-E3B0CCE277C1}"/>
                  </a:ext>
                </a:extLst>
              </p:cNvPr>
              <p:cNvSpPr/>
              <p:nvPr/>
            </p:nvSpPr>
            <p:spPr>
              <a:xfrm>
                <a:off x="3717363" y="893535"/>
                <a:ext cx="1871101" cy="12187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3600" b="1" dirty="0"/>
                  <a:t>Factor Analysis</a:t>
                </a: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B777324-7CE2-5B49-AF7E-F40AAD35B8F6}"/>
              </a:ext>
            </a:extLst>
          </p:cNvPr>
          <p:cNvGrpSpPr/>
          <p:nvPr/>
        </p:nvGrpSpPr>
        <p:grpSpPr>
          <a:xfrm>
            <a:off x="2684839" y="-1496670"/>
            <a:ext cx="7888473" cy="2176383"/>
            <a:chOff x="4932432" y="5339375"/>
            <a:chExt cx="7888473" cy="217638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ADA3E18-E9F4-EC4F-8C21-DABBE0444ED4}"/>
                </a:ext>
              </a:extLst>
            </p:cNvPr>
            <p:cNvGrpSpPr/>
            <p:nvPr/>
          </p:nvGrpSpPr>
          <p:grpSpPr>
            <a:xfrm>
              <a:off x="9074790" y="5339375"/>
              <a:ext cx="3746115" cy="2154709"/>
              <a:chOff x="2775529" y="3080357"/>
              <a:chExt cx="3746115" cy="2154709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CC2F864-66AB-BA47-9371-FCA21A2F676C}"/>
                  </a:ext>
                </a:extLst>
              </p:cNvPr>
              <p:cNvSpPr txBox="1"/>
              <p:nvPr/>
            </p:nvSpPr>
            <p:spPr>
              <a:xfrm>
                <a:off x="2775529" y="3665406"/>
                <a:ext cx="3746115" cy="156966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err="1"/>
                  <a:t>used_cpu_sys</a:t>
                </a:r>
                <a:endParaRPr lang="en-US" sz="2400" b="1" dirty="0"/>
              </a:p>
              <a:p>
                <a:pPr algn="ctr"/>
                <a:r>
                  <a:rPr lang="en-US" sz="2400" b="1" dirty="0" err="1"/>
                  <a:t>used_cpu_user</a:t>
                </a:r>
                <a:endParaRPr lang="en-US" sz="2400" b="1" dirty="0"/>
              </a:p>
              <a:p>
                <a:pPr algn="ctr"/>
                <a:r>
                  <a:rPr lang="en-US" sz="2400" b="1" dirty="0" err="1"/>
                  <a:t>used_cpu_sys_children</a:t>
                </a:r>
                <a:endParaRPr lang="en-US" sz="2400" b="1" dirty="0"/>
              </a:p>
              <a:p>
                <a:pPr algn="ctr"/>
                <a:r>
                  <a:rPr lang="en-KR" sz="2400" b="1" dirty="0"/>
                  <a:t>…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7CFFC35-039C-4844-BD6D-0BC11B0D932E}"/>
                  </a:ext>
                </a:extLst>
              </p:cNvPr>
              <p:cNvSpPr/>
              <p:nvPr/>
            </p:nvSpPr>
            <p:spPr>
              <a:xfrm>
                <a:off x="3855131" y="3080357"/>
                <a:ext cx="15869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/>
                  <a:t>Cluster_2</a:t>
                </a:r>
                <a:endParaRPr lang="en-KR" sz="2800" dirty="0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63767E5-9ABC-A346-B8BA-A7C7D93DC7BC}"/>
                </a:ext>
              </a:extLst>
            </p:cNvPr>
            <p:cNvGrpSpPr/>
            <p:nvPr/>
          </p:nvGrpSpPr>
          <p:grpSpPr>
            <a:xfrm>
              <a:off x="4932432" y="5356728"/>
              <a:ext cx="3746115" cy="2159030"/>
              <a:chOff x="2260993" y="3077323"/>
              <a:chExt cx="3746115" cy="2159030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19CA850-91E2-B942-87BA-AE2870948A27}"/>
                  </a:ext>
                </a:extLst>
              </p:cNvPr>
              <p:cNvSpPr txBox="1"/>
              <p:nvPr/>
            </p:nvSpPr>
            <p:spPr>
              <a:xfrm>
                <a:off x="2260993" y="3666693"/>
                <a:ext cx="3746115" cy="156966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err="1"/>
                  <a:t>used_memory</a:t>
                </a:r>
                <a:endParaRPr lang="en-US" sz="2400" b="1" dirty="0"/>
              </a:p>
              <a:p>
                <a:pPr algn="ctr"/>
                <a:r>
                  <a:rPr lang="en-US" sz="2400" b="1" dirty="0" err="1"/>
                  <a:t>used_memory_human</a:t>
                </a:r>
                <a:endParaRPr lang="en-US" sz="2400" b="1" dirty="0"/>
              </a:p>
              <a:p>
                <a:pPr algn="ctr"/>
                <a:r>
                  <a:rPr lang="en-US" sz="2400" b="1" dirty="0" err="1"/>
                  <a:t>used_memory_peak</a:t>
                </a:r>
                <a:endParaRPr lang="en-US" sz="2400" b="1" dirty="0"/>
              </a:p>
              <a:p>
                <a:pPr algn="ctr"/>
                <a:r>
                  <a:rPr lang="en-US" sz="2400" b="1" dirty="0"/>
                  <a:t>…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063D440-EAE8-334E-A23A-F868AC1AA4CA}"/>
                  </a:ext>
                </a:extLst>
              </p:cNvPr>
              <p:cNvSpPr/>
              <p:nvPr/>
            </p:nvSpPr>
            <p:spPr>
              <a:xfrm>
                <a:off x="3340595" y="3077323"/>
                <a:ext cx="15869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/>
                  <a:t>Cluster_1</a:t>
                </a:r>
                <a:endParaRPr lang="en-KR" sz="2800" dirty="0"/>
              </a:p>
            </p:txBody>
          </p:sp>
        </p:grpSp>
      </p:grp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4AD13E5B-9BBC-0D4B-AA3A-D2BCC091A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748023"/>
              </p:ext>
            </p:extLst>
          </p:nvPr>
        </p:nvGraphicFramePr>
        <p:xfrm>
          <a:off x="2624931" y="1413996"/>
          <a:ext cx="3612414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2414">
                  <a:extLst>
                    <a:ext uri="{9D8B030D-6E8A-4147-A177-3AD203B41FA5}">
                      <a16:colId xmlns:a16="http://schemas.microsoft.com/office/drawing/2014/main" val="1765330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param_1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117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param_2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310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param_3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083412"/>
                  </a:ext>
                </a:extLst>
              </a:tr>
              <a:tr h="263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param_4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667658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AB209D30-F9F6-3247-988F-25EB9942E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169462"/>
              </p:ext>
            </p:extLst>
          </p:nvPr>
        </p:nvGraphicFramePr>
        <p:xfrm>
          <a:off x="6618519" y="1414970"/>
          <a:ext cx="3946964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6964">
                  <a:extLst>
                    <a:ext uri="{9D8B030D-6E8A-4147-A177-3AD203B41FA5}">
                      <a16:colId xmlns:a16="http://schemas.microsoft.com/office/drawing/2014/main" val="1631255259"/>
                    </a:ext>
                  </a:extLst>
                </a:gridCol>
              </a:tblGrid>
              <a:tr h="6273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param_5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359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param_6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29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param_7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06035"/>
                  </a:ext>
                </a:extLst>
              </a:tr>
            </a:tbl>
          </a:graphicData>
        </a:graphic>
      </p:graphicFrame>
      <p:grpSp>
        <p:nvGrpSpPr>
          <p:cNvPr id="51" name="Group 50">
            <a:extLst>
              <a:ext uri="{FF2B5EF4-FFF2-40B4-BE49-F238E27FC236}">
                <a16:creationId xmlns:a16="http://schemas.microsoft.com/office/drawing/2014/main" id="{B174994E-BE22-7546-AFE6-AEEB4649521D}"/>
              </a:ext>
            </a:extLst>
          </p:cNvPr>
          <p:cNvGrpSpPr/>
          <p:nvPr/>
        </p:nvGrpSpPr>
        <p:grpSpPr>
          <a:xfrm>
            <a:off x="12229108" y="575295"/>
            <a:ext cx="3224245" cy="1255626"/>
            <a:chOff x="2950322" y="854637"/>
            <a:chExt cx="3224245" cy="1255626"/>
          </a:xfrm>
        </p:grpSpPr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B983A139-409F-5F43-A911-1011B7DB0DBB}"/>
                </a:ext>
              </a:extLst>
            </p:cNvPr>
            <p:cNvSpPr/>
            <p:nvPr/>
          </p:nvSpPr>
          <p:spPr>
            <a:xfrm>
              <a:off x="2950322" y="1409179"/>
              <a:ext cx="1263800" cy="187272"/>
            </a:xfrm>
            <a:prstGeom prst="rightArrow">
              <a:avLst>
                <a:gd name="adj1" fmla="val 20913"/>
                <a:gd name="adj2" fmla="val 7908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9755B89-7469-6C4D-A15D-DCE04998ED83}"/>
                </a:ext>
              </a:extLst>
            </p:cNvPr>
            <p:cNvGrpSpPr/>
            <p:nvPr/>
          </p:nvGrpSpPr>
          <p:grpSpPr>
            <a:xfrm>
              <a:off x="3412319" y="854637"/>
              <a:ext cx="2762248" cy="1255626"/>
              <a:chOff x="3582439" y="854637"/>
              <a:chExt cx="2762248" cy="1255626"/>
            </a:xfrm>
          </p:grpSpPr>
          <p:sp>
            <p:nvSpPr>
              <p:cNvPr id="54" name="Right Arrow 53">
                <a:extLst>
                  <a:ext uri="{FF2B5EF4-FFF2-40B4-BE49-F238E27FC236}">
                    <a16:creationId xmlns:a16="http://schemas.microsoft.com/office/drawing/2014/main" id="{0A2E76F1-9C0E-0E46-9EFF-5EBCEA9A61A5}"/>
                  </a:ext>
                </a:extLst>
              </p:cNvPr>
              <p:cNvSpPr/>
              <p:nvPr/>
            </p:nvSpPr>
            <p:spPr>
              <a:xfrm>
                <a:off x="5080887" y="1398622"/>
                <a:ext cx="1263800" cy="187272"/>
              </a:xfrm>
              <a:prstGeom prst="rightArrow">
                <a:avLst>
                  <a:gd name="adj1" fmla="val 20913"/>
                  <a:gd name="adj2" fmla="val 7908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A909E329-46C1-F04F-9201-378C1C9E86AE}"/>
                  </a:ext>
                </a:extLst>
              </p:cNvPr>
              <p:cNvSpPr/>
              <p:nvPr/>
            </p:nvSpPr>
            <p:spPr>
              <a:xfrm>
                <a:off x="3582439" y="854637"/>
                <a:ext cx="2244404" cy="125562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3600" b="1" dirty="0"/>
                  <a:t>Kmeans Clustering</a:t>
                </a:r>
              </a:p>
            </p:txBody>
          </p:sp>
        </p:grpSp>
      </p:grp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9A20F559-7052-6F49-A154-0130A1BAD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794804"/>
              </p:ext>
            </p:extLst>
          </p:nvPr>
        </p:nvGraphicFramePr>
        <p:xfrm>
          <a:off x="17239189" y="2268065"/>
          <a:ext cx="4903168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3168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param_5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param_6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param_7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3D7B5CE1-F791-054C-BA89-841A99A1FF43}"/>
              </a:ext>
            </a:extLst>
          </p:cNvPr>
          <p:cNvSpPr txBox="1"/>
          <p:nvPr/>
        </p:nvSpPr>
        <p:spPr>
          <a:xfrm>
            <a:off x="17212965" y="-893884"/>
            <a:ext cx="4903168" cy="2588474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635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KR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3A1ADD5-BBD3-2945-BCAD-C17109110DA5}"/>
              </a:ext>
            </a:extLst>
          </p:cNvPr>
          <p:cNvGrpSpPr/>
          <p:nvPr/>
        </p:nvGrpSpPr>
        <p:grpSpPr>
          <a:xfrm>
            <a:off x="16397895" y="-3095142"/>
            <a:ext cx="6410449" cy="7755904"/>
            <a:chOff x="-727951" y="473446"/>
            <a:chExt cx="6410449" cy="7755904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9A0AFAD-A68F-764E-940D-1C20546FEAE9}"/>
                </a:ext>
              </a:extLst>
            </p:cNvPr>
            <p:cNvSpPr txBox="1"/>
            <p:nvPr/>
          </p:nvSpPr>
          <p:spPr>
            <a:xfrm>
              <a:off x="-306745" y="2195043"/>
              <a:ext cx="5742385" cy="6034307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endParaRPr lang="en-KR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746C05E-E006-B04D-A0E2-1CC49DA4F299}"/>
                </a:ext>
              </a:extLst>
            </p:cNvPr>
            <p:cNvSpPr txBox="1"/>
            <p:nvPr/>
          </p:nvSpPr>
          <p:spPr>
            <a:xfrm>
              <a:off x="-727951" y="473446"/>
              <a:ext cx="641044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i="1" dirty="0"/>
                <a:t>Bayesian</a:t>
              </a:r>
              <a:r>
                <a:rPr lang="ko-KR" altLang="en-US" sz="4000" b="1" i="1" dirty="0"/>
                <a:t> </a:t>
              </a:r>
              <a:r>
                <a:rPr lang="en-US" altLang="ko-KR" sz="4000" b="1" i="1" dirty="0"/>
                <a:t>Optimization1</a:t>
              </a:r>
            </a:p>
            <a:p>
              <a:pPr algn="ctr"/>
              <a:r>
                <a:rPr lang="en-US" altLang="ko-KR" sz="4000" b="1" i="1" dirty="0"/>
                <a:t>(Cluster1)</a:t>
              </a:r>
              <a:endParaRPr lang="en-KR" sz="4000" b="1" i="1" dirty="0"/>
            </a:p>
          </p:txBody>
        </p:sp>
      </p:grp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708F3C1D-C492-9849-8089-9CA18F1D8438}"/>
              </a:ext>
            </a:extLst>
          </p:cNvPr>
          <p:cNvCxnSpPr>
            <a:cxnSpLocks/>
            <a:stCxn id="59" idx="2"/>
            <a:endCxn id="67" idx="0"/>
          </p:cNvCxnSpPr>
          <p:nvPr/>
        </p:nvCxnSpPr>
        <p:spPr>
          <a:xfrm rot="16200000" flipH="1">
            <a:off x="20948299" y="3402756"/>
            <a:ext cx="1013182" cy="3529193"/>
          </a:xfrm>
          <a:prstGeom prst="bentConnector3">
            <a:avLst>
              <a:gd name="adj1" fmla="val 50000"/>
            </a:avLst>
          </a:prstGeom>
          <a:ln w="635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5DBAFE57-1944-7D49-B368-89B747342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956374"/>
              </p:ext>
            </p:extLst>
          </p:nvPr>
        </p:nvGraphicFramePr>
        <p:xfrm>
          <a:off x="24349371" y="2276073"/>
          <a:ext cx="4903168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3168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param_5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param_6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param_7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537AB3EE-C405-A24F-A022-2B2D8FF059D2}"/>
              </a:ext>
            </a:extLst>
          </p:cNvPr>
          <p:cNvSpPr txBox="1"/>
          <p:nvPr/>
        </p:nvSpPr>
        <p:spPr>
          <a:xfrm>
            <a:off x="24354459" y="2294254"/>
            <a:ext cx="4926486" cy="1883878"/>
          </a:xfrm>
          <a:prstGeom prst="rect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 w="635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KR" dirty="0"/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EB742578-95D7-984E-882C-149571102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793899"/>
              </p:ext>
            </p:extLst>
          </p:nvPr>
        </p:nvGraphicFramePr>
        <p:xfrm>
          <a:off x="31123121" y="-666458"/>
          <a:ext cx="4885575" cy="46986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5575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671234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param_1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43420"/>
                  </a:ext>
                </a:extLst>
              </a:tr>
              <a:tr h="671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param_2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15982"/>
                  </a:ext>
                </a:extLst>
              </a:tr>
              <a:tr h="671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param_3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40562"/>
                  </a:ext>
                </a:extLst>
              </a:tr>
              <a:tr h="671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param_4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75761"/>
                  </a:ext>
                </a:extLst>
              </a:tr>
              <a:tr h="671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param_5 : BO2_result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671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param_6 : BO2_result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671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param_7 : BO2_result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  <p:sp>
        <p:nvSpPr>
          <p:cNvPr id="65" name="Right Arrow 64">
            <a:extLst>
              <a:ext uri="{FF2B5EF4-FFF2-40B4-BE49-F238E27FC236}">
                <a16:creationId xmlns:a16="http://schemas.microsoft.com/office/drawing/2014/main" id="{FF3D10C4-1C77-A545-AB1B-0164D3EDAA76}"/>
              </a:ext>
            </a:extLst>
          </p:cNvPr>
          <p:cNvSpPr/>
          <p:nvPr/>
        </p:nvSpPr>
        <p:spPr>
          <a:xfrm>
            <a:off x="22824365" y="1620858"/>
            <a:ext cx="848727" cy="288080"/>
          </a:xfrm>
          <a:prstGeom prst="rightArrow">
            <a:avLst>
              <a:gd name="adj1" fmla="val 20913"/>
              <a:gd name="adj2" fmla="val 79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2A2A2EC6-909F-4F4D-8A0E-5B2EF91CEB80}"/>
              </a:ext>
            </a:extLst>
          </p:cNvPr>
          <p:cNvSpPr/>
          <p:nvPr/>
        </p:nvSpPr>
        <p:spPr>
          <a:xfrm rot="5400000">
            <a:off x="23122590" y="5423746"/>
            <a:ext cx="217052" cy="255638"/>
          </a:xfrm>
          <a:prstGeom prst="rightArrow">
            <a:avLst>
              <a:gd name="adj1" fmla="val 0"/>
              <a:gd name="adj2" fmla="val 79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E3FA47-9980-6E4E-822B-5E64C11A8028}"/>
              </a:ext>
            </a:extLst>
          </p:cNvPr>
          <p:cNvSpPr/>
          <p:nvPr/>
        </p:nvSpPr>
        <p:spPr>
          <a:xfrm>
            <a:off x="22018483" y="5673944"/>
            <a:ext cx="2402008" cy="1028868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3200" b="1" dirty="0"/>
              <a:t>Prediction</a:t>
            </a:r>
            <a:br>
              <a:rPr lang="en-KR" sz="3200" b="1" dirty="0"/>
            </a:br>
            <a:r>
              <a:rPr lang="en-KR" sz="3200" b="1" dirty="0"/>
              <a:t>Model</a:t>
            </a: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D2A5E919-8337-EF44-9269-7445A607A85C}"/>
              </a:ext>
            </a:extLst>
          </p:cNvPr>
          <p:cNvCxnSpPr>
            <a:cxnSpLocks/>
          </p:cNvCxnSpPr>
          <p:nvPr/>
        </p:nvCxnSpPr>
        <p:spPr>
          <a:xfrm rot="5400000">
            <a:off x="24750318" y="3132858"/>
            <a:ext cx="493677" cy="3555338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45C149-BF09-BB4A-A7F1-E4B5F4B75CA5}"/>
              </a:ext>
            </a:extLst>
          </p:cNvPr>
          <p:cNvGrpSpPr/>
          <p:nvPr/>
        </p:nvGrpSpPr>
        <p:grpSpPr>
          <a:xfrm>
            <a:off x="23556082" y="-3096816"/>
            <a:ext cx="6410449" cy="7759986"/>
            <a:chOff x="-674180" y="798412"/>
            <a:chExt cx="6410449" cy="775998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658A327-B512-464E-9522-3BBFE91BF565}"/>
                </a:ext>
              </a:extLst>
            </p:cNvPr>
            <p:cNvSpPr txBox="1"/>
            <p:nvPr/>
          </p:nvSpPr>
          <p:spPr>
            <a:xfrm>
              <a:off x="-326437" y="2524092"/>
              <a:ext cx="5742000" cy="6034306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endParaRPr lang="en-KR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8B42418-98D3-CA4C-A5A3-B4E07E06A2DD}"/>
                </a:ext>
              </a:extLst>
            </p:cNvPr>
            <p:cNvSpPr txBox="1"/>
            <p:nvPr/>
          </p:nvSpPr>
          <p:spPr>
            <a:xfrm>
              <a:off x="-674180" y="798412"/>
              <a:ext cx="641044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i="1" dirty="0"/>
                <a:t>Bayesian</a:t>
              </a:r>
              <a:r>
                <a:rPr lang="ko-KR" altLang="en-US" sz="4000" b="1" i="1" dirty="0"/>
                <a:t> </a:t>
              </a:r>
              <a:r>
                <a:rPr lang="en-US" altLang="ko-KR" sz="4000" b="1" i="1" dirty="0"/>
                <a:t>Optimization2</a:t>
              </a:r>
            </a:p>
            <a:p>
              <a:pPr algn="ctr"/>
              <a:r>
                <a:rPr lang="en-US" altLang="ko-KR" sz="4000" b="1" i="1" dirty="0"/>
                <a:t>(Cluster2)</a:t>
              </a:r>
              <a:endParaRPr lang="en-KR" sz="4000" b="1" i="1" dirty="0"/>
            </a:p>
          </p:txBody>
        </p:sp>
      </p:grpSp>
      <p:sp>
        <p:nvSpPr>
          <p:cNvPr id="72" name="Right Arrow 71">
            <a:extLst>
              <a:ext uri="{FF2B5EF4-FFF2-40B4-BE49-F238E27FC236}">
                <a16:creationId xmlns:a16="http://schemas.microsoft.com/office/drawing/2014/main" id="{FB8947F6-C304-3247-B022-6ED3CBC42C94}"/>
              </a:ext>
            </a:extLst>
          </p:cNvPr>
          <p:cNvSpPr/>
          <p:nvPr/>
        </p:nvSpPr>
        <p:spPr>
          <a:xfrm>
            <a:off x="29966531" y="1620858"/>
            <a:ext cx="848727" cy="288080"/>
          </a:xfrm>
          <a:prstGeom prst="rightArrow">
            <a:avLst>
              <a:gd name="adj1" fmla="val 20913"/>
              <a:gd name="adj2" fmla="val 79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03BF6599-0735-6448-B7FD-1A8633FCD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393775"/>
              </p:ext>
            </p:extLst>
          </p:nvPr>
        </p:nvGraphicFramePr>
        <p:xfrm>
          <a:off x="17239371" y="-865730"/>
          <a:ext cx="490316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3168">
                  <a:extLst>
                    <a:ext uri="{9D8B030D-6E8A-4147-A177-3AD203B41FA5}">
                      <a16:colId xmlns:a16="http://schemas.microsoft.com/office/drawing/2014/main" val="1485303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param_1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52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param_2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589962"/>
                  </a:ext>
                </a:extLst>
              </a:tr>
              <a:tr h="3534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param_3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70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param_4 : default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56697"/>
                  </a:ext>
                </a:extLst>
              </a:tr>
            </a:tbl>
          </a:graphicData>
        </a:graphic>
      </p:graphicFrame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E12388A4-124E-824D-91A5-E3238B1DD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548133"/>
              </p:ext>
            </p:extLst>
          </p:nvPr>
        </p:nvGraphicFramePr>
        <p:xfrm>
          <a:off x="24350655" y="-877459"/>
          <a:ext cx="490316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3168">
                  <a:extLst>
                    <a:ext uri="{9D8B030D-6E8A-4147-A177-3AD203B41FA5}">
                      <a16:colId xmlns:a16="http://schemas.microsoft.com/office/drawing/2014/main" val="4249102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param_1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533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param_2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09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param_3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90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/>
                        <a:t>param_4 : BO1_result</a:t>
                      </a:r>
                      <a:endParaRPr lang="en-KR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215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090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C99977-1A32-0948-A6B1-62EE6D0D6063}"/>
              </a:ext>
            </a:extLst>
          </p:cNvPr>
          <p:cNvSpPr/>
          <p:nvPr/>
        </p:nvSpPr>
        <p:spPr>
          <a:xfrm>
            <a:off x="-3746159" y="-1729580"/>
            <a:ext cx="1698173" cy="1436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Config.conf</a:t>
            </a:r>
            <a:r>
              <a:rPr lang="en-US" dirty="0"/>
              <a:t> (1)</a:t>
            </a:r>
          </a:p>
          <a:p>
            <a:pPr algn="ctr"/>
            <a:r>
              <a:rPr lang="en-US" dirty="0" err="1"/>
              <a:t>Config.conf</a:t>
            </a:r>
            <a:r>
              <a:rPr lang="en-US" dirty="0"/>
              <a:t> (2)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 err="1"/>
              <a:t>Config.conf</a:t>
            </a:r>
            <a:r>
              <a:rPr lang="en-US" dirty="0"/>
              <a:t> (n)</a:t>
            </a:r>
            <a:endParaRPr lang="en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72123B-B3BF-DF4D-96C6-217E4B037C3D}"/>
              </a:ext>
            </a:extLst>
          </p:cNvPr>
          <p:cNvSpPr txBox="1"/>
          <p:nvPr/>
        </p:nvSpPr>
        <p:spPr>
          <a:xfrm>
            <a:off x="-3798923" y="-2284752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Random Samples</a:t>
            </a:r>
          </a:p>
        </p:txBody>
      </p:sp>
      <p:pic>
        <p:nvPicPr>
          <p:cNvPr id="7" name="Graphic 6" descr="Database with solid fill">
            <a:extLst>
              <a:ext uri="{FF2B5EF4-FFF2-40B4-BE49-F238E27FC236}">
                <a16:creationId xmlns:a16="http://schemas.microsoft.com/office/drawing/2014/main" id="{C41EC850-EF0B-3244-8DFA-B052B4B99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746159" y="774666"/>
            <a:ext cx="1607059" cy="963921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D2616DE6-1374-BD44-977F-0C8494CC781C}"/>
              </a:ext>
            </a:extLst>
          </p:cNvPr>
          <p:cNvSpPr/>
          <p:nvPr/>
        </p:nvSpPr>
        <p:spPr>
          <a:xfrm>
            <a:off x="-6381512" y="-2728567"/>
            <a:ext cx="407333" cy="178142"/>
          </a:xfrm>
          <a:prstGeom prst="rightArrow">
            <a:avLst>
              <a:gd name="adj1" fmla="val 20913"/>
              <a:gd name="adj2" fmla="val 79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B50F7-1A6F-8B48-BCF1-7DC232E4C630}"/>
              </a:ext>
            </a:extLst>
          </p:cNvPr>
          <p:cNvGrpSpPr/>
          <p:nvPr/>
        </p:nvGrpSpPr>
        <p:grpSpPr>
          <a:xfrm rot="5400000">
            <a:off x="-3016169" y="2117715"/>
            <a:ext cx="1110738" cy="1092972"/>
            <a:chOff x="3022038" y="441915"/>
            <a:chExt cx="1895699" cy="1585081"/>
          </a:xfrm>
        </p:grpSpPr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2B3E1A56-2418-C74D-ADF4-405D16098284}"/>
                </a:ext>
              </a:extLst>
            </p:cNvPr>
            <p:cNvSpPr/>
            <p:nvPr/>
          </p:nvSpPr>
          <p:spPr>
            <a:xfrm>
              <a:off x="3022038" y="1409179"/>
              <a:ext cx="1263800" cy="187272"/>
            </a:xfrm>
            <a:prstGeom prst="rightArrow">
              <a:avLst>
                <a:gd name="adj1" fmla="val 20913"/>
                <a:gd name="adj2" fmla="val 7908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4A8FF4E-3286-4D45-9AD6-F0958A1F9C51}"/>
                </a:ext>
              </a:extLst>
            </p:cNvPr>
            <p:cNvGrpSpPr/>
            <p:nvPr/>
          </p:nvGrpSpPr>
          <p:grpSpPr>
            <a:xfrm>
              <a:off x="3653937" y="441915"/>
              <a:ext cx="1263800" cy="1585081"/>
              <a:chOff x="3824057" y="441915"/>
              <a:chExt cx="1263800" cy="1585081"/>
            </a:xfrm>
          </p:grpSpPr>
          <p:sp>
            <p:nvSpPr>
              <p:cNvPr id="13" name="Right Arrow 12">
                <a:extLst>
                  <a:ext uri="{FF2B5EF4-FFF2-40B4-BE49-F238E27FC236}">
                    <a16:creationId xmlns:a16="http://schemas.microsoft.com/office/drawing/2014/main" id="{899FACCC-CB13-8743-8288-458B96BC6568}"/>
                  </a:ext>
                </a:extLst>
              </p:cNvPr>
              <p:cNvSpPr/>
              <p:nvPr/>
            </p:nvSpPr>
            <p:spPr>
              <a:xfrm rot="16200000">
                <a:off x="4014569" y="868671"/>
                <a:ext cx="1073899" cy="220388"/>
              </a:xfrm>
              <a:prstGeom prst="rightArrow">
                <a:avLst>
                  <a:gd name="adj1" fmla="val 20913"/>
                  <a:gd name="adj2" fmla="val 7908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1BEE7547-0014-F147-8772-59ADB99BB437}"/>
                  </a:ext>
                </a:extLst>
              </p:cNvPr>
              <p:cNvSpPr/>
              <p:nvPr/>
            </p:nvSpPr>
            <p:spPr>
              <a:xfrm>
                <a:off x="3824057" y="978864"/>
                <a:ext cx="1263800" cy="104813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3600" b="1" dirty="0"/>
              </a:p>
            </p:txBody>
          </p:sp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AC24856-E046-744F-938C-E986B9735C10}"/>
              </a:ext>
            </a:extLst>
          </p:cNvPr>
          <p:cNvSpPr/>
          <p:nvPr/>
        </p:nvSpPr>
        <p:spPr>
          <a:xfrm>
            <a:off x="-1452159" y="513409"/>
            <a:ext cx="1698173" cy="1436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Config.conf</a:t>
            </a:r>
            <a:r>
              <a:rPr lang="en-US" dirty="0"/>
              <a:t> (1)</a:t>
            </a:r>
          </a:p>
          <a:p>
            <a:pPr algn="ctr"/>
            <a:r>
              <a:rPr lang="en-US" dirty="0" err="1"/>
              <a:t>Config.conf</a:t>
            </a:r>
            <a:r>
              <a:rPr lang="en-US" dirty="0"/>
              <a:t> (2)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 err="1"/>
              <a:t>Config.conf</a:t>
            </a:r>
            <a:r>
              <a:rPr lang="en-US" dirty="0"/>
              <a:t> (n)</a:t>
            </a:r>
            <a:endParaRPr lang="en-KR" dirty="0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83082528-505E-B649-B795-1FBDF5A5013D}"/>
              </a:ext>
            </a:extLst>
          </p:cNvPr>
          <p:cNvSpPr/>
          <p:nvPr/>
        </p:nvSpPr>
        <p:spPr>
          <a:xfrm>
            <a:off x="-2214955" y="1142795"/>
            <a:ext cx="657270" cy="178142"/>
          </a:xfrm>
          <a:prstGeom prst="rightArrow">
            <a:avLst>
              <a:gd name="adj1" fmla="val 20913"/>
              <a:gd name="adj2" fmla="val 79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47DABC-862D-D747-8264-FA5EE5DC21B4}"/>
              </a:ext>
            </a:extLst>
          </p:cNvPr>
          <p:cNvSpPr txBox="1"/>
          <p:nvPr/>
        </p:nvSpPr>
        <p:spPr>
          <a:xfrm>
            <a:off x="-1557685" y="-20774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Random Samples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901BAB-8F46-F748-B21F-87A0635F6BF1}"/>
              </a:ext>
            </a:extLst>
          </p:cNvPr>
          <p:cNvSpPr/>
          <p:nvPr/>
        </p:nvSpPr>
        <p:spPr>
          <a:xfrm>
            <a:off x="-1452159" y="2639205"/>
            <a:ext cx="1698173" cy="1436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Config.conf</a:t>
            </a:r>
            <a:r>
              <a:rPr lang="en-US" dirty="0"/>
              <a:t> (1)</a:t>
            </a:r>
          </a:p>
          <a:p>
            <a:pPr algn="ctr"/>
            <a:r>
              <a:rPr lang="en-US" dirty="0" err="1"/>
              <a:t>Config.conf</a:t>
            </a:r>
            <a:r>
              <a:rPr lang="en-US" dirty="0"/>
              <a:t> (2)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 err="1"/>
              <a:t>Config.conf</a:t>
            </a:r>
            <a:r>
              <a:rPr lang="en-US" dirty="0"/>
              <a:t> (n)</a:t>
            </a:r>
            <a:endParaRPr lang="en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346F61-1F57-864C-95E6-B9DA0C90879E}"/>
              </a:ext>
            </a:extLst>
          </p:cNvPr>
          <p:cNvSpPr txBox="1"/>
          <p:nvPr/>
        </p:nvSpPr>
        <p:spPr>
          <a:xfrm>
            <a:off x="-1504921" y="2105022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Random Samples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D91B546C-B8F8-E24A-9269-3D7B324A62B6}"/>
              </a:ext>
            </a:extLst>
          </p:cNvPr>
          <p:cNvSpPr/>
          <p:nvPr/>
        </p:nvSpPr>
        <p:spPr>
          <a:xfrm>
            <a:off x="604320" y="1142795"/>
            <a:ext cx="657270" cy="178142"/>
          </a:xfrm>
          <a:prstGeom prst="rightArrow">
            <a:avLst>
              <a:gd name="adj1" fmla="val 20913"/>
              <a:gd name="adj2" fmla="val 79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6C4F325C-F2D1-E945-83D2-DF837767E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544754"/>
              </p:ext>
            </p:extLst>
          </p:nvPr>
        </p:nvGraphicFramePr>
        <p:xfrm>
          <a:off x="2060509" y="513409"/>
          <a:ext cx="1698172" cy="16298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543">
                  <a:extLst>
                    <a:ext uri="{9D8B030D-6E8A-4147-A177-3AD203B41FA5}">
                      <a16:colId xmlns:a16="http://schemas.microsoft.com/office/drawing/2014/main" val="1889157796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2129718663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2229528150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3982351198"/>
                    </a:ext>
                  </a:extLst>
                </a:gridCol>
              </a:tblGrid>
              <a:tr h="407461">
                <a:tc>
                  <a:txBody>
                    <a:bodyPr/>
                    <a:lstStyle/>
                    <a:p>
                      <a:endParaRPr lang="en-K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878439"/>
                  </a:ext>
                </a:extLst>
              </a:tr>
              <a:tr h="407461">
                <a:tc>
                  <a:txBody>
                    <a:bodyPr/>
                    <a:lstStyle/>
                    <a:p>
                      <a:endParaRPr lang="en-KR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558183"/>
                  </a:ext>
                </a:extLst>
              </a:tr>
              <a:tr h="407461">
                <a:tc>
                  <a:txBody>
                    <a:bodyPr/>
                    <a:lstStyle/>
                    <a:p>
                      <a:endParaRPr lang="en-KR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09971"/>
                  </a:ext>
                </a:extLst>
              </a:tr>
              <a:tr h="407461">
                <a:tc>
                  <a:txBody>
                    <a:bodyPr/>
                    <a:lstStyle/>
                    <a:p>
                      <a:endParaRPr lang="en-KR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61581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ED6F542A-9212-7A4A-A859-3D0F2C994E96}"/>
              </a:ext>
            </a:extLst>
          </p:cNvPr>
          <p:cNvSpPr txBox="1"/>
          <p:nvPr/>
        </p:nvSpPr>
        <p:spPr>
          <a:xfrm>
            <a:off x="2048185" y="-22436"/>
            <a:ext cx="3420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</a:t>
            </a:r>
            <a:r>
              <a:rPr lang="en-KR" sz="2000" b="1" dirty="0"/>
              <a:t>nternal metrics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EA6264-1511-6041-9321-538DAB0FE171}"/>
              </a:ext>
            </a:extLst>
          </p:cNvPr>
          <p:cNvSpPr txBox="1"/>
          <p:nvPr/>
        </p:nvSpPr>
        <p:spPr>
          <a:xfrm rot="16200000">
            <a:off x="874014" y="725709"/>
            <a:ext cx="1798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000" b="1" dirty="0"/>
              <a:t>Samples</a:t>
            </a: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5EFB679A-9052-8C48-86BC-F9EE765C06DA}"/>
              </a:ext>
            </a:extLst>
          </p:cNvPr>
          <p:cNvSpPr/>
          <p:nvPr/>
        </p:nvSpPr>
        <p:spPr>
          <a:xfrm>
            <a:off x="-27977" y="-2639496"/>
            <a:ext cx="657270" cy="178142"/>
          </a:xfrm>
          <a:prstGeom prst="rightArrow">
            <a:avLst>
              <a:gd name="adj1" fmla="val 20913"/>
              <a:gd name="adj2" fmla="val 79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C3E36288-ED85-064C-8120-A193B2FBA6D0}"/>
              </a:ext>
            </a:extLst>
          </p:cNvPr>
          <p:cNvSpPr/>
          <p:nvPr/>
        </p:nvSpPr>
        <p:spPr>
          <a:xfrm rot="5400000">
            <a:off x="2909595" y="-2617240"/>
            <a:ext cx="657270" cy="178142"/>
          </a:xfrm>
          <a:prstGeom prst="rightArrow">
            <a:avLst>
              <a:gd name="adj1" fmla="val 20913"/>
              <a:gd name="adj2" fmla="val 79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708B7D6-9A56-C94F-BBFF-9C8E6AD2ECF2}"/>
              </a:ext>
            </a:extLst>
          </p:cNvPr>
          <p:cNvGrpSpPr/>
          <p:nvPr/>
        </p:nvGrpSpPr>
        <p:grpSpPr>
          <a:xfrm>
            <a:off x="5548618" y="2947738"/>
            <a:ext cx="1405108" cy="1747967"/>
            <a:chOff x="2577551" y="3022953"/>
            <a:chExt cx="1405108" cy="1747967"/>
          </a:xfrm>
        </p:grpSpPr>
        <p:sp>
          <p:nvSpPr>
            <p:cNvPr id="32" name="Right Arrow 31">
              <a:extLst>
                <a:ext uri="{FF2B5EF4-FFF2-40B4-BE49-F238E27FC236}">
                  <a16:creationId xmlns:a16="http://schemas.microsoft.com/office/drawing/2014/main" id="{BCD4037A-22BE-F545-A20B-5DECC74A1CA7}"/>
                </a:ext>
              </a:extLst>
            </p:cNvPr>
            <p:cNvSpPr/>
            <p:nvPr/>
          </p:nvSpPr>
          <p:spPr>
            <a:xfrm rot="5400000">
              <a:off x="2951470" y="3262517"/>
              <a:ext cx="657270" cy="178142"/>
            </a:xfrm>
            <a:prstGeom prst="rightArrow">
              <a:avLst>
                <a:gd name="adj1" fmla="val 20913"/>
                <a:gd name="adj2" fmla="val 7908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3391B508-2477-8046-AF61-08D93F36B3F5}"/>
                </a:ext>
              </a:extLst>
            </p:cNvPr>
            <p:cNvSpPr/>
            <p:nvPr/>
          </p:nvSpPr>
          <p:spPr>
            <a:xfrm>
              <a:off x="2577551" y="3416153"/>
              <a:ext cx="1405108" cy="8198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2400" b="1" dirty="0"/>
                <a:t>Factor Analysis</a:t>
              </a:r>
            </a:p>
          </p:txBody>
        </p:sp>
        <p:sp>
          <p:nvSpPr>
            <p:cNvPr id="34" name="Right Arrow 33">
              <a:extLst>
                <a:ext uri="{FF2B5EF4-FFF2-40B4-BE49-F238E27FC236}">
                  <a16:creationId xmlns:a16="http://schemas.microsoft.com/office/drawing/2014/main" id="{6AB08E02-6C5C-F846-B6A2-94C67E0192D9}"/>
                </a:ext>
              </a:extLst>
            </p:cNvPr>
            <p:cNvSpPr/>
            <p:nvPr/>
          </p:nvSpPr>
          <p:spPr>
            <a:xfrm rot="5400000">
              <a:off x="2936263" y="4353214"/>
              <a:ext cx="657270" cy="178142"/>
            </a:xfrm>
            <a:prstGeom prst="rightArrow">
              <a:avLst>
                <a:gd name="adj1" fmla="val 20913"/>
                <a:gd name="adj2" fmla="val 7908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aphicFrame>
        <p:nvGraphicFramePr>
          <p:cNvPr id="35" name="Table 3">
            <a:extLst>
              <a:ext uri="{FF2B5EF4-FFF2-40B4-BE49-F238E27FC236}">
                <a16:creationId xmlns:a16="http://schemas.microsoft.com/office/drawing/2014/main" id="{D1106F21-03C8-A049-8BD5-1F2EBE494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924366"/>
              </p:ext>
            </p:extLst>
          </p:nvPr>
        </p:nvGraphicFramePr>
        <p:xfrm>
          <a:off x="7454821" y="556129"/>
          <a:ext cx="1698172" cy="16298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543">
                  <a:extLst>
                    <a:ext uri="{9D8B030D-6E8A-4147-A177-3AD203B41FA5}">
                      <a16:colId xmlns:a16="http://schemas.microsoft.com/office/drawing/2014/main" val="1889157796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2129718663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2229528150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3982351198"/>
                    </a:ext>
                  </a:extLst>
                </a:gridCol>
              </a:tblGrid>
              <a:tr h="407461">
                <a:tc>
                  <a:txBody>
                    <a:bodyPr/>
                    <a:lstStyle/>
                    <a:p>
                      <a:endParaRPr lang="en-K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878439"/>
                  </a:ext>
                </a:extLst>
              </a:tr>
              <a:tr h="407461">
                <a:tc>
                  <a:txBody>
                    <a:bodyPr/>
                    <a:lstStyle/>
                    <a:p>
                      <a:endParaRPr lang="en-KR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558183"/>
                  </a:ext>
                </a:extLst>
              </a:tr>
              <a:tr h="407461">
                <a:tc>
                  <a:txBody>
                    <a:bodyPr/>
                    <a:lstStyle/>
                    <a:p>
                      <a:endParaRPr lang="en-KR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09971"/>
                  </a:ext>
                </a:extLst>
              </a:tr>
              <a:tr h="407461">
                <a:tc>
                  <a:txBody>
                    <a:bodyPr/>
                    <a:lstStyle/>
                    <a:p>
                      <a:endParaRPr lang="en-KR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615814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E183C294-A9C5-D348-95B7-08BA542C07FC}"/>
              </a:ext>
            </a:extLst>
          </p:cNvPr>
          <p:cNvSpPr txBox="1"/>
          <p:nvPr/>
        </p:nvSpPr>
        <p:spPr>
          <a:xfrm>
            <a:off x="7442497" y="20284"/>
            <a:ext cx="3420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trike="sngStrike" dirty="0"/>
              <a:t>I</a:t>
            </a:r>
            <a:r>
              <a:rPr lang="en-KR" sz="2000" b="1" strike="sngStrike" dirty="0"/>
              <a:t>nternal metrics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12C8A2-2648-E44C-B8D4-04B31133850B}"/>
              </a:ext>
            </a:extLst>
          </p:cNvPr>
          <p:cNvSpPr txBox="1"/>
          <p:nvPr/>
        </p:nvSpPr>
        <p:spPr>
          <a:xfrm rot="16200000">
            <a:off x="6268326" y="768429"/>
            <a:ext cx="1798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000" b="1" strike="sngStrike" dirty="0"/>
              <a:t>Samples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F3E9AF8-B2A1-A94E-9D9E-486CAF27F4D2}"/>
              </a:ext>
            </a:extLst>
          </p:cNvPr>
          <p:cNvGrpSpPr/>
          <p:nvPr/>
        </p:nvGrpSpPr>
        <p:grpSpPr>
          <a:xfrm>
            <a:off x="4247112" y="774665"/>
            <a:ext cx="2579354" cy="1017668"/>
            <a:chOff x="2963313" y="854637"/>
            <a:chExt cx="2579354" cy="1017668"/>
          </a:xfrm>
        </p:grpSpPr>
        <p:sp>
          <p:nvSpPr>
            <p:cNvPr id="39" name="Right Arrow 38">
              <a:extLst>
                <a:ext uri="{FF2B5EF4-FFF2-40B4-BE49-F238E27FC236}">
                  <a16:creationId xmlns:a16="http://schemas.microsoft.com/office/drawing/2014/main" id="{C2510CAF-E43B-C445-BBAC-FB9181A11E47}"/>
                </a:ext>
              </a:extLst>
            </p:cNvPr>
            <p:cNvSpPr/>
            <p:nvPr/>
          </p:nvSpPr>
          <p:spPr>
            <a:xfrm>
              <a:off x="2963313" y="1318629"/>
              <a:ext cx="1263800" cy="187272"/>
            </a:xfrm>
            <a:prstGeom prst="rightArrow">
              <a:avLst>
                <a:gd name="adj1" fmla="val 20913"/>
                <a:gd name="adj2" fmla="val 7908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5DE79EE-C9FC-4547-A649-4B25E08A8E53}"/>
                </a:ext>
              </a:extLst>
            </p:cNvPr>
            <p:cNvGrpSpPr/>
            <p:nvPr/>
          </p:nvGrpSpPr>
          <p:grpSpPr>
            <a:xfrm>
              <a:off x="3412319" y="854637"/>
              <a:ext cx="2130348" cy="1017668"/>
              <a:chOff x="3582439" y="854637"/>
              <a:chExt cx="2130348" cy="1017668"/>
            </a:xfrm>
          </p:grpSpPr>
          <p:sp>
            <p:nvSpPr>
              <p:cNvPr id="41" name="Right Arrow 40">
                <a:extLst>
                  <a:ext uri="{FF2B5EF4-FFF2-40B4-BE49-F238E27FC236}">
                    <a16:creationId xmlns:a16="http://schemas.microsoft.com/office/drawing/2014/main" id="{96A47C4A-4116-B941-9B00-127D668541FB}"/>
                  </a:ext>
                </a:extLst>
              </p:cNvPr>
              <p:cNvSpPr/>
              <p:nvPr/>
            </p:nvSpPr>
            <p:spPr>
              <a:xfrm>
                <a:off x="4448987" y="1269835"/>
                <a:ext cx="1263800" cy="187272"/>
              </a:xfrm>
              <a:prstGeom prst="rightArrow">
                <a:avLst>
                  <a:gd name="adj1" fmla="val 20913"/>
                  <a:gd name="adj2" fmla="val 7908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4304FA75-67DE-F649-AA9F-EA8799D3FB81}"/>
                  </a:ext>
                </a:extLst>
              </p:cNvPr>
              <p:cNvSpPr/>
              <p:nvPr/>
            </p:nvSpPr>
            <p:spPr>
              <a:xfrm>
                <a:off x="3582439" y="854637"/>
                <a:ext cx="1498448" cy="101766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2000" b="1" dirty="0"/>
                  <a:t>Kmeans Clustering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AE24E6E-9A13-584B-AD9C-A61D1C74E1F5}"/>
              </a:ext>
            </a:extLst>
          </p:cNvPr>
          <p:cNvGrpSpPr/>
          <p:nvPr/>
        </p:nvGrpSpPr>
        <p:grpSpPr>
          <a:xfrm>
            <a:off x="3758681" y="4907727"/>
            <a:ext cx="5176744" cy="1520820"/>
            <a:chOff x="4906892" y="2759820"/>
            <a:chExt cx="8415314" cy="228564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F8314D8-779B-7A41-9C65-BC35015D1EE7}"/>
                </a:ext>
              </a:extLst>
            </p:cNvPr>
            <p:cNvGrpSpPr/>
            <p:nvPr/>
          </p:nvGrpSpPr>
          <p:grpSpPr>
            <a:xfrm>
              <a:off x="4906892" y="2759820"/>
              <a:ext cx="3746115" cy="2250260"/>
              <a:chOff x="-1392369" y="500802"/>
              <a:chExt cx="3746115" cy="2250260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FF560AF-D1B2-EF4B-8CE5-903523689E76}"/>
                  </a:ext>
                </a:extLst>
              </p:cNvPr>
              <p:cNvSpPr txBox="1"/>
              <p:nvPr/>
            </p:nvSpPr>
            <p:spPr>
              <a:xfrm>
                <a:off x="-1392369" y="1085851"/>
                <a:ext cx="3746115" cy="166521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err="1"/>
                  <a:t>used_cpu_sys</a:t>
                </a:r>
                <a:endParaRPr lang="en-US" sz="1600" b="1" dirty="0"/>
              </a:p>
              <a:p>
                <a:pPr algn="ctr"/>
                <a:r>
                  <a:rPr lang="en-US" sz="1600" b="1" dirty="0" err="1"/>
                  <a:t>used_cpu_user</a:t>
                </a:r>
                <a:endParaRPr lang="en-US" sz="1600" b="1" dirty="0"/>
              </a:p>
              <a:p>
                <a:pPr algn="ctr"/>
                <a:r>
                  <a:rPr lang="en-US" sz="1600" b="1" dirty="0" err="1"/>
                  <a:t>used_cpu_sys_children</a:t>
                </a:r>
                <a:endParaRPr lang="en-US" sz="1600" b="1" dirty="0"/>
              </a:p>
              <a:p>
                <a:pPr algn="ctr"/>
                <a:r>
                  <a:rPr lang="en-KR" sz="1600" b="1" dirty="0"/>
                  <a:t>…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48CA1AF-E4EA-A246-9F8C-52B1A34975A1}"/>
                  </a:ext>
                </a:extLst>
              </p:cNvPr>
              <p:cNvSpPr/>
              <p:nvPr/>
            </p:nvSpPr>
            <p:spPr>
              <a:xfrm>
                <a:off x="-312768" y="500802"/>
                <a:ext cx="1586909" cy="523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/>
                  <a:t>Cluster_2</a:t>
                </a:r>
                <a:endParaRPr lang="en-KR" sz="2800" dirty="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0657876-2E16-A24E-817F-695B72190BFC}"/>
                </a:ext>
              </a:extLst>
            </p:cNvPr>
            <p:cNvGrpSpPr/>
            <p:nvPr/>
          </p:nvGrpSpPr>
          <p:grpSpPr>
            <a:xfrm>
              <a:off x="9576091" y="2837142"/>
              <a:ext cx="3746115" cy="2208324"/>
              <a:chOff x="6904652" y="557737"/>
              <a:chExt cx="3746115" cy="2208324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FBBD3CA-48F3-6A46-8C37-B87CFD557099}"/>
                  </a:ext>
                </a:extLst>
              </p:cNvPr>
              <p:cNvSpPr txBox="1"/>
              <p:nvPr/>
            </p:nvSpPr>
            <p:spPr>
              <a:xfrm>
                <a:off x="6904652" y="1147106"/>
                <a:ext cx="3746115" cy="161895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err="1"/>
                  <a:t>used_memory</a:t>
                </a:r>
                <a:endParaRPr lang="en-US" sz="1600" b="1" dirty="0"/>
              </a:p>
              <a:p>
                <a:pPr algn="ctr"/>
                <a:r>
                  <a:rPr lang="en-US" sz="1600" b="1" dirty="0" err="1"/>
                  <a:t>used_memory_human</a:t>
                </a:r>
                <a:endParaRPr lang="en-US" sz="1600" b="1" dirty="0"/>
              </a:p>
              <a:p>
                <a:pPr algn="ctr"/>
                <a:r>
                  <a:rPr lang="en-US" sz="1600" b="1" dirty="0" err="1"/>
                  <a:t>used_memory_peak</a:t>
                </a:r>
                <a:endParaRPr lang="en-US" sz="1600" b="1" dirty="0"/>
              </a:p>
              <a:p>
                <a:pPr algn="ctr"/>
                <a:r>
                  <a:rPr lang="en-US" sz="1600" b="1" dirty="0"/>
                  <a:t>…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A5C67EE-1D7B-A943-BB89-6BAD2EBC3577}"/>
                  </a:ext>
                </a:extLst>
              </p:cNvPr>
              <p:cNvSpPr/>
              <p:nvPr/>
            </p:nvSpPr>
            <p:spPr>
              <a:xfrm>
                <a:off x="7984253" y="557737"/>
                <a:ext cx="15869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/>
                  <a:t>Cluster_1</a:t>
                </a:r>
                <a:endParaRPr lang="en-KR" sz="2800" dirty="0"/>
              </a:p>
            </p:txBody>
          </p:sp>
        </p:grpSp>
      </p:grp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BD7EE62F-358E-B140-BC27-0A6C509E1E8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328877" y="2963895"/>
            <a:ext cx="4400529" cy="758336"/>
          </a:xfrm>
          <a:prstGeom prst="bentConnector3">
            <a:avLst>
              <a:gd name="adj1" fmla="val 100217"/>
            </a:avLst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2C31C4F-312E-4442-BE0B-D333C5305D76}"/>
              </a:ext>
            </a:extLst>
          </p:cNvPr>
          <p:cNvSpPr txBox="1"/>
          <p:nvPr/>
        </p:nvSpPr>
        <p:spPr>
          <a:xfrm>
            <a:off x="12724247" y="838527"/>
            <a:ext cx="2304451" cy="107721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/>
              <a:t>used_memory</a:t>
            </a:r>
            <a:endParaRPr lang="en-US" sz="1600" b="1" dirty="0"/>
          </a:p>
          <a:p>
            <a:pPr algn="ctr"/>
            <a:r>
              <a:rPr lang="en-US" sz="1600" b="1" dirty="0" err="1"/>
              <a:t>used_memory_human</a:t>
            </a:r>
            <a:endParaRPr lang="en-US" sz="1600" b="1" dirty="0"/>
          </a:p>
          <a:p>
            <a:pPr algn="ctr"/>
            <a:r>
              <a:rPr lang="en-US" sz="1600" b="1" dirty="0" err="1"/>
              <a:t>used_memory_peak</a:t>
            </a:r>
            <a:endParaRPr lang="en-US" sz="1600" b="1" dirty="0"/>
          </a:p>
          <a:p>
            <a:pPr algn="ctr"/>
            <a:r>
              <a:rPr lang="en-US" sz="1600" b="1" dirty="0"/>
              <a:t>…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A02E493-EDFD-8A47-84AD-4BCFF7DEEDFC}"/>
              </a:ext>
            </a:extLst>
          </p:cNvPr>
          <p:cNvSpPr txBox="1"/>
          <p:nvPr/>
        </p:nvSpPr>
        <p:spPr>
          <a:xfrm>
            <a:off x="13199278" y="1066035"/>
            <a:ext cx="2304451" cy="107721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/>
              <a:t>used_memory</a:t>
            </a:r>
            <a:endParaRPr lang="en-US" sz="1600" b="1" dirty="0"/>
          </a:p>
          <a:p>
            <a:pPr algn="ctr"/>
            <a:r>
              <a:rPr lang="en-US" sz="1600" b="1" dirty="0" err="1"/>
              <a:t>used_memory_human</a:t>
            </a:r>
            <a:endParaRPr lang="en-US" sz="1600" b="1" dirty="0"/>
          </a:p>
          <a:p>
            <a:pPr algn="ctr"/>
            <a:r>
              <a:rPr lang="en-US" sz="1600" b="1" dirty="0" err="1"/>
              <a:t>used_memory_peak</a:t>
            </a:r>
            <a:endParaRPr lang="en-US" sz="1600" b="1" dirty="0"/>
          </a:p>
          <a:p>
            <a:pPr algn="ctr"/>
            <a:r>
              <a:rPr lang="en-US" sz="1600" b="1" dirty="0"/>
              <a:t>…</a:t>
            </a:r>
          </a:p>
        </p:txBody>
      </p:sp>
      <p:sp>
        <p:nvSpPr>
          <p:cNvPr id="70" name="Right Arrow 69">
            <a:extLst>
              <a:ext uri="{FF2B5EF4-FFF2-40B4-BE49-F238E27FC236}">
                <a16:creationId xmlns:a16="http://schemas.microsoft.com/office/drawing/2014/main" id="{94999D08-FA35-7C44-AAFB-6F3D16CDCB4E}"/>
              </a:ext>
            </a:extLst>
          </p:cNvPr>
          <p:cNvSpPr/>
          <p:nvPr/>
        </p:nvSpPr>
        <p:spPr>
          <a:xfrm rot="5400000">
            <a:off x="13933797" y="3494491"/>
            <a:ext cx="657270" cy="178142"/>
          </a:xfrm>
          <a:prstGeom prst="rightArrow">
            <a:avLst>
              <a:gd name="adj1" fmla="val 20913"/>
              <a:gd name="adj2" fmla="val 79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72F5012F-F58E-9B46-9173-CD51A34B291A}"/>
              </a:ext>
            </a:extLst>
          </p:cNvPr>
          <p:cNvSpPr/>
          <p:nvPr/>
        </p:nvSpPr>
        <p:spPr>
          <a:xfrm rot="16200000">
            <a:off x="13914880" y="2711580"/>
            <a:ext cx="657270" cy="178142"/>
          </a:xfrm>
          <a:prstGeom prst="rightArrow">
            <a:avLst>
              <a:gd name="adj1" fmla="val 20913"/>
              <a:gd name="adj2" fmla="val 79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7F039022-9021-A44D-972B-075360E8A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592623"/>
              </p:ext>
            </p:extLst>
          </p:nvPr>
        </p:nvGraphicFramePr>
        <p:xfrm>
          <a:off x="12989107" y="4246868"/>
          <a:ext cx="2546649" cy="2592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6649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param_1 : BO1_result</a:t>
                      </a:r>
                      <a:endParaRPr lang="en-K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4342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param_2 : BO1_result</a:t>
                      </a:r>
                      <a:endParaRPr lang="en-K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15982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param_3 : BO1_result</a:t>
                      </a:r>
                      <a:endParaRPr lang="en-K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40562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param_4 : BO1_result</a:t>
                      </a:r>
                      <a:endParaRPr lang="en-K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75761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param_5 : BO2_result</a:t>
                      </a:r>
                      <a:endParaRPr lang="en-K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param_6 : BO2_result</a:t>
                      </a:r>
                      <a:endParaRPr lang="en-K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param_7 : BO2_result</a:t>
                      </a:r>
                      <a:endParaRPr lang="en-K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  <p:sp>
        <p:nvSpPr>
          <p:cNvPr id="73" name="Right Arrow 72">
            <a:extLst>
              <a:ext uri="{FF2B5EF4-FFF2-40B4-BE49-F238E27FC236}">
                <a16:creationId xmlns:a16="http://schemas.microsoft.com/office/drawing/2014/main" id="{F05C0B84-0935-C644-B853-35D4A7AFDC2A}"/>
              </a:ext>
            </a:extLst>
          </p:cNvPr>
          <p:cNvSpPr/>
          <p:nvPr/>
        </p:nvSpPr>
        <p:spPr>
          <a:xfrm rot="5400000">
            <a:off x="-3831170" y="-3502759"/>
            <a:ext cx="657270" cy="178142"/>
          </a:xfrm>
          <a:prstGeom prst="rightArrow">
            <a:avLst>
              <a:gd name="adj1" fmla="val 20913"/>
              <a:gd name="adj2" fmla="val 79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0DA0187C-D2F4-E04E-B60A-EEF07E95AAEA}"/>
              </a:ext>
            </a:extLst>
          </p:cNvPr>
          <p:cNvSpPr/>
          <p:nvPr/>
        </p:nvSpPr>
        <p:spPr>
          <a:xfrm rot="5400000">
            <a:off x="-3271265" y="265933"/>
            <a:ext cx="657270" cy="178142"/>
          </a:xfrm>
          <a:prstGeom prst="rightArrow">
            <a:avLst>
              <a:gd name="adj1" fmla="val 20913"/>
              <a:gd name="adj2" fmla="val 79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8721C5-7779-E140-9027-B677DA49D6A5}"/>
              </a:ext>
            </a:extLst>
          </p:cNvPr>
          <p:cNvGrpSpPr/>
          <p:nvPr/>
        </p:nvGrpSpPr>
        <p:grpSpPr>
          <a:xfrm rot="5400000">
            <a:off x="-3087441" y="4324183"/>
            <a:ext cx="1110738" cy="1092972"/>
            <a:chOff x="3022038" y="441915"/>
            <a:chExt cx="1895699" cy="1585081"/>
          </a:xfrm>
        </p:grpSpPr>
        <p:sp>
          <p:nvSpPr>
            <p:cNvPr id="83" name="Right Arrow 82">
              <a:extLst>
                <a:ext uri="{FF2B5EF4-FFF2-40B4-BE49-F238E27FC236}">
                  <a16:creationId xmlns:a16="http://schemas.microsoft.com/office/drawing/2014/main" id="{D78BFB08-8096-1F49-8847-33964F363F91}"/>
                </a:ext>
              </a:extLst>
            </p:cNvPr>
            <p:cNvSpPr/>
            <p:nvPr/>
          </p:nvSpPr>
          <p:spPr>
            <a:xfrm>
              <a:off x="3022038" y="1409179"/>
              <a:ext cx="1263800" cy="187272"/>
            </a:xfrm>
            <a:prstGeom prst="rightArrow">
              <a:avLst>
                <a:gd name="adj1" fmla="val 20913"/>
                <a:gd name="adj2" fmla="val 7908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E206F06-CC1E-894C-B5EF-E0F006B173EC}"/>
                </a:ext>
              </a:extLst>
            </p:cNvPr>
            <p:cNvGrpSpPr/>
            <p:nvPr/>
          </p:nvGrpSpPr>
          <p:grpSpPr>
            <a:xfrm>
              <a:off x="3653937" y="441915"/>
              <a:ext cx="1263800" cy="1585081"/>
              <a:chOff x="3824057" y="441915"/>
              <a:chExt cx="1263800" cy="1585081"/>
            </a:xfrm>
          </p:grpSpPr>
          <p:sp>
            <p:nvSpPr>
              <p:cNvPr id="85" name="Right Arrow 84">
                <a:extLst>
                  <a:ext uri="{FF2B5EF4-FFF2-40B4-BE49-F238E27FC236}">
                    <a16:creationId xmlns:a16="http://schemas.microsoft.com/office/drawing/2014/main" id="{07547A93-811C-854D-AE4F-C0B3C80054D5}"/>
                  </a:ext>
                </a:extLst>
              </p:cNvPr>
              <p:cNvSpPr/>
              <p:nvPr/>
            </p:nvSpPr>
            <p:spPr>
              <a:xfrm rot="16200000">
                <a:off x="4014569" y="868671"/>
                <a:ext cx="1073899" cy="220388"/>
              </a:xfrm>
              <a:prstGeom prst="rightArrow">
                <a:avLst>
                  <a:gd name="adj1" fmla="val 20913"/>
                  <a:gd name="adj2" fmla="val 7908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63C9555E-679F-2D4A-8D7A-5E7F6A11F4CE}"/>
                  </a:ext>
                </a:extLst>
              </p:cNvPr>
              <p:cNvSpPr/>
              <p:nvPr/>
            </p:nvSpPr>
            <p:spPr>
              <a:xfrm>
                <a:off x="3824057" y="978864"/>
                <a:ext cx="1263800" cy="104813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3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3143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E22748-10DC-5B40-8EC6-109774299237}"/>
              </a:ext>
            </a:extLst>
          </p:cNvPr>
          <p:cNvSpPr/>
          <p:nvPr/>
        </p:nvSpPr>
        <p:spPr>
          <a:xfrm>
            <a:off x="-3070636" y="1320501"/>
            <a:ext cx="2872292" cy="421699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7D30B9-0B87-0044-8524-FAF31916A1C3}"/>
              </a:ext>
            </a:extLst>
          </p:cNvPr>
          <p:cNvGrpSpPr/>
          <p:nvPr/>
        </p:nvGrpSpPr>
        <p:grpSpPr>
          <a:xfrm>
            <a:off x="-3140865" y="1707776"/>
            <a:ext cx="2820937" cy="3287962"/>
            <a:chOff x="1145385" y="1871830"/>
            <a:chExt cx="2820937" cy="328796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4EAA94C-7BD4-3541-880D-8006273FC62D}"/>
                </a:ext>
              </a:extLst>
            </p:cNvPr>
            <p:cNvGrpSpPr/>
            <p:nvPr/>
          </p:nvGrpSpPr>
          <p:grpSpPr>
            <a:xfrm>
              <a:off x="1302814" y="1871830"/>
              <a:ext cx="1078261" cy="930832"/>
              <a:chOff x="1492815" y="1871830"/>
              <a:chExt cx="1078261" cy="93083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0A23388-E08F-9642-8314-E950FB2DDCFA}"/>
                  </a:ext>
                </a:extLst>
              </p:cNvPr>
              <p:cNvSpPr/>
              <p:nvPr/>
            </p:nvSpPr>
            <p:spPr>
              <a:xfrm>
                <a:off x="1584254" y="2130304"/>
                <a:ext cx="895382" cy="672358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/>
                  <a:t>config.conf</a:t>
                </a:r>
                <a:r>
                  <a:rPr lang="en-US" sz="900" dirty="0"/>
                  <a:t> (1)</a:t>
                </a:r>
              </a:p>
              <a:p>
                <a:pPr algn="ctr"/>
                <a:r>
                  <a:rPr lang="en-US" sz="900" dirty="0" err="1"/>
                  <a:t>config.conf</a:t>
                </a:r>
                <a:r>
                  <a:rPr lang="en-US" sz="900" dirty="0"/>
                  <a:t> (2)</a:t>
                </a:r>
              </a:p>
              <a:p>
                <a:pPr algn="ctr"/>
                <a:r>
                  <a:rPr lang="en-US" sz="900" dirty="0"/>
                  <a:t>…</a:t>
                </a:r>
              </a:p>
              <a:p>
                <a:pPr algn="ctr"/>
                <a:r>
                  <a:rPr lang="en-US" sz="900" dirty="0" err="1"/>
                  <a:t>config.conf</a:t>
                </a:r>
                <a:r>
                  <a:rPr lang="en-US" sz="900" dirty="0"/>
                  <a:t> (n)</a:t>
                </a:r>
                <a:endParaRPr lang="en-KR" sz="900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BBD84A-6D87-B14C-9DDE-C1748AFAEE82}"/>
                  </a:ext>
                </a:extLst>
              </p:cNvPr>
              <p:cNvSpPr txBox="1"/>
              <p:nvPr/>
            </p:nvSpPr>
            <p:spPr>
              <a:xfrm>
                <a:off x="1492815" y="1871830"/>
                <a:ext cx="107826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KR" sz="1000" dirty="0"/>
                  <a:t>Random Samples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A8AED26-6B7E-CF45-B78F-A21B777E0C7B}"/>
                </a:ext>
              </a:extLst>
            </p:cNvPr>
            <p:cNvGrpSpPr/>
            <p:nvPr/>
          </p:nvGrpSpPr>
          <p:grpSpPr>
            <a:xfrm>
              <a:off x="1145385" y="2959442"/>
              <a:ext cx="1591875" cy="1302402"/>
              <a:chOff x="1145385" y="2959442"/>
              <a:chExt cx="1591875" cy="1302402"/>
            </a:xfrm>
          </p:grpSpPr>
          <p:sp>
            <p:nvSpPr>
              <p:cNvPr id="11" name="Right Arrow 10">
                <a:extLst>
                  <a:ext uri="{FF2B5EF4-FFF2-40B4-BE49-F238E27FC236}">
                    <a16:creationId xmlns:a16="http://schemas.microsoft.com/office/drawing/2014/main" id="{9AD4971E-1DE7-324E-8A76-91EDB72B8BAE}"/>
                  </a:ext>
                </a:extLst>
              </p:cNvPr>
              <p:cNvSpPr/>
              <p:nvPr/>
            </p:nvSpPr>
            <p:spPr>
              <a:xfrm rot="5400000">
                <a:off x="1663851" y="3079781"/>
                <a:ext cx="356185" cy="115507"/>
              </a:xfrm>
              <a:prstGeom prst="rightArrow">
                <a:avLst>
                  <a:gd name="adj1" fmla="val 20913"/>
                  <a:gd name="adj2" fmla="val 79086"/>
                </a:avLst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482B5DD-2528-3942-800F-322DE7FF6094}"/>
                  </a:ext>
                </a:extLst>
              </p:cNvPr>
              <p:cNvGrpSpPr/>
              <p:nvPr/>
            </p:nvGrpSpPr>
            <p:grpSpPr>
              <a:xfrm>
                <a:off x="1145385" y="3382981"/>
                <a:ext cx="1393118" cy="878863"/>
                <a:chOff x="1335386" y="3382981"/>
                <a:chExt cx="1393118" cy="878863"/>
              </a:xfrm>
            </p:grpSpPr>
            <p:pic>
              <p:nvPicPr>
                <p:cNvPr id="10" name="Graphic 9" descr="Database with solid fill">
                  <a:extLst>
                    <a:ext uri="{FF2B5EF4-FFF2-40B4-BE49-F238E27FC236}">
                      <a16:creationId xmlns:a16="http://schemas.microsoft.com/office/drawing/2014/main" id="{23948CB2-C678-1C47-9BE3-F5E0EECD96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35386" y="3382981"/>
                  <a:ext cx="1393118" cy="672358"/>
                </a:xfrm>
                <a:prstGeom prst="rect">
                  <a:avLst/>
                </a:prstGeom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D711987-F4A7-7A4E-9D68-6CD715062120}"/>
                    </a:ext>
                  </a:extLst>
                </p:cNvPr>
                <p:cNvSpPr txBox="1"/>
                <p:nvPr/>
              </p:nvSpPr>
              <p:spPr>
                <a:xfrm>
                  <a:off x="1769363" y="4015623"/>
                  <a:ext cx="47338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KR" sz="1000" dirty="0"/>
                    <a:t>Redis</a:t>
                  </a:r>
                </a:p>
              </p:txBody>
            </p:sp>
          </p:grpSp>
          <p:sp>
            <p:nvSpPr>
              <p:cNvPr id="14" name="Right Arrow 13">
                <a:extLst>
                  <a:ext uri="{FF2B5EF4-FFF2-40B4-BE49-F238E27FC236}">
                    <a16:creationId xmlns:a16="http://schemas.microsoft.com/office/drawing/2014/main" id="{73E560E1-302B-5C47-8C54-E6BC67197466}"/>
                  </a:ext>
                </a:extLst>
              </p:cNvPr>
              <p:cNvSpPr/>
              <p:nvPr/>
            </p:nvSpPr>
            <p:spPr>
              <a:xfrm>
                <a:off x="2381075" y="3719160"/>
                <a:ext cx="356185" cy="115507"/>
              </a:xfrm>
              <a:prstGeom prst="rightArrow">
                <a:avLst>
                  <a:gd name="adj1" fmla="val 20913"/>
                  <a:gd name="adj2" fmla="val 79086"/>
                </a:avLst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CEF7686-B6C7-CD47-A0F9-DFF9575F59C0}"/>
                </a:ext>
              </a:extLst>
            </p:cNvPr>
            <p:cNvGrpSpPr/>
            <p:nvPr/>
          </p:nvGrpSpPr>
          <p:grpSpPr>
            <a:xfrm>
              <a:off x="2807490" y="3252267"/>
              <a:ext cx="1158832" cy="1131474"/>
              <a:chOff x="2807490" y="3252267"/>
              <a:chExt cx="1158832" cy="113147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06E8477-F55E-AB43-B7D0-FE0BF52847FF}"/>
                  </a:ext>
                </a:extLst>
              </p:cNvPr>
              <p:cNvSpPr/>
              <p:nvPr/>
            </p:nvSpPr>
            <p:spPr>
              <a:xfrm>
                <a:off x="2807490" y="3498488"/>
                <a:ext cx="1158832" cy="8852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used_cpu_sys</a:t>
                </a:r>
                <a:endParaRPr lang="en-US" sz="800" dirty="0"/>
              </a:p>
              <a:p>
                <a:pPr algn="ctr"/>
                <a:r>
                  <a:rPr lang="en-US" sz="800" dirty="0" err="1"/>
                  <a:t>used_cpu_user</a:t>
                </a:r>
                <a:endParaRPr lang="en-US" sz="800" dirty="0"/>
              </a:p>
              <a:p>
                <a:pPr algn="ctr"/>
                <a:r>
                  <a:rPr lang="en-US" sz="800" dirty="0" err="1"/>
                  <a:t>used_cpu_sys_children</a:t>
                </a:r>
                <a:endParaRPr lang="en-US" sz="800" dirty="0"/>
              </a:p>
              <a:p>
                <a:pPr algn="ctr"/>
                <a:r>
                  <a:rPr lang="en-US" sz="800" dirty="0" err="1"/>
                  <a:t>used_memory</a:t>
                </a:r>
                <a:endParaRPr lang="en-US" sz="800" dirty="0"/>
              </a:p>
              <a:p>
                <a:pPr algn="ctr"/>
                <a:r>
                  <a:rPr lang="en-US" sz="800" dirty="0" err="1"/>
                  <a:t>used_memory_human</a:t>
                </a:r>
                <a:endParaRPr lang="en-US" sz="800" dirty="0"/>
              </a:p>
              <a:p>
                <a:pPr algn="ctr"/>
                <a:r>
                  <a:rPr lang="en-US" sz="800" dirty="0" err="1"/>
                  <a:t>used_memory_peack</a:t>
                </a:r>
                <a:endParaRPr lang="en-US" sz="800" dirty="0"/>
              </a:p>
              <a:p>
                <a:pPr algn="ctr"/>
                <a:r>
                  <a:rPr lang="en-US" sz="800" dirty="0"/>
                  <a:t>…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53279F-EA08-AB43-B2F4-C72EC8A8C8BE}"/>
                  </a:ext>
                </a:extLst>
              </p:cNvPr>
              <p:cNvSpPr txBox="1"/>
              <p:nvPr/>
            </p:nvSpPr>
            <p:spPr>
              <a:xfrm>
                <a:off x="2888061" y="3252267"/>
                <a:ext cx="107826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KR" sz="1000" dirty="0"/>
                  <a:t>Internal metrics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521F017-2C4D-8644-A32F-BD90BC6FDCBA}"/>
                </a:ext>
              </a:extLst>
            </p:cNvPr>
            <p:cNvGrpSpPr/>
            <p:nvPr/>
          </p:nvGrpSpPr>
          <p:grpSpPr>
            <a:xfrm>
              <a:off x="1378723" y="4372981"/>
              <a:ext cx="1358537" cy="783293"/>
              <a:chOff x="1378723" y="4372981"/>
              <a:chExt cx="1358537" cy="783293"/>
            </a:xfrm>
          </p:grpSpPr>
          <p:sp>
            <p:nvSpPr>
              <p:cNvPr id="34" name="Right Arrow 33">
                <a:extLst>
                  <a:ext uri="{FF2B5EF4-FFF2-40B4-BE49-F238E27FC236}">
                    <a16:creationId xmlns:a16="http://schemas.microsoft.com/office/drawing/2014/main" id="{CE47FB32-912D-334D-A1DC-81B2716CB708}"/>
                  </a:ext>
                </a:extLst>
              </p:cNvPr>
              <p:cNvSpPr/>
              <p:nvPr/>
            </p:nvSpPr>
            <p:spPr>
              <a:xfrm rot="5400000">
                <a:off x="1546145" y="4613303"/>
                <a:ext cx="593874" cy="113230"/>
              </a:xfrm>
              <a:prstGeom prst="rightArrow">
                <a:avLst>
                  <a:gd name="adj1" fmla="val 20913"/>
                  <a:gd name="adj2" fmla="val 79086"/>
                </a:avLst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" name="Right Arrow 38">
                <a:extLst>
                  <a:ext uri="{FF2B5EF4-FFF2-40B4-BE49-F238E27FC236}">
                    <a16:creationId xmlns:a16="http://schemas.microsoft.com/office/drawing/2014/main" id="{38D49DCD-32E1-D34B-96FA-FEB86058225D}"/>
                  </a:ext>
                </a:extLst>
              </p:cNvPr>
              <p:cNvSpPr/>
              <p:nvPr/>
            </p:nvSpPr>
            <p:spPr>
              <a:xfrm>
                <a:off x="2212187" y="4924294"/>
                <a:ext cx="525073" cy="112973"/>
              </a:xfrm>
              <a:prstGeom prst="rightArrow">
                <a:avLst>
                  <a:gd name="adj1" fmla="val 20913"/>
                  <a:gd name="adj2" fmla="val 79086"/>
                </a:avLst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3C2F58D6-FDDC-A446-87B7-47D9F4E4ACD2}"/>
                  </a:ext>
                </a:extLst>
              </p:cNvPr>
              <p:cNvSpPr/>
              <p:nvPr/>
            </p:nvSpPr>
            <p:spPr>
              <a:xfrm>
                <a:off x="1378723" y="4821290"/>
                <a:ext cx="931953" cy="3349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100" b="1" dirty="0"/>
                  <a:t>Memtier</a:t>
                </a:r>
              </a:p>
              <a:p>
                <a:pPr algn="ctr"/>
                <a:r>
                  <a:rPr lang="en-KR" sz="1100" b="1" dirty="0"/>
                  <a:t>Benchmark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63A3FDD-D679-3741-A4A0-DE646E3626B7}"/>
                </a:ext>
              </a:extLst>
            </p:cNvPr>
            <p:cNvGrpSpPr/>
            <p:nvPr/>
          </p:nvGrpSpPr>
          <p:grpSpPr>
            <a:xfrm>
              <a:off x="2802416" y="4578586"/>
              <a:ext cx="1158832" cy="581206"/>
              <a:chOff x="2807490" y="3252267"/>
              <a:chExt cx="1158832" cy="58120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2A64AC7-6DBB-9E48-BA6D-A23EE2F22BB6}"/>
                  </a:ext>
                </a:extLst>
              </p:cNvPr>
              <p:cNvSpPr/>
              <p:nvPr/>
            </p:nvSpPr>
            <p:spPr>
              <a:xfrm>
                <a:off x="2807490" y="3498489"/>
                <a:ext cx="1158832" cy="33498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throughput</a:t>
                </a:r>
              </a:p>
              <a:p>
                <a:pPr algn="ctr"/>
                <a:r>
                  <a:rPr lang="en-US" sz="800" dirty="0"/>
                  <a:t>…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ED8A11-3E10-C546-A8ED-D2A7FA729BE6}"/>
                  </a:ext>
                </a:extLst>
              </p:cNvPr>
              <p:cNvSpPr txBox="1"/>
              <p:nvPr/>
            </p:nvSpPr>
            <p:spPr>
              <a:xfrm>
                <a:off x="2888061" y="3252267"/>
                <a:ext cx="107826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KR" sz="1000" dirty="0"/>
                  <a:t>External metrics</a:t>
                </a:r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6E1858BD-AC29-9E48-9EC0-0F6C01BDC32B}"/>
              </a:ext>
            </a:extLst>
          </p:cNvPr>
          <p:cNvSpPr/>
          <p:nvPr/>
        </p:nvSpPr>
        <p:spPr>
          <a:xfrm>
            <a:off x="-198345" y="1320501"/>
            <a:ext cx="3522569" cy="421699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E29D723A-E0B2-AC48-A650-69AFB4A0B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320975"/>
              </p:ext>
            </p:extLst>
          </p:nvPr>
        </p:nvGraphicFramePr>
        <p:xfrm>
          <a:off x="351227" y="1839328"/>
          <a:ext cx="833120" cy="46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8891577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97186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295281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82351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KR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878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558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09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615814"/>
                  </a:ext>
                </a:extLst>
              </a:tr>
            </a:tbl>
          </a:graphicData>
        </a:graphic>
      </p:graphicFrame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0F090D9-FA1D-3E4B-93BB-6DA6D4C1DFA7}"/>
              </a:ext>
            </a:extLst>
          </p:cNvPr>
          <p:cNvSpPr/>
          <p:nvPr/>
        </p:nvSpPr>
        <p:spPr>
          <a:xfrm>
            <a:off x="1527790" y="1905517"/>
            <a:ext cx="752000" cy="334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 b="1" dirty="0"/>
              <a:t>Factor</a:t>
            </a:r>
          </a:p>
          <a:p>
            <a:pPr algn="ctr"/>
            <a:r>
              <a:rPr lang="en-KR" sz="1100" b="1" dirty="0"/>
              <a:t>Analysis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9C9E8239-9E50-1748-92D9-9081591B674A}"/>
              </a:ext>
            </a:extLst>
          </p:cNvPr>
          <p:cNvSpPr/>
          <p:nvPr/>
        </p:nvSpPr>
        <p:spPr>
          <a:xfrm>
            <a:off x="151894" y="4307564"/>
            <a:ext cx="2872292" cy="1008499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aphicFrame>
        <p:nvGraphicFramePr>
          <p:cNvPr id="50" name="Table 3">
            <a:extLst>
              <a:ext uri="{FF2B5EF4-FFF2-40B4-BE49-F238E27FC236}">
                <a16:creationId xmlns:a16="http://schemas.microsoft.com/office/drawing/2014/main" id="{9AA01C39-C455-8848-9F6E-B01C13A83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93108"/>
              </p:ext>
            </p:extLst>
          </p:nvPr>
        </p:nvGraphicFramePr>
        <p:xfrm>
          <a:off x="2262791" y="2734492"/>
          <a:ext cx="833120" cy="46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8891577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97186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295281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82351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KR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878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558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09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615814"/>
                  </a:ext>
                </a:extLst>
              </a:tr>
            </a:tbl>
          </a:graphicData>
        </a:graphic>
      </p:graphicFrame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07989E50-BFD0-E74F-BD6E-10E215F2E5D1}"/>
              </a:ext>
            </a:extLst>
          </p:cNvPr>
          <p:cNvSpPr/>
          <p:nvPr/>
        </p:nvSpPr>
        <p:spPr>
          <a:xfrm>
            <a:off x="1265669" y="3694539"/>
            <a:ext cx="841977" cy="334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 b="1" dirty="0"/>
              <a:t>K-means</a:t>
            </a:r>
          </a:p>
          <a:p>
            <a:pPr algn="ctr"/>
            <a:r>
              <a:rPr lang="en-KR" sz="1100" b="1" dirty="0"/>
              <a:t>Clustering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2B49FFEB-0DF6-6F4E-A716-921C38A0469F}"/>
              </a:ext>
            </a:extLst>
          </p:cNvPr>
          <p:cNvCxnSpPr>
            <a:cxnSpLocks/>
            <a:stCxn id="16" idx="3"/>
            <a:endCxn id="65" idx="0"/>
          </p:cNvCxnSpPr>
          <p:nvPr/>
        </p:nvCxnSpPr>
        <p:spPr>
          <a:xfrm flipV="1">
            <a:off x="-319928" y="2098517"/>
            <a:ext cx="376394" cy="1678544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BE06D52-FA68-3442-9EF9-26467B823FB6}"/>
              </a:ext>
            </a:extLst>
          </p:cNvPr>
          <p:cNvSpPr txBox="1"/>
          <p:nvPr/>
        </p:nvSpPr>
        <p:spPr>
          <a:xfrm>
            <a:off x="268221" y="1582344"/>
            <a:ext cx="1078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 dirty="0"/>
              <a:t>Internal metrics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FE2FB6F-0DD0-FA4B-97DD-49859D32D25A}"/>
              </a:ext>
            </a:extLst>
          </p:cNvPr>
          <p:cNvSpPr txBox="1"/>
          <p:nvPr/>
        </p:nvSpPr>
        <p:spPr>
          <a:xfrm rot="16200000">
            <a:off x="-121249" y="1970942"/>
            <a:ext cx="610580" cy="25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 dirty="0"/>
              <a:t>samples</a:t>
            </a: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7A640F7B-07A4-6C48-BE7D-D4F15D983FDD}"/>
              </a:ext>
            </a:extLst>
          </p:cNvPr>
          <p:cNvCxnSpPr>
            <a:cxnSpLocks/>
            <a:stCxn id="47" idx="1"/>
            <a:endCxn id="44" idx="3"/>
          </p:cNvCxnSpPr>
          <p:nvPr/>
        </p:nvCxnSpPr>
        <p:spPr>
          <a:xfrm rot="10800000">
            <a:off x="1184348" y="2073009"/>
            <a:ext cx="343443" cy="1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69E858A-52A5-524E-8AB4-15FBC5BC3DC5}"/>
              </a:ext>
            </a:extLst>
          </p:cNvPr>
          <p:cNvSpPr txBox="1"/>
          <p:nvPr/>
        </p:nvSpPr>
        <p:spPr>
          <a:xfrm>
            <a:off x="2393961" y="2474675"/>
            <a:ext cx="570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 dirty="0"/>
              <a:t>factors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76BAE43-1E70-324B-A49C-27D3CACFE9B9}"/>
              </a:ext>
            </a:extLst>
          </p:cNvPr>
          <p:cNvSpPr txBox="1"/>
          <p:nvPr/>
        </p:nvSpPr>
        <p:spPr>
          <a:xfrm rot="16200000">
            <a:off x="1551843" y="2755813"/>
            <a:ext cx="10751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</a:t>
            </a:r>
            <a:r>
              <a:rPr lang="en-KR" sz="1000" dirty="0"/>
              <a:t>nternal metrics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8CB74F2-963D-2645-9805-EEFF7AEB66D7}"/>
              </a:ext>
            </a:extLst>
          </p:cNvPr>
          <p:cNvGrpSpPr/>
          <p:nvPr/>
        </p:nvGrpSpPr>
        <p:grpSpPr>
          <a:xfrm>
            <a:off x="311504" y="4368370"/>
            <a:ext cx="2487032" cy="823975"/>
            <a:chOff x="4873378" y="4519734"/>
            <a:chExt cx="2487032" cy="823975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307590B-B8D5-A544-93DD-929607857264}"/>
                </a:ext>
              </a:extLst>
            </p:cNvPr>
            <p:cNvGrpSpPr/>
            <p:nvPr/>
          </p:nvGrpSpPr>
          <p:grpSpPr>
            <a:xfrm>
              <a:off x="4873378" y="4521864"/>
              <a:ext cx="1125568" cy="816583"/>
              <a:chOff x="4873378" y="4521864"/>
              <a:chExt cx="1125568" cy="816583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CF4FF8D-7AEA-D748-B23D-5D7019F2523A}"/>
                  </a:ext>
                </a:extLst>
              </p:cNvPr>
              <p:cNvSpPr txBox="1"/>
              <p:nvPr/>
            </p:nvSpPr>
            <p:spPr>
              <a:xfrm>
                <a:off x="4873378" y="4753672"/>
                <a:ext cx="1125568" cy="58477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/>
                  <a:t>used_memory</a:t>
                </a:r>
                <a:endParaRPr lang="en-US" sz="800" dirty="0"/>
              </a:p>
              <a:p>
                <a:pPr algn="ctr"/>
                <a:r>
                  <a:rPr lang="en-US" sz="800" dirty="0" err="1"/>
                  <a:t>used_memory_human</a:t>
                </a:r>
                <a:endParaRPr lang="en-US" sz="800" dirty="0"/>
              </a:p>
              <a:p>
                <a:pPr algn="ctr"/>
                <a:r>
                  <a:rPr lang="en-US" sz="800" dirty="0" err="1"/>
                  <a:t>used_memory_peak</a:t>
                </a:r>
                <a:endParaRPr lang="en-US" sz="800" dirty="0"/>
              </a:p>
              <a:p>
                <a:pPr algn="ctr"/>
                <a:r>
                  <a:rPr lang="en-US" sz="800" dirty="0"/>
                  <a:t>…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CECEE22-6C20-BF40-A891-6E5FB85B752A}"/>
                  </a:ext>
                </a:extLst>
              </p:cNvPr>
              <p:cNvSpPr txBox="1"/>
              <p:nvPr/>
            </p:nvSpPr>
            <p:spPr>
              <a:xfrm>
                <a:off x="5116934" y="4521864"/>
                <a:ext cx="6384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KR" sz="1000" dirty="0"/>
                  <a:t>Cluster1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96448C71-C7E6-1644-B24A-DE758D05CADB}"/>
                </a:ext>
              </a:extLst>
            </p:cNvPr>
            <p:cNvGrpSpPr/>
            <p:nvPr/>
          </p:nvGrpSpPr>
          <p:grpSpPr>
            <a:xfrm>
              <a:off x="6208424" y="4519734"/>
              <a:ext cx="1151986" cy="823975"/>
              <a:chOff x="6208424" y="4519734"/>
              <a:chExt cx="1151986" cy="823975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583994E-2929-7C44-8386-14D1616FE989}"/>
                  </a:ext>
                </a:extLst>
              </p:cNvPr>
              <p:cNvSpPr txBox="1"/>
              <p:nvPr/>
            </p:nvSpPr>
            <p:spPr>
              <a:xfrm>
                <a:off x="6208424" y="4758934"/>
                <a:ext cx="1151986" cy="58477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/>
                  <a:t>used_cpu_sys</a:t>
                </a:r>
                <a:endParaRPr lang="en-US" sz="800" dirty="0"/>
              </a:p>
              <a:p>
                <a:pPr algn="ctr"/>
                <a:r>
                  <a:rPr lang="en-US" sz="800" dirty="0" err="1"/>
                  <a:t>used_cpu_user</a:t>
                </a:r>
                <a:endParaRPr lang="en-US" sz="800" dirty="0"/>
              </a:p>
              <a:p>
                <a:pPr algn="ctr"/>
                <a:r>
                  <a:rPr lang="en-US" sz="800" dirty="0" err="1"/>
                  <a:t>used_cpu_sys_children</a:t>
                </a:r>
                <a:endParaRPr lang="en-US" sz="800" dirty="0"/>
              </a:p>
              <a:p>
                <a:pPr algn="ctr"/>
                <a:r>
                  <a:rPr lang="en-KR" sz="800" dirty="0"/>
                  <a:t>…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32F859F-72BD-6A44-A517-5C3AA818FB3C}"/>
                  </a:ext>
                </a:extLst>
              </p:cNvPr>
              <p:cNvSpPr txBox="1"/>
              <p:nvPr/>
            </p:nvSpPr>
            <p:spPr>
              <a:xfrm>
                <a:off x="6465189" y="4519734"/>
                <a:ext cx="6384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KR" sz="1000" dirty="0"/>
                  <a:t>Cluster2</a:t>
                </a:r>
              </a:p>
            </p:txBody>
          </p:sp>
        </p:grp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97B2740D-BE94-1D49-B729-B599CE94FF20}"/>
              </a:ext>
            </a:extLst>
          </p:cNvPr>
          <p:cNvSpPr/>
          <p:nvPr/>
        </p:nvSpPr>
        <p:spPr>
          <a:xfrm>
            <a:off x="3318286" y="1320501"/>
            <a:ext cx="3117362" cy="421699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DE2D8AF7-9E9C-1749-89E8-06453D9F2A22}"/>
              </a:ext>
            </a:extLst>
          </p:cNvPr>
          <p:cNvSpPr/>
          <p:nvPr/>
        </p:nvSpPr>
        <p:spPr>
          <a:xfrm>
            <a:off x="3492247" y="2093714"/>
            <a:ext cx="2710867" cy="1880505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C79374D-361B-EC44-A7CD-17BA913E7ECD}"/>
              </a:ext>
            </a:extLst>
          </p:cNvPr>
          <p:cNvGrpSpPr/>
          <p:nvPr/>
        </p:nvGrpSpPr>
        <p:grpSpPr>
          <a:xfrm>
            <a:off x="3540031" y="2349162"/>
            <a:ext cx="1095939" cy="892452"/>
            <a:chOff x="9730992" y="4340627"/>
            <a:chExt cx="1095939" cy="892452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5287E308-23A6-8A4E-8E2C-570B3E8A89DE}"/>
                </a:ext>
              </a:extLst>
            </p:cNvPr>
            <p:cNvGrpSpPr/>
            <p:nvPr/>
          </p:nvGrpSpPr>
          <p:grpSpPr>
            <a:xfrm>
              <a:off x="9730992" y="4340627"/>
              <a:ext cx="977991" cy="769540"/>
              <a:chOff x="6208424" y="4451059"/>
              <a:chExt cx="977991" cy="769540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5105231-DF98-A345-8E47-56396384ED73}"/>
                  </a:ext>
                </a:extLst>
              </p:cNvPr>
              <p:cNvSpPr txBox="1"/>
              <p:nvPr/>
            </p:nvSpPr>
            <p:spPr>
              <a:xfrm>
                <a:off x="6208424" y="4758934"/>
                <a:ext cx="902557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 err="1"/>
                  <a:t>used_cpu_sys</a:t>
                </a:r>
                <a:endParaRPr lang="en-US" sz="600" dirty="0"/>
              </a:p>
              <a:p>
                <a:pPr algn="ctr"/>
                <a:r>
                  <a:rPr lang="en-US" sz="600" dirty="0" err="1"/>
                  <a:t>used_cpu_user</a:t>
                </a:r>
                <a:endParaRPr lang="en-US" sz="600" dirty="0"/>
              </a:p>
              <a:p>
                <a:pPr algn="ctr"/>
                <a:r>
                  <a:rPr lang="en-US" sz="600" dirty="0" err="1"/>
                  <a:t>used_cpu_sys_children</a:t>
                </a:r>
                <a:endParaRPr lang="en-US" sz="600" dirty="0"/>
              </a:p>
              <a:p>
                <a:pPr algn="ctr"/>
                <a:r>
                  <a:rPr lang="en-KR" sz="600" dirty="0"/>
                  <a:t>…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2548B42-3A6F-034C-A90F-53B6BF670BAE}"/>
                  </a:ext>
                </a:extLst>
              </p:cNvPr>
              <p:cNvSpPr txBox="1"/>
              <p:nvPr/>
            </p:nvSpPr>
            <p:spPr>
              <a:xfrm>
                <a:off x="6332970" y="4451059"/>
                <a:ext cx="8534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KR" sz="1000" dirty="0"/>
                  <a:t>Clusters(1,2)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250F8FA-8768-E04D-823E-DE1A253B4227}"/>
                </a:ext>
              </a:extLst>
            </p:cNvPr>
            <p:cNvSpPr txBox="1"/>
            <p:nvPr/>
          </p:nvSpPr>
          <p:spPr>
            <a:xfrm>
              <a:off x="9924374" y="4771414"/>
              <a:ext cx="902557" cy="4616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err="1"/>
                <a:t>used_memory</a:t>
              </a:r>
              <a:endParaRPr lang="en-US" sz="600" dirty="0"/>
            </a:p>
            <a:p>
              <a:pPr algn="ctr"/>
              <a:r>
                <a:rPr lang="en-US" sz="600" dirty="0" err="1"/>
                <a:t>used_memory_human</a:t>
              </a:r>
              <a:endParaRPr lang="en-US" sz="600" dirty="0"/>
            </a:p>
            <a:p>
              <a:pPr algn="ctr"/>
              <a:r>
                <a:rPr lang="en-US" sz="600" dirty="0" err="1"/>
                <a:t>used_memory_peak</a:t>
              </a:r>
              <a:endParaRPr lang="en-US" sz="600" dirty="0"/>
            </a:p>
            <a:p>
              <a:pPr algn="ctr"/>
              <a:r>
                <a:rPr lang="en-US" sz="600" dirty="0"/>
                <a:t>…</a:t>
              </a:r>
            </a:p>
          </p:txBody>
        </p:sp>
      </p:grpSp>
      <p:sp>
        <p:nvSpPr>
          <p:cNvPr id="97" name="Left-Right Arrow 96">
            <a:extLst>
              <a:ext uri="{FF2B5EF4-FFF2-40B4-BE49-F238E27FC236}">
                <a16:creationId xmlns:a16="http://schemas.microsoft.com/office/drawing/2014/main" id="{D653E44A-9B1B-424B-863C-EDD1F78403C4}"/>
              </a:ext>
            </a:extLst>
          </p:cNvPr>
          <p:cNvSpPr/>
          <p:nvPr/>
        </p:nvSpPr>
        <p:spPr>
          <a:xfrm>
            <a:off x="4757279" y="2894971"/>
            <a:ext cx="457200" cy="11581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562AEA2E-03F6-7641-8EA0-5E37C179A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109705"/>
              </p:ext>
            </p:extLst>
          </p:nvPr>
        </p:nvGraphicFramePr>
        <p:xfrm>
          <a:off x="5448528" y="2458153"/>
          <a:ext cx="560443" cy="138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443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187876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param_1 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43420"/>
                  </a:ext>
                </a:extLst>
              </a:tr>
              <a:tr h="1878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param_2 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15982"/>
                  </a:ext>
                </a:extLst>
              </a:tr>
              <a:tr h="1878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param_3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40562"/>
                  </a:ext>
                </a:extLst>
              </a:tr>
              <a:tr h="1878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param_4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75761"/>
                  </a:ext>
                </a:extLst>
              </a:tr>
              <a:tr h="1878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param_5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1878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param_6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1878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param_7</a:t>
                      </a:r>
                      <a:endParaRPr lang="en-KR" sz="7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  <p:sp>
        <p:nvSpPr>
          <p:cNvPr id="100" name="Right Arrow 99">
            <a:extLst>
              <a:ext uri="{FF2B5EF4-FFF2-40B4-BE49-F238E27FC236}">
                <a16:creationId xmlns:a16="http://schemas.microsoft.com/office/drawing/2014/main" id="{BE44ECF4-3666-6A40-8E75-DE6A47C51B09}"/>
              </a:ext>
            </a:extLst>
          </p:cNvPr>
          <p:cNvSpPr/>
          <p:nvPr/>
        </p:nvSpPr>
        <p:spPr>
          <a:xfrm rot="5400000">
            <a:off x="4756628" y="4073852"/>
            <a:ext cx="356185" cy="115507"/>
          </a:xfrm>
          <a:prstGeom prst="rightArrow">
            <a:avLst>
              <a:gd name="adj1" fmla="val 20913"/>
              <a:gd name="adj2" fmla="val 79086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aphicFrame>
        <p:nvGraphicFramePr>
          <p:cNvPr id="105" name="Table 104">
            <a:extLst>
              <a:ext uri="{FF2B5EF4-FFF2-40B4-BE49-F238E27FC236}">
                <a16:creationId xmlns:a16="http://schemas.microsoft.com/office/drawing/2014/main" id="{26EBD47C-7202-FD4A-B2A0-B50E7DEB8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761895"/>
              </p:ext>
            </p:extLst>
          </p:nvPr>
        </p:nvGraphicFramePr>
        <p:xfrm>
          <a:off x="4167431" y="4673557"/>
          <a:ext cx="550415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415">
                  <a:extLst>
                    <a:ext uri="{9D8B030D-6E8A-4147-A177-3AD203B41FA5}">
                      <a16:colId xmlns:a16="http://schemas.microsoft.com/office/drawing/2014/main" val="1765330442"/>
                    </a:ext>
                  </a:extLst>
                </a:gridCol>
              </a:tblGrid>
              <a:tr h="14875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param_1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117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param_2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310833"/>
                  </a:ext>
                </a:extLst>
              </a:tr>
              <a:tr h="125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param_3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083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param_4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667658"/>
                  </a:ext>
                </a:extLst>
              </a:tr>
            </a:tbl>
          </a:graphicData>
        </a:graphic>
      </p:graphicFrame>
      <p:graphicFrame>
        <p:nvGraphicFramePr>
          <p:cNvPr id="106" name="Table 105">
            <a:extLst>
              <a:ext uri="{FF2B5EF4-FFF2-40B4-BE49-F238E27FC236}">
                <a16:creationId xmlns:a16="http://schemas.microsoft.com/office/drawing/2014/main" id="{9F5E0F31-0C64-DD41-B708-E65049E20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290723"/>
              </p:ext>
            </p:extLst>
          </p:nvPr>
        </p:nvGraphicFramePr>
        <p:xfrm>
          <a:off x="5173371" y="4673557"/>
          <a:ext cx="550415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415">
                  <a:extLst>
                    <a:ext uri="{9D8B030D-6E8A-4147-A177-3AD203B41FA5}">
                      <a16:colId xmlns:a16="http://schemas.microsoft.com/office/drawing/2014/main" val="16312552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param_5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359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param_6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2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param_7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06035"/>
                  </a:ext>
                </a:extLst>
              </a:tr>
            </a:tbl>
          </a:graphicData>
        </a:graphic>
      </p:graphicFrame>
      <p:sp>
        <p:nvSpPr>
          <p:cNvPr id="107" name="TextBox 106">
            <a:extLst>
              <a:ext uri="{FF2B5EF4-FFF2-40B4-BE49-F238E27FC236}">
                <a16:creationId xmlns:a16="http://schemas.microsoft.com/office/drawing/2014/main" id="{F9B66584-B489-624D-B8D0-97BEFCB8FDE2}"/>
              </a:ext>
            </a:extLst>
          </p:cNvPr>
          <p:cNvSpPr txBox="1"/>
          <p:nvPr/>
        </p:nvSpPr>
        <p:spPr>
          <a:xfrm>
            <a:off x="4130693" y="4372526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 dirty="0"/>
              <a:t>Cluster1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E75361-7A93-2B41-90CA-0BD623874195}"/>
              </a:ext>
            </a:extLst>
          </p:cNvPr>
          <p:cNvSpPr txBox="1"/>
          <p:nvPr/>
        </p:nvSpPr>
        <p:spPr>
          <a:xfrm>
            <a:off x="5136633" y="4372526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 dirty="0"/>
              <a:t>Cluster2</a:t>
            </a:r>
          </a:p>
        </p:txBody>
      </p: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2FE987C1-4E3C-054B-AF4A-E5978A809634}"/>
              </a:ext>
            </a:extLst>
          </p:cNvPr>
          <p:cNvCxnSpPr>
            <a:cxnSpLocks/>
            <a:stCxn id="47" idx="3"/>
            <a:endCxn id="69" idx="0"/>
          </p:cNvCxnSpPr>
          <p:nvPr/>
        </p:nvCxnSpPr>
        <p:spPr>
          <a:xfrm>
            <a:off x="2279790" y="2073009"/>
            <a:ext cx="399560" cy="401666"/>
          </a:xfrm>
          <a:prstGeom prst="bentConnector2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2317E865-CD95-4B46-B2BC-9AFC54F43247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rot="5400000" flipH="1" flipV="1">
            <a:off x="1936661" y="2951850"/>
            <a:ext cx="492687" cy="992693"/>
          </a:xfrm>
          <a:prstGeom prst="bentConnector3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285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E22748-10DC-5B40-8EC6-109774299237}"/>
              </a:ext>
            </a:extLst>
          </p:cNvPr>
          <p:cNvSpPr/>
          <p:nvPr/>
        </p:nvSpPr>
        <p:spPr>
          <a:xfrm>
            <a:off x="-3070636" y="1320501"/>
            <a:ext cx="2872292" cy="421699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7D30B9-0B87-0044-8524-FAF31916A1C3}"/>
              </a:ext>
            </a:extLst>
          </p:cNvPr>
          <p:cNvGrpSpPr/>
          <p:nvPr/>
        </p:nvGrpSpPr>
        <p:grpSpPr>
          <a:xfrm>
            <a:off x="-3140865" y="1707776"/>
            <a:ext cx="2820937" cy="3287962"/>
            <a:chOff x="1145385" y="1871830"/>
            <a:chExt cx="2820937" cy="328796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4EAA94C-7BD4-3541-880D-8006273FC62D}"/>
                </a:ext>
              </a:extLst>
            </p:cNvPr>
            <p:cNvGrpSpPr/>
            <p:nvPr/>
          </p:nvGrpSpPr>
          <p:grpSpPr>
            <a:xfrm>
              <a:off x="1302814" y="1871830"/>
              <a:ext cx="1078261" cy="930832"/>
              <a:chOff x="1492815" y="1871830"/>
              <a:chExt cx="1078261" cy="93083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0A23388-E08F-9642-8314-E950FB2DDCFA}"/>
                  </a:ext>
                </a:extLst>
              </p:cNvPr>
              <p:cNvSpPr/>
              <p:nvPr/>
            </p:nvSpPr>
            <p:spPr>
              <a:xfrm>
                <a:off x="1584254" y="2130304"/>
                <a:ext cx="895382" cy="672358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/>
                  <a:t>config.conf</a:t>
                </a:r>
                <a:r>
                  <a:rPr lang="en-US" sz="900" dirty="0"/>
                  <a:t> (1)</a:t>
                </a:r>
              </a:p>
              <a:p>
                <a:pPr algn="ctr"/>
                <a:r>
                  <a:rPr lang="en-US" sz="900" dirty="0" err="1"/>
                  <a:t>config.conf</a:t>
                </a:r>
                <a:r>
                  <a:rPr lang="en-US" sz="900" dirty="0"/>
                  <a:t> (2)</a:t>
                </a:r>
              </a:p>
              <a:p>
                <a:pPr algn="ctr"/>
                <a:r>
                  <a:rPr lang="en-US" sz="900" dirty="0"/>
                  <a:t>…</a:t>
                </a:r>
              </a:p>
              <a:p>
                <a:pPr algn="ctr"/>
                <a:r>
                  <a:rPr lang="en-US" sz="900" dirty="0" err="1"/>
                  <a:t>config.conf</a:t>
                </a:r>
                <a:r>
                  <a:rPr lang="en-US" sz="900" dirty="0"/>
                  <a:t> (n)</a:t>
                </a:r>
                <a:endParaRPr lang="en-KR" sz="900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BBD84A-6D87-B14C-9DDE-C1748AFAEE82}"/>
                  </a:ext>
                </a:extLst>
              </p:cNvPr>
              <p:cNvSpPr txBox="1"/>
              <p:nvPr/>
            </p:nvSpPr>
            <p:spPr>
              <a:xfrm>
                <a:off x="1492815" y="1871830"/>
                <a:ext cx="107826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KR" sz="1000" dirty="0"/>
                  <a:t>Random Samples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A8AED26-6B7E-CF45-B78F-A21B777E0C7B}"/>
                </a:ext>
              </a:extLst>
            </p:cNvPr>
            <p:cNvGrpSpPr/>
            <p:nvPr/>
          </p:nvGrpSpPr>
          <p:grpSpPr>
            <a:xfrm>
              <a:off x="1145385" y="2959442"/>
              <a:ext cx="1591875" cy="1302402"/>
              <a:chOff x="1145385" y="2959442"/>
              <a:chExt cx="1591875" cy="1302402"/>
            </a:xfrm>
          </p:grpSpPr>
          <p:sp>
            <p:nvSpPr>
              <p:cNvPr id="11" name="Right Arrow 10">
                <a:extLst>
                  <a:ext uri="{FF2B5EF4-FFF2-40B4-BE49-F238E27FC236}">
                    <a16:creationId xmlns:a16="http://schemas.microsoft.com/office/drawing/2014/main" id="{9AD4971E-1DE7-324E-8A76-91EDB72B8BAE}"/>
                  </a:ext>
                </a:extLst>
              </p:cNvPr>
              <p:cNvSpPr/>
              <p:nvPr/>
            </p:nvSpPr>
            <p:spPr>
              <a:xfrm rot="5400000">
                <a:off x="1663851" y="3079781"/>
                <a:ext cx="356185" cy="115507"/>
              </a:xfrm>
              <a:prstGeom prst="rightArrow">
                <a:avLst>
                  <a:gd name="adj1" fmla="val 20913"/>
                  <a:gd name="adj2" fmla="val 79086"/>
                </a:avLst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482B5DD-2528-3942-800F-322DE7FF6094}"/>
                  </a:ext>
                </a:extLst>
              </p:cNvPr>
              <p:cNvGrpSpPr/>
              <p:nvPr/>
            </p:nvGrpSpPr>
            <p:grpSpPr>
              <a:xfrm>
                <a:off x="1145385" y="3382981"/>
                <a:ext cx="1393118" cy="878863"/>
                <a:chOff x="1335386" y="3382981"/>
                <a:chExt cx="1393118" cy="878863"/>
              </a:xfrm>
            </p:grpSpPr>
            <p:pic>
              <p:nvPicPr>
                <p:cNvPr id="10" name="Graphic 9" descr="Database with solid fill">
                  <a:extLst>
                    <a:ext uri="{FF2B5EF4-FFF2-40B4-BE49-F238E27FC236}">
                      <a16:creationId xmlns:a16="http://schemas.microsoft.com/office/drawing/2014/main" id="{23948CB2-C678-1C47-9BE3-F5E0EECD96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35386" y="3382981"/>
                  <a:ext cx="1393118" cy="672358"/>
                </a:xfrm>
                <a:prstGeom prst="rect">
                  <a:avLst/>
                </a:prstGeom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D711987-F4A7-7A4E-9D68-6CD715062120}"/>
                    </a:ext>
                  </a:extLst>
                </p:cNvPr>
                <p:cNvSpPr txBox="1"/>
                <p:nvPr/>
              </p:nvSpPr>
              <p:spPr>
                <a:xfrm>
                  <a:off x="1769363" y="4015623"/>
                  <a:ext cx="47338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KR" sz="1000" dirty="0"/>
                    <a:t>Redis</a:t>
                  </a:r>
                </a:p>
              </p:txBody>
            </p:sp>
          </p:grpSp>
          <p:sp>
            <p:nvSpPr>
              <p:cNvPr id="14" name="Right Arrow 13">
                <a:extLst>
                  <a:ext uri="{FF2B5EF4-FFF2-40B4-BE49-F238E27FC236}">
                    <a16:creationId xmlns:a16="http://schemas.microsoft.com/office/drawing/2014/main" id="{73E560E1-302B-5C47-8C54-E6BC67197466}"/>
                  </a:ext>
                </a:extLst>
              </p:cNvPr>
              <p:cNvSpPr/>
              <p:nvPr/>
            </p:nvSpPr>
            <p:spPr>
              <a:xfrm>
                <a:off x="2381075" y="3719160"/>
                <a:ext cx="356185" cy="115507"/>
              </a:xfrm>
              <a:prstGeom prst="rightArrow">
                <a:avLst>
                  <a:gd name="adj1" fmla="val 20913"/>
                  <a:gd name="adj2" fmla="val 79086"/>
                </a:avLst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CEF7686-B6C7-CD47-A0F9-DFF9575F59C0}"/>
                </a:ext>
              </a:extLst>
            </p:cNvPr>
            <p:cNvGrpSpPr/>
            <p:nvPr/>
          </p:nvGrpSpPr>
          <p:grpSpPr>
            <a:xfrm>
              <a:off x="2807490" y="3252267"/>
              <a:ext cx="1158832" cy="1131474"/>
              <a:chOff x="2807490" y="3252267"/>
              <a:chExt cx="1158832" cy="113147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06E8477-F55E-AB43-B7D0-FE0BF52847FF}"/>
                  </a:ext>
                </a:extLst>
              </p:cNvPr>
              <p:cNvSpPr/>
              <p:nvPr/>
            </p:nvSpPr>
            <p:spPr>
              <a:xfrm>
                <a:off x="2807490" y="3498488"/>
                <a:ext cx="1158832" cy="8852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used_cpu_sys</a:t>
                </a:r>
                <a:endParaRPr lang="en-US" sz="800" dirty="0"/>
              </a:p>
              <a:p>
                <a:pPr algn="ctr"/>
                <a:r>
                  <a:rPr lang="en-US" sz="800" dirty="0" err="1"/>
                  <a:t>used_cpu_user</a:t>
                </a:r>
                <a:endParaRPr lang="en-US" sz="800" dirty="0"/>
              </a:p>
              <a:p>
                <a:pPr algn="ctr"/>
                <a:r>
                  <a:rPr lang="en-US" sz="800" dirty="0" err="1"/>
                  <a:t>used_cpu_sys_children</a:t>
                </a:r>
                <a:endParaRPr lang="en-US" sz="800" dirty="0"/>
              </a:p>
              <a:p>
                <a:pPr algn="ctr"/>
                <a:r>
                  <a:rPr lang="en-US" sz="800" dirty="0" err="1"/>
                  <a:t>used_memory</a:t>
                </a:r>
                <a:endParaRPr lang="en-US" sz="800" dirty="0"/>
              </a:p>
              <a:p>
                <a:pPr algn="ctr"/>
                <a:r>
                  <a:rPr lang="en-US" sz="800" dirty="0" err="1"/>
                  <a:t>used_memory_human</a:t>
                </a:r>
                <a:endParaRPr lang="en-US" sz="800" dirty="0"/>
              </a:p>
              <a:p>
                <a:pPr algn="ctr"/>
                <a:r>
                  <a:rPr lang="en-US" sz="800" dirty="0" err="1"/>
                  <a:t>used_memory_peack</a:t>
                </a:r>
                <a:endParaRPr lang="en-US" sz="800" dirty="0"/>
              </a:p>
              <a:p>
                <a:pPr algn="ctr"/>
                <a:r>
                  <a:rPr lang="en-US" sz="800" dirty="0"/>
                  <a:t>…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53279F-EA08-AB43-B2F4-C72EC8A8C8BE}"/>
                  </a:ext>
                </a:extLst>
              </p:cNvPr>
              <p:cNvSpPr txBox="1"/>
              <p:nvPr/>
            </p:nvSpPr>
            <p:spPr>
              <a:xfrm>
                <a:off x="2888061" y="3252267"/>
                <a:ext cx="107826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KR" sz="1000" dirty="0"/>
                  <a:t>Internal metrics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521F017-2C4D-8644-A32F-BD90BC6FDCBA}"/>
                </a:ext>
              </a:extLst>
            </p:cNvPr>
            <p:cNvGrpSpPr/>
            <p:nvPr/>
          </p:nvGrpSpPr>
          <p:grpSpPr>
            <a:xfrm>
              <a:off x="1378723" y="4372981"/>
              <a:ext cx="1358537" cy="783293"/>
              <a:chOff x="1378723" y="4372981"/>
              <a:chExt cx="1358537" cy="783293"/>
            </a:xfrm>
          </p:grpSpPr>
          <p:sp>
            <p:nvSpPr>
              <p:cNvPr id="34" name="Right Arrow 33">
                <a:extLst>
                  <a:ext uri="{FF2B5EF4-FFF2-40B4-BE49-F238E27FC236}">
                    <a16:creationId xmlns:a16="http://schemas.microsoft.com/office/drawing/2014/main" id="{CE47FB32-912D-334D-A1DC-81B2716CB708}"/>
                  </a:ext>
                </a:extLst>
              </p:cNvPr>
              <p:cNvSpPr/>
              <p:nvPr/>
            </p:nvSpPr>
            <p:spPr>
              <a:xfrm rot="5400000">
                <a:off x="1546145" y="4613303"/>
                <a:ext cx="593874" cy="113230"/>
              </a:xfrm>
              <a:prstGeom prst="rightArrow">
                <a:avLst>
                  <a:gd name="adj1" fmla="val 20913"/>
                  <a:gd name="adj2" fmla="val 79086"/>
                </a:avLst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" name="Right Arrow 38">
                <a:extLst>
                  <a:ext uri="{FF2B5EF4-FFF2-40B4-BE49-F238E27FC236}">
                    <a16:creationId xmlns:a16="http://schemas.microsoft.com/office/drawing/2014/main" id="{38D49DCD-32E1-D34B-96FA-FEB86058225D}"/>
                  </a:ext>
                </a:extLst>
              </p:cNvPr>
              <p:cNvSpPr/>
              <p:nvPr/>
            </p:nvSpPr>
            <p:spPr>
              <a:xfrm>
                <a:off x="2212187" y="4924294"/>
                <a:ext cx="525073" cy="112973"/>
              </a:xfrm>
              <a:prstGeom prst="rightArrow">
                <a:avLst>
                  <a:gd name="adj1" fmla="val 20913"/>
                  <a:gd name="adj2" fmla="val 79086"/>
                </a:avLst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3C2F58D6-FDDC-A446-87B7-47D9F4E4ACD2}"/>
                  </a:ext>
                </a:extLst>
              </p:cNvPr>
              <p:cNvSpPr/>
              <p:nvPr/>
            </p:nvSpPr>
            <p:spPr>
              <a:xfrm>
                <a:off x="1378723" y="4821290"/>
                <a:ext cx="931953" cy="3349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100" b="1" dirty="0"/>
                  <a:t>Memtier</a:t>
                </a:r>
              </a:p>
              <a:p>
                <a:pPr algn="ctr"/>
                <a:r>
                  <a:rPr lang="en-KR" sz="1100" b="1" dirty="0"/>
                  <a:t>Benchmark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63A3FDD-D679-3741-A4A0-DE646E3626B7}"/>
                </a:ext>
              </a:extLst>
            </p:cNvPr>
            <p:cNvGrpSpPr/>
            <p:nvPr/>
          </p:nvGrpSpPr>
          <p:grpSpPr>
            <a:xfrm>
              <a:off x="2802416" y="4578586"/>
              <a:ext cx="1158832" cy="581206"/>
              <a:chOff x="2807490" y="3252267"/>
              <a:chExt cx="1158832" cy="58120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2A64AC7-6DBB-9E48-BA6D-A23EE2F22BB6}"/>
                  </a:ext>
                </a:extLst>
              </p:cNvPr>
              <p:cNvSpPr/>
              <p:nvPr/>
            </p:nvSpPr>
            <p:spPr>
              <a:xfrm>
                <a:off x="2807490" y="3498489"/>
                <a:ext cx="1158832" cy="33498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throughput</a:t>
                </a:r>
              </a:p>
              <a:p>
                <a:pPr algn="ctr"/>
                <a:r>
                  <a:rPr lang="en-US" sz="800" dirty="0"/>
                  <a:t>…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ED8A11-3E10-C546-A8ED-D2A7FA729BE6}"/>
                  </a:ext>
                </a:extLst>
              </p:cNvPr>
              <p:cNvSpPr txBox="1"/>
              <p:nvPr/>
            </p:nvSpPr>
            <p:spPr>
              <a:xfrm>
                <a:off x="2888061" y="3252267"/>
                <a:ext cx="107826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KR" sz="1000" dirty="0"/>
                  <a:t>External metrics</a:t>
                </a:r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6E1858BD-AC29-9E48-9EC0-0F6C01BDC32B}"/>
              </a:ext>
            </a:extLst>
          </p:cNvPr>
          <p:cNvSpPr/>
          <p:nvPr/>
        </p:nvSpPr>
        <p:spPr>
          <a:xfrm>
            <a:off x="-198345" y="1321200"/>
            <a:ext cx="3522569" cy="421699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E29D723A-E0B2-AC48-A650-69AFB4A0B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824100"/>
              </p:ext>
            </p:extLst>
          </p:nvPr>
        </p:nvGraphicFramePr>
        <p:xfrm>
          <a:off x="351227" y="1839328"/>
          <a:ext cx="833120" cy="46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8891577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97186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295281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82351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KR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878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558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09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615814"/>
                  </a:ext>
                </a:extLst>
              </a:tr>
            </a:tbl>
          </a:graphicData>
        </a:graphic>
      </p:graphicFrame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0F090D9-FA1D-3E4B-93BB-6DA6D4C1DFA7}"/>
              </a:ext>
            </a:extLst>
          </p:cNvPr>
          <p:cNvSpPr/>
          <p:nvPr/>
        </p:nvSpPr>
        <p:spPr>
          <a:xfrm>
            <a:off x="392095" y="2734703"/>
            <a:ext cx="752000" cy="334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 b="1" dirty="0"/>
              <a:t>Factor</a:t>
            </a:r>
          </a:p>
          <a:p>
            <a:pPr algn="ctr"/>
            <a:r>
              <a:rPr lang="en-KR" sz="1100" b="1" dirty="0"/>
              <a:t>Analysis</a:t>
            </a:r>
          </a:p>
        </p:txBody>
      </p:sp>
      <p:graphicFrame>
        <p:nvGraphicFramePr>
          <p:cNvPr id="50" name="Table 3">
            <a:extLst>
              <a:ext uri="{FF2B5EF4-FFF2-40B4-BE49-F238E27FC236}">
                <a16:creationId xmlns:a16="http://schemas.microsoft.com/office/drawing/2014/main" id="{9AA01C39-C455-8848-9F6E-B01C13A83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544456"/>
              </p:ext>
            </p:extLst>
          </p:nvPr>
        </p:nvGraphicFramePr>
        <p:xfrm>
          <a:off x="2262791" y="2754812"/>
          <a:ext cx="833120" cy="46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8891577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97186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295281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82351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KR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878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558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09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615814"/>
                  </a:ext>
                </a:extLst>
              </a:tr>
            </a:tbl>
          </a:graphicData>
        </a:graphic>
      </p:graphicFrame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07989E50-BFD0-E74F-BD6E-10E215F2E5D1}"/>
              </a:ext>
            </a:extLst>
          </p:cNvPr>
          <p:cNvSpPr/>
          <p:nvPr/>
        </p:nvSpPr>
        <p:spPr>
          <a:xfrm>
            <a:off x="1265669" y="3694539"/>
            <a:ext cx="841977" cy="334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 b="1" dirty="0"/>
              <a:t>K-means</a:t>
            </a:r>
          </a:p>
          <a:p>
            <a:pPr algn="ctr"/>
            <a:r>
              <a:rPr lang="en-KR" sz="1100" b="1" dirty="0"/>
              <a:t>Clustering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2B49FFEB-0DF6-6F4E-A716-921C38A0469F}"/>
              </a:ext>
            </a:extLst>
          </p:cNvPr>
          <p:cNvCxnSpPr>
            <a:cxnSpLocks/>
            <a:stCxn id="16" idx="3"/>
            <a:endCxn id="65" idx="0"/>
          </p:cNvCxnSpPr>
          <p:nvPr/>
        </p:nvCxnSpPr>
        <p:spPr>
          <a:xfrm flipV="1">
            <a:off x="-319928" y="2098517"/>
            <a:ext cx="376394" cy="1678544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BE06D52-FA68-3442-9EF9-26467B823FB6}"/>
              </a:ext>
            </a:extLst>
          </p:cNvPr>
          <p:cNvSpPr txBox="1"/>
          <p:nvPr/>
        </p:nvSpPr>
        <p:spPr>
          <a:xfrm>
            <a:off x="268221" y="1582344"/>
            <a:ext cx="1078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 dirty="0"/>
              <a:t>Internal metrics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FE2FB6F-0DD0-FA4B-97DD-49859D32D25A}"/>
              </a:ext>
            </a:extLst>
          </p:cNvPr>
          <p:cNvSpPr txBox="1"/>
          <p:nvPr/>
        </p:nvSpPr>
        <p:spPr>
          <a:xfrm rot="16200000">
            <a:off x="-121249" y="1970942"/>
            <a:ext cx="610580" cy="25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 dirty="0"/>
              <a:t>samples</a:t>
            </a: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7A640F7B-07A4-6C48-BE7D-D4F15D983FDD}"/>
              </a:ext>
            </a:extLst>
          </p:cNvPr>
          <p:cNvCxnSpPr>
            <a:cxnSpLocks/>
            <a:stCxn id="47" idx="0"/>
            <a:endCxn id="44" idx="2"/>
          </p:cNvCxnSpPr>
          <p:nvPr/>
        </p:nvCxnSpPr>
        <p:spPr>
          <a:xfrm rot="16200000" flipV="1">
            <a:off x="553934" y="2520542"/>
            <a:ext cx="428015" cy="308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69E858A-52A5-524E-8AB4-15FBC5BC3DC5}"/>
              </a:ext>
            </a:extLst>
          </p:cNvPr>
          <p:cNvSpPr txBox="1"/>
          <p:nvPr/>
        </p:nvSpPr>
        <p:spPr>
          <a:xfrm>
            <a:off x="2393961" y="2494995"/>
            <a:ext cx="570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 dirty="0"/>
              <a:t>factors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76BAE43-1E70-324B-A49C-27D3CACFE9B9}"/>
              </a:ext>
            </a:extLst>
          </p:cNvPr>
          <p:cNvSpPr txBox="1"/>
          <p:nvPr/>
        </p:nvSpPr>
        <p:spPr>
          <a:xfrm rot="16200000">
            <a:off x="1551843" y="2776133"/>
            <a:ext cx="10751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</a:t>
            </a:r>
            <a:r>
              <a:rPr lang="en-KR" sz="1000" dirty="0"/>
              <a:t>nternal metrics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D0C38E69-1318-C947-BCF9-F6635A9F4181}"/>
              </a:ext>
            </a:extLst>
          </p:cNvPr>
          <p:cNvSpPr/>
          <p:nvPr/>
        </p:nvSpPr>
        <p:spPr>
          <a:xfrm>
            <a:off x="149197" y="4347412"/>
            <a:ext cx="2815542" cy="949182"/>
          </a:xfrm>
          <a:prstGeom prst="roundRect">
            <a:avLst>
              <a:gd name="adj" fmla="val 6854"/>
            </a:avLst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8CB74F2-963D-2645-9805-EEFF7AEB66D7}"/>
              </a:ext>
            </a:extLst>
          </p:cNvPr>
          <p:cNvGrpSpPr/>
          <p:nvPr/>
        </p:nvGrpSpPr>
        <p:grpSpPr>
          <a:xfrm>
            <a:off x="311504" y="4368370"/>
            <a:ext cx="2487032" cy="823975"/>
            <a:chOff x="4873378" y="4519734"/>
            <a:chExt cx="2487032" cy="823975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307590B-B8D5-A544-93DD-929607857264}"/>
                </a:ext>
              </a:extLst>
            </p:cNvPr>
            <p:cNvGrpSpPr/>
            <p:nvPr/>
          </p:nvGrpSpPr>
          <p:grpSpPr>
            <a:xfrm>
              <a:off x="4873378" y="4521864"/>
              <a:ext cx="1125568" cy="816583"/>
              <a:chOff x="4873378" y="4521864"/>
              <a:chExt cx="1125568" cy="816583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CF4FF8D-7AEA-D748-B23D-5D7019F2523A}"/>
                  </a:ext>
                </a:extLst>
              </p:cNvPr>
              <p:cNvSpPr txBox="1"/>
              <p:nvPr/>
            </p:nvSpPr>
            <p:spPr>
              <a:xfrm>
                <a:off x="4873378" y="4753672"/>
                <a:ext cx="1125568" cy="58477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/>
                  <a:t>used_memory</a:t>
                </a:r>
                <a:endParaRPr lang="en-US" sz="800" dirty="0"/>
              </a:p>
              <a:p>
                <a:pPr algn="ctr"/>
                <a:r>
                  <a:rPr lang="en-US" sz="800" dirty="0" err="1"/>
                  <a:t>used_memory_human</a:t>
                </a:r>
                <a:endParaRPr lang="en-US" sz="800" dirty="0"/>
              </a:p>
              <a:p>
                <a:pPr algn="ctr"/>
                <a:r>
                  <a:rPr lang="en-US" sz="800" dirty="0" err="1"/>
                  <a:t>used_memory_peak</a:t>
                </a:r>
                <a:endParaRPr lang="en-US" sz="800" dirty="0"/>
              </a:p>
              <a:p>
                <a:pPr algn="ctr"/>
                <a:r>
                  <a:rPr lang="en-US" sz="800" dirty="0"/>
                  <a:t>…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CECEE22-6C20-BF40-A891-6E5FB85B752A}"/>
                  </a:ext>
                </a:extLst>
              </p:cNvPr>
              <p:cNvSpPr txBox="1"/>
              <p:nvPr/>
            </p:nvSpPr>
            <p:spPr>
              <a:xfrm>
                <a:off x="5116934" y="4521864"/>
                <a:ext cx="6384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KR" sz="1000" dirty="0"/>
                  <a:t>Cluster1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96448C71-C7E6-1644-B24A-DE758D05CADB}"/>
                </a:ext>
              </a:extLst>
            </p:cNvPr>
            <p:cNvGrpSpPr/>
            <p:nvPr/>
          </p:nvGrpSpPr>
          <p:grpSpPr>
            <a:xfrm>
              <a:off x="6208424" y="4519734"/>
              <a:ext cx="1151986" cy="823975"/>
              <a:chOff x="6208424" y="4519734"/>
              <a:chExt cx="1151986" cy="823975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583994E-2929-7C44-8386-14D1616FE989}"/>
                  </a:ext>
                </a:extLst>
              </p:cNvPr>
              <p:cNvSpPr txBox="1"/>
              <p:nvPr/>
            </p:nvSpPr>
            <p:spPr>
              <a:xfrm>
                <a:off x="6208424" y="4758934"/>
                <a:ext cx="1151986" cy="58477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/>
                  <a:t>used_cpu_sys</a:t>
                </a:r>
                <a:endParaRPr lang="en-US" sz="800" dirty="0"/>
              </a:p>
              <a:p>
                <a:pPr algn="ctr"/>
                <a:r>
                  <a:rPr lang="en-US" sz="800" dirty="0" err="1"/>
                  <a:t>used_cpu_user</a:t>
                </a:r>
                <a:endParaRPr lang="en-US" sz="800" dirty="0"/>
              </a:p>
              <a:p>
                <a:pPr algn="ctr"/>
                <a:r>
                  <a:rPr lang="en-US" sz="800" dirty="0" err="1"/>
                  <a:t>used_cpu_sys_children</a:t>
                </a:r>
                <a:endParaRPr lang="en-US" sz="800" dirty="0"/>
              </a:p>
              <a:p>
                <a:pPr algn="ctr"/>
                <a:r>
                  <a:rPr lang="en-KR" sz="800" dirty="0"/>
                  <a:t>…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32F859F-72BD-6A44-A517-5C3AA818FB3C}"/>
                  </a:ext>
                </a:extLst>
              </p:cNvPr>
              <p:cNvSpPr txBox="1"/>
              <p:nvPr/>
            </p:nvSpPr>
            <p:spPr>
              <a:xfrm>
                <a:off x="6465189" y="4519734"/>
                <a:ext cx="6384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KR" sz="1000" dirty="0"/>
                  <a:t>Cluster2</a:t>
                </a:r>
              </a:p>
            </p:txBody>
          </p:sp>
        </p:grp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97B2740D-BE94-1D49-B729-B599CE94FF20}"/>
              </a:ext>
            </a:extLst>
          </p:cNvPr>
          <p:cNvSpPr/>
          <p:nvPr/>
        </p:nvSpPr>
        <p:spPr>
          <a:xfrm>
            <a:off x="3318286" y="1320501"/>
            <a:ext cx="3117362" cy="421699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DE2D8AF7-9E9C-1749-89E8-06453D9F2A22}"/>
              </a:ext>
            </a:extLst>
          </p:cNvPr>
          <p:cNvSpPr/>
          <p:nvPr/>
        </p:nvSpPr>
        <p:spPr>
          <a:xfrm>
            <a:off x="3492247" y="1478920"/>
            <a:ext cx="2710867" cy="1667531"/>
          </a:xfrm>
          <a:prstGeom prst="roundRect">
            <a:avLst>
              <a:gd name="adj" fmla="val 6854"/>
            </a:avLst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C79374D-361B-EC44-A7CD-17BA913E7ECD}"/>
              </a:ext>
            </a:extLst>
          </p:cNvPr>
          <p:cNvGrpSpPr/>
          <p:nvPr/>
        </p:nvGrpSpPr>
        <p:grpSpPr>
          <a:xfrm>
            <a:off x="3623118" y="1685058"/>
            <a:ext cx="1057682" cy="998083"/>
            <a:chOff x="9730992" y="4340627"/>
            <a:chExt cx="1057682" cy="99808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5287E308-23A6-8A4E-8E2C-570B3E8A89DE}"/>
                </a:ext>
              </a:extLst>
            </p:cNvPr>
            <p:cNvGrpSpPr/>
            <p:nvPr/>
          </p:nvGrpSpPr>
          <p:grpSpPr>
            <a:xfrm>
              <a:off x="9730992" y="4340627"/>
              <a:ext cx="977991" cy="769540"/>
              <a:chOff x="6208424" y="4451059"/>
              <a:chExt cx="977991" cy="769540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5105231-DF98-A345-8E47-56396384ED73}"/>
                  </a:ext>
                </a:extLst>
              </p:cNvPr>
              <p:cNvSpPr txBox="1"/>
              <p:nvPr/>
            </p:nvSpPr>
            <p:spPr>
              <a:xfrm>
                <a:off x="6208424" y="4758934"/>
                <a:ext cx="902557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 err="1"/>
                  <a:t>used_cpu_sys</a:t>
                </a:r>
                <a:endParaRPr lang="en-US" sz="600" dirty="0"/>
              </a:p>
              <a:p>
                <a:pPr algn="ctr"/>
                <a:r>
                  <a:rPr lang="en-US" sz="600" dirty="0" err="1"/>
                  <a:t>used_cpu_user</a:t>
                </a:r>
                <a:endParaRPr lang="en-US" sz="600" dirty="0"/>
              </a:p>
              <a:p>
                <a:pPr algn="ctr"/>
                <a:r>
                  <a:rPr lang="en-US" sz="600" dirty="0" err="1"/>
                  <a:t>used_cpu_sys_children</a:t>
                </a:r>
                <a:endParaRPr lang="en-US" sz="600" dirty="0"/>
              </a:p>
              <a:p>
                <a:pPr algn="ctr"/>
                <a:r>
                  <a:rPr lang="en-KR" sz="600" dirty="0"/>
                  <a:t>…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2548B42-3A6F-034C-A90F-53B6BF670BAE}"/>
                  </a:ext>
                </a:extLst>
              </p:cNvPr>
              <p:cNvSpPr txBox="1"/>
              <p:nvPr/>
            </p:nvSpPr>
            <p:spPr>
              <a:xfrm>
                <a:off x="6332970" y="4451059"/>
                <a:ext cx="8534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KR" sz="1000" dirty="0"/>
                  <a:t>Clusters(1,2)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250F8FA-8768-E04D-823E-DE1A253B4227}"/>
                </a:ext>
              </a:extLst>
            </p:cNvPr>
            <p:cNvSpPr txBox="1"/>
            <p:nvPr/>
          </p:nvSpPr>
          <p:spPr>
            <a:xfrm>
              <a:off x="9886117" y="4877045"/>
              <a:ext cx="902557" cy="4616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err="1"/>
                <a:t>used_memory</a:t>
              </a:r>
              <a:endParaRPr lang="en-US" sz="600" dirty="0"/>
            </a:p>
            <a:p>
              <a:pPr algn="ctr"/>
              <a:r>
                <a:rPr lang="en-US" sz="600" dirty="0" err="1"/>
                <a:t>used_memory_human</a:t>
              </a:r>
              <a:endParaRPr lang="en-US" sz="600" dirty="0"/>
            </a:p>
            <a:p>
              <a:pPr algn="ctr"/>
              <a:r>
                <a:rPr lang="en-US" sz="600" dirty="0" err="1"/>
                <a:t>used_memory_peak</a:t>
              </a:r>
              <a:endParaRPr lang="en-US" sz="600" dirty="0"/>
            </a:p>
            <a:p>
              <a:pPr algn="ctr"/>
              <a:r>
                <a:rPr lang="en-US" sz="600" dirty="0"/>
                <a:t>…</a:t>
              </a:r>
            </a:p>
          </p:txBody>
        </p:sp>
      </p:grpSp>
      <p:sp>
        <p:nvSpPr>
          <p:cNvPr id="97" name="Left-Right Arrow 96">
            <a:extLst>
              <a:ext uri="{FF2B5EF4-FFF2-40B4-BE49-F238E27FC236}">
                <a16:creationId xmlns:a16="http://schemas.microsoft.com/office/drawing/2014/main" id="{D653E44A-9B1B-424B-863C-EDD1F78403C4}"/>
              </a:ext>
            </a:extLst>
          </p:cNvPr>
          <p:cNvSpPr/>
          <p:nvPr/>
        </p:nvSpPr>
        <p:spPr>
          <a:xfrm>
            <a:off x="4842881" y="2241919"/>
            <a:ext cx="457200" cy="11581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562AEA2E-03F6-7641-8EA0-5E37C179A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113979"/>
              </p:ext>
            </p:extLst>
          </p:nvPr>
        </p:nvGraphicFramePr>
        <p:xfrm>
          <a:off x="5448528" y="1630385"/>
          <a:ext cx="560443" cy="138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443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187876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param_1 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43420"/>
                  </a:ext>
                </a:extLst>
              </a:tr>
              <a:tr h="1878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param_2 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15982"/>
                  </a:ext>
                </a:extLst>
              </a:tr>
              <a:tr h="1878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param_3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40562"/>
                  </a:ext>
                </a:extLst>
              </a:tr>
              <a:tr h="1878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param_4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75761"/>
                  </a:ext>
                </a:extLst>
              </a:tr>
              <a:tr h="1878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param_5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1878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param_6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1878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param_7</a:t>
                      </a:r>
                      <a:endParaRPr lang="en-KR" sz="7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  <p:sp>
        <p:nvSpPr>
          <p:cNvPr id="100" name="Right Arrow 99">
            <a:extLst>
              <a:ext uri="{FF2B5EF4-FFF2-40B4-BE49-F238E27FC236}">
                <a16:creationId xmlns:a16="http://schemas.microsoft.com/office/drawing/2014/main" id="{BE44ECF4-3666-6A40-8E75-DE6A47C51B09}"/>
              </a:ext>
            </a:extLst>
          </p:cNvPr>
          <p:cNvSpPr/>
          <p:nvPr/>
        </p:nvSpPr>
        <p:spPr>
          <a:xfrm rot="5400000">
            <a:off x="4667898" y="3266790"/>
            <a:ext cx="356185" cy="115507"/>
          </a:xfrm>
          <a:prstGeom prst="rightArrow">
            <a:avLst>
              <a:gd name="adj1" fmla="val 20913"/>
              <a:gd name="adj2" fmla="val 79086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2FE987C1-4E3C-054B-AF4A-E5978A809634}"/>
              </a:ext>
            </a:extLst>
          </p:cNvPr>
          <p:cNvCxnSpPr>
            <a:cxnSpLocks/>
            <a:stCxn id="47" idx="3"/>
            <a:endCxn id="70" idx="0"/>
          </p:cNvCxnSpPr>
          <p:nvPr/>
        </p:nvCxnSpPr>
        <p:spPr>
          <a:xfrm flipV="1">
            <a:off x="1144095" y="2899244"/>
            <a:ext cx="822212" cy="2951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2317E865-CD95-4B46-B2BC-9AFC54F43247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rot="5400000" flipH="1" flipV="1">
            <a:off x="1946821" y="2962010"/>
            <a:ext cx="472367" cy="992693"/>
          </a:xfrm>
          <a:prstGeom prst="bentConnector3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679D289B-4AA8-444B-B886-9C5D58CF842B}"/>
              </a:ext>
            </a:extLst>
          </p:cNvPr>
          <p:cNvSpPr/>
          <p:nvPr/>
        </p:nvSpPr>
        <p:spPr>
          <a:xfrm>
            <a:off x="3760465" y="3562374"/>
            <a:ext cx="2238942" cy="1856488"/>
          </a:xfrm>
          <a:prstGeom prst="roundRect">
            <a:avLst>
              <a:gd name="adj" fmla="val 6854"/>
            </a:avLst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51BF8D2-4628-7E4A-8630-398442C34FA7}"/>
              </a:ext>
            </a:extLst>
          </p:cNvPr>
          <p:cNvSpPr txBox="1"/>
          <p:nvPr/>
        </p:nvSpPr>
        <p:spPr>
          <a:xfrm>
            <a:off x="3915590" y="3811554"/>
            <a:ext cx="902557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 err="1"/>
              <a:t>used_memory</a:t>
            </a:r>
            <a:endParaRPr lang="en-US" sz="600" dirty="0"/>
          </a:p>
          <a:p>
            <a:pPr algn="ctr"/>
            <a:r>
              <a:rPr lang="en-US" sz="600" dirty="0" err="1"/>
              <a:t>used_memory_human</a:t>
            </a:r>
            <a:endParaRPr lang="en-US" sz="600" dirty="0"/>
          </a:p>
          <a:p>
            <a:pPr algn="ctr"/>
            <a:r>
              <a:rPr lang="en-US" sz="600" dirty="0" err="1"/>
              <a:t>used_memory_peak</a:t>
            </a:r>
            <a:endParaRPr lang="en-US" sz="600" dirty="0"/>
          </a:p>
          <a:p>
            <a:pPr algn="ctr"/>
            <a:r>
              <a:rPr lang="en-US" sz="600" dirty="0"/>
              <a:t>…</a:t>
            </a: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9C478AC0-4B9B-0140-91B3-1D9358E03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789089"/>
              </p:ext>
            </p:extLst>
          </p:nvPr>
        </p:nvGraphicFramePr>
        <p:xfrm>
          <a:off x="5267719" y="3691191"/>
          <a:ext cx="550415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415">
                  <a:extLst>
                    <a:ext uri="{9D8B030D-6E8A-4147-A177-3AD203B41FA5}">
                      <a16:colId xmlns:a16="http://schemas.microsoft.com/office/drawing/2014/main" val="1765330442"/>
                    </a:ext>
                  </a:extLst>
                </a:gridCol>
              </a:tblGrid>
              <a:tr h="14875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param_1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117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param_2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310833"/>
                  </a:ext>
                </a:extLst>
              </a:tr>
              <a:tr h="125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param_3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083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param_4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667658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F0C18150-322B-934B-8723-54E48508D57C}"/>
              </a:ext>
            </a:extLst>
          </p:cNvPr>
          <p:cNvSpPr txBox="1"/>
          <p:nvPr/>
        </p:nvSpPr>
        <p:spPr>
          <a:xfrm>
            <a:off x="3915590" y="4837880"/>
            <a:ext cx="902557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 err="1"/>
              <a:t>used_cpu_sys</a:t>
            </a:r>
            <a:endParaRPr lang="en-US" sz="600" dirty="0"/>
          </a:p>
          <a:p>
            <a:pPr algn="ctr"/>
            <a:r>
              <a:rPr lang="en-US" sz="600" dirty="0" err="1"/>
              <a:t>used_cpu_user</a:t>
            </a:r>
            <a:endParaRPr lang="en-US" sz="600" dirty="0"/>
          </a:p>
          <a:p>
            <a:pPr algn="ctr"/>
            <a:r>
              <a:rPr lang="en-US" sz="600" dirty="0" err="1"/>
              <a:t>used_cpu_sys_children</a:t>
            </a:r>
            <a:endParaRPr lang="en-US" sz="600" dirty="0"/>
          </a:p>
          <a:p>
            <a:pPr algn="ctr"/>
            <a:r>
              <a:rPr lang="en-KR" sz="600" dirty="0"/>
              <a:t>…</a:t>
            </a:r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4EAA1D53-AD9D-0349-8143-7390FBC2A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512423"/>
              </p:ext>
            </p:extLst>
          </p:nvPr>
        </p:nvGraphicFramePr>
        <p:xfrm>
          <a:off x="5266008" y="4760274"/>
          <a:ext cx="550415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415">
                  <a:extLst>
                    <a:ext uri="{9D8B030D-6E8A-4147-A177-3AD203B41FA5}">
                      <a16:colId xmlns:a16="http://schemas.microsoft.com/office/drawing/2014/main" val="16312552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param_5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359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param_6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2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param_7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06035"/>
                  </a:ext>
                </a:extLst>
              </a:tr>
            </a:tbl>
          </a:graphicData>
        </a:graphic>
      </p:graphicFrame>
      <p:sp>
        <p:nvSpPr>
          <p:cNvPr id="75" name="Left-Right Arrow 74">
            <a:extLst>
              <a:ext uri="{FF2B5EF4-FFF2-40B4-BE49-F238E27FC236}">
                <a16:creationId xmlns:a16="http://schemas.microsoft.com/office/drawing/2014/main" id="{EBD99392-F39F-EA4A-A657-D9C7924DB2C5}"/>
              </a:ext>
            </a:extLst>
          </p:cNvPr>
          <p:cNvSpPr/>
          <p:nvPr/>
        </p:nvSpPr>
        <p:spPr>
          <a:xfrm>
            <a:off x="4887282" y="3985269"/>
            <a:ext cx="295806" cy="1142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2" name="Left-Right Arrow 81">
            <a:extLst>
              <a:ext uri="{FF2B5EF4-FFF2-40B4-BE49-F238E27FC236}">
                <a16:creationId xmlns:a16="http://schemas.microsoft.com/office/drawing/2014/main" id="{1D7B6526-A2E9-3C45-9837-217F61D03AE1}"/>
              </a:ext>
            </a:extLst>
          </p:cNvPr>
          <p:cNvSpPr/>
          <p:nvPr/>
        </p:nvSpPr>
        <p:spPr>
          <a:xfrm>
            <a:off x="4894174" y="5025331"/>
            <a:ext cx="295806" cy="1142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A0A81E-9E31-374B-B000-21506FC8BBB9}"/>
              </a:ext>
            </a:extLst>
          </p:cNvPr>
          <p:cNvSpPr txBox="1"/>
          <p:nvPr/>
        </p:nvSpPr>
        <p:spPr>
          <a:xfrm>
            <a:off x="4054923" y="3557149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dirty="0"/>
              <a:t>Cluster1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8119062-F31E-9644-A650-0E436984B4ED}"/>
              </a:ext>
            </a:extLst>
          </p:cNvPr>
          <p:cNvSpPr txBox="1"/>
          <p:nvPr/>
        </p:nvSpPr>
        <p:spPr>
          <a:xfrm>
            <a:off x="4049520" y="458941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dirty="0"/>
              <a:t>Cluster</a:t>
            </a:r>
            <a:r>
              <a:rPr lang="en-US" altLang="ko-KR" sz="1000" dirty="0"/>
              <a:t>2</a:t>
            </a:r>
            <a:endParaRPr lang="en-KR" sz="10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2C6B6F5-3697-6344-B2D6-3A1CDCF737CA}"/>
              </a:ext>
            </a:extLst>
          </p:cNvPr>
          <p:cNvSpPr/>
          <p:nvPr/>
        </p:nvSpPr>
        <p:spPr>
          <a:xfrm>
            <a:off x="6426131" y="1321200"/>
            <a:ext cx="4998082" cy="421699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9CF24F89-9E8F-FE4A-B801-8150E237F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622563"/>
              </p:ext>
            </p:extLst>
          </p:nvPr>
        </p:nvGraphicFramePr>
        <p:xfrm>
          <a:off x="6943137" y="1712328"/>
          <a:ext cx="885743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743">
                  <a:extLst>
                    <a:ext uri="{9D8B030D-6E8A-4147-A177-3AD203B41FA5}">
                      <a16:colId xmlns:a16="http://schemas.microsoft.com/office/drawing/2014/main" val="17653304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param_1 : default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117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param_2 : default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310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param_3 : default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083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param_4 : default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667658"/>
                  </a:ext>
                </a:extLst>
              </a:tr>
            </a:tbl>
          </a:graphicData>
        </a:graphic>
      </p:graphicFrame>
      <p:graphicFrame>
        <p:nvGraphicFramePr>
          <p:cNvPr id="103" name="Table 102">
            <a:extLst>
              <a:ext uri="{FF2B5EF4-FFF2-40B4-BE49-F238E27FC236}">
                <a16:creationId xmlns:a16="http://schemas.microsoft.com/office/drawing/2014/main" id="{8A6298CC-6D2A-AC46-85D8-0B2A354A4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174438"/>
              </p:ext>
            </p:extLst>
          </p:nvPr>
        </p:nvGraphicFramePr>
        <p:xfrm>
          <a:off x="8038358" y="1712328"/>
          <a:ext cx="881291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291">
                  <a:extLst>
                    <a:ext uri="{9D8B030D-6E8A-4147-A177-3AD203B41FA5}">
                      <a16:colId xmlns:a16="http://schemas.microsoft.com/office/drawing/2014/main" val="1631255259"/>
                    </a:ext>
                  </a:extLst>
                </a:gridCol>
              </a:tblGrid>
              <a:tr h="1725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param_5 : default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359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param_6 : default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2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param_7 : default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06035"/>
                  </a:ext>
                </a:extLst>
              </a:tr>
            </a:tbl>
          </a:graphicData>
        </a:graphic>
      </p:graphicFrame>
      <p:sp>
        <p:nvSpPr>
          <p:cNvPr id="104" name="TextBox 103">
            <a:extLst>
              <a:ext uri="{FF2B5EF4-FFF2-40B4-BE49-F238E27FC236}">
                <a16:creationId xmlns:a16="http://schemas.microsoft.com/office/drawing/2014/main" id="{1B46C007-AE27-D94F-BCFC-B957EFE425FB}"/>
              </a:ext>
            </a:extLst>
          </p:cNvPr>
          <p:cNvSpPr txBox="1"/>
          <p:nvPr/>
        </p:nvSpPr>
        <p:spPr>
          <a:xfrm>
            <a:off x="7077269" y="1416747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dirty="0"/>
              <a:t>Cluster</a:t>
            </a:r>
            <a:r>
              <a:rPr lang="en-US" altLang="ko-KR" sz="1000" dirty="0"/>
              <a:t>1</a:t>
            </a:r>
            <a:endParaRPr lang="en-KR" sz="1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A7DB370-3F1C-1948-8CDC-BAD077FC94BA}"/>
              </a:ext>
            </a:extLst>
          </p:cNvPr>
          <p:cNvSpPr txBox="1"/>
          <p:nvPr/>
        </p:nvSpPr>
        <p:spPr>
          <a:xfrm>
            <a:off x="8160989" y="1420566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dirty="0"/>
              <a:t>Cluster2</a:t>
            </a:r>
          </a:p>
        </p:txBody>
      </p:sp>
    </p:spTree>
    <p:extLst>
      <p:ext uri="{BB962C8B-B14F-4D97-AF65-F5344CB8AC3E}">
        <p14:creationId xmlns:p14="http://schemas.microsoft.com/office/powerpoint/2010/main" val="3277998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E22748-10DC-5B40-8EC6-109774299237}"/>
              </a:ext>
            </a:extLst>
          </p:cNvPr>
          <p:cNvSpPr/>
          <p:nvPr/>
        </p:nvSpPr>
        <p:spPr>
          <a:xfrm>
            <a:off x="-7490236" y="1178137"/>
            <a:ext cx="2872292" cy="421699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7D30B9-0B87-0044-8524-FAF31916A1C3}"/>
              </a:ext>
            </a:extLst>
          </p:cNvPr>
          <p:cNvGrpSpPr/>
          <p:nvPr/>
        </p:nvGrpSpPr>
        <p:grpSpPr>
          <a:xfrm>
            <a:off x="-7560465" y="1565412"/>
            <a:ext cx="2820937" cy="3287962"/>
            <a:chOff x="1145385" y="1871830"/>
            <a:chExt cx="2820937" cy="328796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4EAA94C-7BD4-3541-880D-8006273FC62D}"/>
                </a:ext>
              </a:extLst>
            </p:cNvPr>
            <p:cNvGrpSpPr/>
            <p:nvPr/>
          </p:nvGrpSpPr>
          <p:grpSpPr>
            <a:xfrm>
              <a:off x="1302814" y="1871830"/>
              <a:ext cx="1078261" cy="930832"/>
              <a:chOff x="1492815" y="1871830"/>
              <a:chExt cx="1078261" cy="93083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0A23388-E08F-9642-8314-E950FB2DDCFA}"/>
                  </a:ext>
                </a:extLst>
              </p:cNvPr>
              <p:cNvSpPr/>
              <p:nvPr/>
            </p:nvSpPr>
            <p:spPr>
              <a:xfrm>
                <a:off x="1584254" y="2130304"/>
                <a:ext cx="895382" cy="672358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/>
                  <a:t>config.conf</a:t>
                </a:r>
                <a:r>
                  <a:rPr lang="en-US" sz="900" dirty="0"/>
                  <a:t> (1)</a:t>
                </a:r>
              </a:p>
              <a:p>
                <a:pPr algn="ctr"/>
                <a:r>
                  <a:rPr lang="en-US" sz="900" dirty="0" err="1"/>
                  <a:t>config.conf</a:t>
                </a:r>
                <a:r>
                  <a:rPr lang="en-US" sz="900" dirty="0"/>
                  <a:t> (2)</a:t>
                </a:r>
              </a:p>
              <a:p>
                <a:pPr algn="ctr"/>
                <a:r>
                  <a:rPr lang="en-US" sz="900" dirty="0"/>
                  <a:t>…</a:t>
                </a:r>
              </a:p>
              <a:p>
                <a:pPr algn="ctr"/>
                <a:r>
                  <a:rPr lang="en-US" sz="900" dirty="0" err="1"/>
                  <a:t>config.conf</a:t>
                </a:r>
                <a:r>
                  <a:rPr lang="en-US" sz="900" dirty="0"/>
                  <a:t> (n)</a:t>
                </a:r>
                <a:endParaRPr lang="en-KR" sz="900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BBD84A-6D87-B14C-9DDE-C1748AFAEE82}"/>
                  </a:ext>
                </a:extLst>
              </p:cNvPr>
              <p:cNvSpPr txBox="1"/>
              <p:nvPr/>
            </p:nvSpPr>
            <p:spPr>
              <a:xfrm>
                <a:off x="1492815" y="1871830"/>
                <a:ext cx="107826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KR" sz="1000" dirty="0"/>
                  <a:t>Random Samples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A8AED26-6B7E-CF45-B78F-A21B777E0C7B}"/>
                </a:ext>
              </a:extLst>
            </p:cNvPr>
            <p:cNvGrpSpPr/>
            <p:nvPr/>
          </p:nvGrpSpPr>
          <p:grpSpPr>
            <a:xfrm>
              <a:off x="1145385" y="2959442"/>
              <a:ext cx="1591875" cy="1302402"/>
              <a:chOff x="1145385" y="2959442"/>
              <a:chExt cx="1591875" cy="1302402"/>
            </a:xfrm>
          </p:grpSpPr>
          <p:sp>
            <p:nvSpPr>
              <p:cNvPr id="11" name="Right Arrow 10">
                <a:extLst>
                  <a:ext uri="{FF2B5EF4-FFF2-40B4-BE49-F238E27FC236}">
                    <a16:creationId xmlns:a16="http://schemas.microsoft.com/office/drawing/2014/main" id="{9AD4971E-1DE7-324E-8A76-91EDB72B8BAE}"/>
                  </a:ext>
                </a:extLst>
              </p:cNvPr>
              <p:cNvSpPr/>
              <p:nvPr/>
            </p:nvSpPr>
            <p:spPr>
              <a:xfrm rot="5400000">
                <a:off x="1663851" y="3079781"/>
                <a:ext cx="356185" cy="115507"/>
              </a:xfrm>
              <a:prstGeom prst="rightArrow">
                <a:avLst>
                  <a:gd name="adj1" fmla="val 20913"/>
                  <a:gd name="adj2" fmla="val 79086"/>
                </a:avLst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482B5DD-2528-3942-800F-322DE7FF6094}"/>
                  </a:ext>
                </a:extLst>
              </p:cNvPr>
              <p:cNvGrpSpPr/>
              <p:nvPr/>
            </p:nvGrpSpPr>
            <p:grpSpPr>
              <a:xfrm>
                <a:off x="1145385" y="3382981"/>
                <a:ext cx="1393118" cy="878863"/>
                <a:chOff x="1335386" y="3382981"/>
                <a:chExt cx="1393118" cy="878863"/>
              </a:xfrm>
            </p:grpSpPr>
            <p:pic>
              <p:nvPicPr>
                <p:cNvPr id="10" name="Graphic 9" descr="Database with solid fill">
                  <a:extLst>
                    <a:ext uri="{FF2B5EF4-FFF2-40B4-BE49-F238E27FC236}">
                      <a16:creationId xmlns:a16="http://schemas.microsoft.com/office/drawing/2014/main" id="{23948CB2-C678-1C47-9BE3-F5E0EECD96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35386" y="3382981"/>
                  <a:ext cx="1393118" cy="672358"/>
                </a:xfrm>
                <a:prstGeom prst="rect">
                  <a:avLst/>
                </a:prstGeom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D711987-F4A7-7A4E-9D68-6CD715062120}"/>
                    </a:ext>
                  </a:extLst>
                </p:cNvPr>
                <p:cNvSpPr txBox="1"/>
                <p:nvPr/>
              </p:nvSpPr>
              <p:spPr>
                <a:xfrm>
                  <a:off x="1769363" y="4015623"/>
                  <a:ext cx="47338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KR" sz="1000" dirty="0"/>
                    <a:t>Redis</a:t>
                  </a:r>
                </a:p>
              </p:txBody>
            </p:sp>
          </p:grpSp>
          <p:sp>
            <p:nvSpPr>
              <p:cNvPr id="14" name="Right Arrow 13">
                <a:extLst>
                  <a:ext uri="{FF2B5EF4-FFF2-40B4-BE49-F238E27FC236}">
                    <a16:creationId xmlns:a16="http://schemas.microsoft.com/office/drawing/2014/main" id="{73E560E1-302B-5C47-8C54-E6BC67197466}"/>
                  </a:ext>
                </a:extLst>
              </p:cNvPr>
              <p:cNvSpPr/>
              <p:nvPr/>
            </p:nvSpPr>
            <p:spPr>
              <a:xfrm>
                <a:off x="2381075" y="3719160"/>
                <a:ext cx="356185" cy="115507"/>
              </a:xfrm>
              <a:prstGeom prst="rightArrow">
                <a:avLst>
                  <a:gd name="adj1" fmla="val 20913"/>
                  <a:gd name="adj2" fmla="val 79086"/>
                </a:avLst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CEF7686-B6C7-CD47-A0F9-DFF9575F59C0}"/>
                </a:ext>
              </a:extLst>
            </p:cNvPr>
            <p:cNvGrpSpPr/>
            <p:nvPr/>
          </p:nvGrpSpPr>
          <p:grpSpPr>
            <a:xfrm>
              <a:off x="2807490" y="3252267"/>
              <a:ext cx="1158832" cy="1131474"/>
              <a:chOff x="2807490" y="3252267"/>
              <a:chExt cx="1158832" cy="113147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06E8477-F55E-AB43-B7D0-FE0BF52847FF}"/>
                  </a:ext>
                </a:extLst>
              </p:cNvPr>
              <p:cNvSpPr/>
              <p:nvPr/>
            </p:nvSpPr>
            <p:spPr>
              <a:xfrm>
                <a:off x="2807490" y="3498488"/>
                <a:ext cx="1158832" cy="8852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used_cpu_sys</a:t>
                </a:r>
                <a:endParaRPr lang="en-US" sz="800" dirty="0"/>
              </a:p>
              <a:p>
                <a:pPr algn="ctr"/>
                <a:r>
                  <a:rPr lang="en-US" sz="800" dirty="0" err="1"/>
                  <a:t>used_cpu_user</a:t>
                </a:r>
                <a:endParaRPr lang="en-US" sz="800" dirty="0"/>
              </a:p>
              <a:p>
                <a:pPr algn="ctr"/>
                <a:r>
                  <a:rPr lang="en-US" sz="800" dirty="0" err="1"/>
                  <a:t>used_cpu_sys_children</a:t>
                </a:r>
                <a:endParaRPr lang="en-US" sz="800" dirty="0"/>
              </a:p>
              <a:p>
                <a:pPr algn="ctr"/>
                <a:r>
                  <a:rPr lang="en-US" sz="800" dirty="0" err="1"/>
                  <a:t>used_memory</a:t>
                </a:r>
                <a:endParaRPr lang="en-US" sz="800" dirty="0"/>
              </a:p>
              <a:p>
                <a:pPr algn="ctr"/>
                <a:r>
                  <a:rPr lang="en-US" sz="800" dirty="0" err="1"/>
                  <a:t>used_memory_human</a:t>
                </a:r>
                <a:endParaRPr lang="en-US" sz="800" dirty="0"/>
              </a:p>
              <a:p>
                <a:pPr algn="ctr"/>
                <a:r>
                  <a:rPr lang="en-US" sz="800" dirty="0" err="1"/>
                  <a:t>used_memory_peack</a:t>
                </a:r>
                <a:endParaRPr lang="en-US" sz="800" dirty="0"/>
              </a:p>
              <a:p>
                <a:pPr algn="ctr"/>
                <a:r>
                  <a:rPr lang="en-US" sz="800" dirty="0"/>
                  <a:t>…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53279F-EA08-AB43-B2F4-C72EC8A8C8BE}"/>
                  </a:ext>
                </a:extLst>
              </p:cNvPr>
              <p:cNvSpPr txBox="1"/>
              <p:nvPr/>
            </p:nvSpPr>
            <p:spPr>
              <a:xfrm>
                <a:off x="2888061" y="3252267"/>
                <a:ext cx="107826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KR" sz="1000" dirty="0"/>
                  <a:t>Internal metrics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521F017-2C4D-8644-A32F-BD90BC6FDCBA}"/>
                </a:ext>
              </a:extLst>
            </p:cNvPr>
            <p:cNvGrpSpPr/>
            <p:nvPr/>
          </p:nvGrpSpPr>
          <p:grpSpPr>
            <a:xfrm>
              <a:off x="1378723" y="4372981"/>
              <a:ext cx="1358537" cy="783293"/>
              <a:chOff x="1378723" y="4372981"/>
              <a:chExt cx="1358537" cy="783293"/>
            </a:xfrm>
          </p:grpSpPr>
          <p:sp>
            <p:nvSpPr>
              <p:cNvPr id="34" name="Right Arrow 33">
                <a:extLst>
                  <a:ext uri="{FF2B5EF4-FFF2-40B4-BE49-F238E27FC236}">
                    <a16:creationId xmlns:a16="http://schemas.microsoft.com/office/drawing/2014/main" id="{CE47FB32-912D-334D-A1DC-81B2716CB708}"/>
                  </a:ext>
                </a:extLst>
              </p:cNvPr>
              <p:cNvSpPr/>
              <p:nvPr/>
            </p:nvSpPr>
            <p:spPr>
              <a:xfrm rot="5400000">
                <a:off x="1546145" y="4613303"/>
                <a:ext cx="593874" cy="113230"/>
              </a:xfrm>
              <a:prstGeom prst="rightArrow">
                <a:avLst>
                  <a:gd name="adj1" fmla="val 20913"/>
                  <a:gd name="adj2" fmla="val 79086"/>
                </a:avLst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" name="Right Arrow 38">
                <a:extLst>
                  <a:ext uri="{FF2B5EF4-FFF2-40B4-BE49-F238E27FC236}">
                    <a16:creationId xmlns:a16="http://schemas.microsoft.com/office/drawing/2014/main" id="{38D49DCD-32E1-D34B-96FA-FEB86058225D}"/>
                  </a:ext>
                </a:extLst>
              </p:cNvPr>
              <p:cNvSpPr/>
              <p:nvPr/>
            </p:nvSpPr>
            <p:spPr>
              <a:xfrm>
                <a:off x="2212187" y="4924294"/>
                <a:ext cx="525073" cy="112973"/>
              </a:xfrm>
              <a:prstGeom prst="rightArrow">
                <a:avLst>
                  <a:gd name="adj1" fmla="val 20913"/>
                  <a:gd name="adj2" fmla="val 79086"/>
                </a:avLst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3C2F58D6-FDDC-A446-87B7-47D9F4E4ACD2}"/>
                  </a:ext>
                </a:extLst>
              </p:cNvPr>
              <p:cNvSpPr/>
              <p:nvPr/>
            </p:nvSpPr>
            <p:spPr>
              <a:xfrm>
                <a:off x="1378723" y="4821290"/>
                <a:ext cx="931953" cy="3349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1100" b="1" dirty="0"/>
                  <a:t>Memtier</a:t>
                </a:r>
              </a:p>
              <a:p>
                <a:pPr algn="ctr"/>
                <a:r>
                  <a:rPr lang="en-KR" sz="1100" b="1" dirty="0"/>
                  <a:t>Benchmark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63A3FDD-D679-3741-A4A0-DE646E3626B7}"/>
                </a:ext>
              </a:extLst>
            </p:cNvPr>
            <p:cNvGrpSpPr/>
            <p:nvPr/>
          </p:nvGrpSpPr>
          <p:grpSpPr>
            <a:xfrm>
              <a:off x="2802416" y="4578586"/>
              <a:ext cx="1158832" cy="581206"/>
              <a:chOff x="2807490" y="3252267"/>
              <a:chExt cx="1158832" cy="58120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2A64AC7-6DBB-9E48-BA6D-A23EE2F22BB6}"/>
                  </a:ext>
                </a:extLst>
              </p:cNvPr>
              <p:cNvSpPr/>
              <p:nvPr/>
            </p:nvSpPr>
            <p:spPr>
              <a:xfrm>
                <a:off x="2807490" y="3498489"/>
                <a:ext cx="1158832" cy="33498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throughput</a:t>
                </a:r>
              </a:p>
              <a:p>
                <a:pPr algn="ctr"/>
                <a:r>
                  <a:rPr lang="en-US" sz="800" dirty="0"/>
                  <a:t>…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ED8A11-3E10-C546-A8ED-D2A7FA729BE6}"/>
                  </a:ext>
                </a:extLst>
              </p:cNvPr>
              <p:cNvSpPr txBox="1"/>
              <p:nvPr/>
            </p:nvSpPr>
            <p:spPr>
              <a:xfrm>
                <a:off x="2888061" y="3252267"/>
                <a:ext cx="107826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KR" sz="1000" dirty="0"/>
                  <a:t>External metrics</a:t>
                </a:r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6E1858BD-AC29-9E48-9EC0-0F6C01BDC32B}"/>
              </a:ext>
            </a:extLst>
          </p:cNvPr>
          <p:cNvSpPr/>
          <p:nvPr/>
        </p:nvSpPr>
        <p:spPr>
          <a:xfrm>
            <a:off x="-4617945" y="1178836"/>
            <a:ext cx="3522569" cy="421699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E29D723A-E0B2-AC48-A650-69AFB4A0B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429544"/>
              </p:ext>
            </p:extLst>
          </p:nvPr>
        </p:nvGraphicFramePr>
        <p:xfrm>
          <a:off x="-4068373" y="1696964"/>
          <a:ext cx="833120" cy="46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8891577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97186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295281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82351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KR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878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558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09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615814"/>
                  </a:ext>
                </a:extLst>
              </a:tr>
            </a:tbl>
          </a:graphicData>
        </a:graphic>
      </p:graphicFrame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0F090D9-FA1D-3E4B-93BB-6DA6D4C1DFA7}"/>
              </a:ext>
            </a:extLst>
          </p:cNvPr>
          <p:cNvSpPr/>
          <p:nvPr/>
        </p:nvSpPr>
        <p:spPr>
          <a:xfrm>
            <a:off x="-4027505" y="2592339"/>
            <a:ext cx="752000" cy="334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 b="1" dirty="0"/>
              <a:t>Factor</a:t>
            </a:r>
          </a:p>
          <a:p>
            <a:pPr algn="ctr"/>
            <a:r>
              <a:rPr lang="en-KR" sz="1100" b="1" dirty="0"/>
              <a:t>Analysis</a:t>
            </a:r>
          </a:p>
        </p:txBody>
      </p:sp>
      <p:graphicFrame>
        <p:nvGraphicFramePr>
          <p:cNvPr id="50" name="Table 3">
            <a:extLst>
              <a:ext uri="{FF2B5EF4-FFF2-40B4-BE49-F238E27FC236}">
                <a16:creationId xmlns:a16="http://schemas.microsoft.com/office/drawing/2014/main" id="{9AA01C39-C455-8848-9F6E-B01C13A83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968571"/>
              </p:ext>
            </p:extLst>
          </p:nvPr>
        </p:nvGraphicFramePr>
        <p:xfrm>
          <a:off x="-2156809" y="2612448"/>
          <a:ext cx="833120" cy="46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8891577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97186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295281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82351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KR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878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558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09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615814"/>
                  </a:ext>
                </a:extLst>
              </a:tr>
            </a:tbl>
          </a:graphicData>
        </a:graphic>
      </p:graphicFrame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07989E50-BFD0-E74F-BD6E-10E215F2E5D1}"/>
              </a:ext>
            </a:extLst>
          </p:cNvPr>
          <p:cNvSpPr/>
          <p:nvPr/>
        </p:nvSpPr>
        <p:spPr>
          <a:xfrm>
            <a:off x="-3153931" y="3552175"/>
            <a:ext cx="841977" cy="334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 b="1" dirty="0"/>
              <a:t>K-means</a:t>
            </a:r>
          </a:p>
          <a:p>
            <a:pPr algn="ctr"/>
            <a:r>
              <a:rPr lang="en-KR" sz="1100" b="1" dirty="0"/>
              <a:t>Clustering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2B49FFEB-0DF6-6F4E-A716-921C38A0469F}"/>
              </a:ext>
            </a:extLst>
          </p:cNvPr>
          <p:cNvCxnSpPr>
            <a:cxnSpLocks/>
            <a:stCxn id="16" idx="3"/>
            <a:endCxn id="65" idx="0"/>
          </p:cNvCxnSpPr>
          <p:nvPr/>
        </p:nvCxnSpPr>
        <p:spPr>
          <a:xfrm flipV="1">
            <a:off x="-4739528" y="1956153"/>
            <a:ext cx="376394" cy="1678544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BE06D52-FA68-3442-9EF9-26467B823FB6}"/>
              </a:ext>
            </a:extLst>
          </p:cNvPr>
          <p:cNvSpPr txBox="1"/>
          <p:nvPr/>
        </p:nvSpPr>
        <p:spPr>
          <a:xfrm>
            <a:off x="-4151379" y="1439980"/>
            <a:ext cx="1078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 dirty="0"/>
              <a:t>Internal metrics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FE2FB6F-0DD0-FA4B-97DD-49859D32D25A}"/>
              </a:ext>
            </a:extLst>
          </p:cNvPr>
          <p:cNvSpPr txBox="1"/>
          <p:nvPr/>
        </p:nvSpPr>
        <p:spPr>
          <a:xfrm rot="16200000">
            <a:off x="-4540849" y="1828578"/>
            <a:ext cx="610580" cy="25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 dirty="0"/>
              <a:t>samples</a:t>
            </a: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7A640F7B-07A4-6C48-BE7D-D4F15D983FDD}"/>
              </a:ext>
            </a:extLst>
          </p:cNvPr>
          <p:cNvCxnSpPr>
            <a:cxnSpLocks/>
            <a:stCxn id="47" idx="0"/>
            <a:endCxn id="44" idx="2"/>
          </p:cNvCxnSpPr>
          <p:nvPr/>
        </p:nvCxnSpPr>
        <p:spPr>
          <a:xfrm rot="16200000" flipV="1">
            <a:off x="-3865666" y="2378178"/>
            <a:ext cx="428015" cy="308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69E858A-52A5-524E-8AB4-15FBC5BC3DC5}"/>
              </a:ext>
            </a:extLst>
          </p:cNvPr>
          <p:cNvSpPr txBox="1"/>
          <p:nvPr/>
        </p:nvSpPr>
        <p:spPr>
          <a:xfrm>
            <a:off x="-2025639" y="2352631"/>
            <a:ext cx="570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 dirty="0"/>
              <a:t>factors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76BAE43-1E70-324B-A49C-27D3CACFE9B9}"/>
              </a:ext>
            </a:extLst>
          </p:cNvPr>
          <p:cNvSpPr txBox="1"/>
          <p:nvPr/>
        </p:nvSpPr>
        <p:spPr>
          <a:xfrm rot="16200000">
            <a:off x="-2867757" y="2633769"/>
            <a:ext cx="10751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</a:t>
            </a:r>
            <a:r>
              <a:rPr lang="en-KR" sz="1000" dirty="0"/>
              <a:t>nternal metrics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D0C38E69-1318-C947-BCF9-F6635A9F4181}"/>
              </a:ext>
            </a:extLst>
          </p:cNvPr>
          <p:cNvSpPr/>
          <p:nvPr/>
        </p:nvSpPr>
        <p:spPr>
          <a:xfrm>
            <a:off x="-4270403" y="4205048"/>
            <a:ext cx="2815542" cy="949182"/>
          </a:xfrm>
          <a:prstGeom prst="roundRect">
            <a:avLst>
              <a:gd name="adj" fmla="val 6854"/>
            </a:avLst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8CB74F2-963D-2645-9805-EEFF7AEB66D7}"/>
              </a:ext>
            </a:extLst>
          </p:cNvPr>
          <p:cNvGrpSpPr/>
          <p:nvPr/>
        </p:nvGrpSpPr>
        <p:grpSpPr>
          <a:xfrm>
            <a:off x="-4108096" y="4226006"/>
            <a:ext cx="2487032" cy="823975"/>
            <a:chOff x="4873378" y="4519734"/>
            <a:chExt cx="2487032" cy="823975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307590B-B8D5-A544-93DD-929607857264}"/>
                </a:ext>
              </a:extLst>
            </p:cNvPr>
            <p:cNvGrpSpPr/>
            <p:nvPr/>
          </p:nvGrpSpPr>
          <p:grpSpPr>
            <a:xfrm>
              <a:off x="4873378" y="4521864"/>
              <a:ext cx="1125568" cy="816583"/>
              <a:chOff x="4873378" y="4521864"/>
              <a:chExt cx="1125568" cy="816583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CF4FF8D-7AEA-D748-B23D-5D7019F2523A}"/>
                  </a:ext>
                </a:extLst>
              </p:cNvPr>
              <p:cNvSpPr txBox="1"/>
              <p:nvPr/>
            </p:nvSpPr>
            <p:spPr>
              <a:xfrm>
                <a:off x="4873378" y="4753672"/>
                <a:ext cx="1125568" cy="58477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/>
                  <a:t>used_memory</a:t>
                </a:r>
                <a:endParaRPr lang="en-US" sz="800" dirty="0"/>
              </a:p>
              <a:p>
                <a:pPr algn="ctr"/>
                <a:r>
                  <a:rPr lang="en-US" sz="800" dirty="0" err="1"/>
                  <a:t>used_memory_human</a:t>
                </a:r>
                <a:endParaRPr lang="en-US" sz="800" dirty="0"/>
              </a:p>
              <a:p>
                <a:pPr algn="ctr"/>
                <a:r>
                  <a:rPr lang="en-US" sz="800" dirty="0" err="1"/>
                  <a:t>used_memory_peak</a:t>
                </a:r>
                <a:endParaRPr lang="en-US" sz="800" dirty="0"/>
              </a:p>
              <a:p>
                <a:pPr algn="ctr"/>
                <a:r>
                  <a:rPr lang="en-US" sz="800" dirty="0"/>
                  <a:t>…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CECEE22-6C20-BF40-A891-6E5FB85B752A}"/>
                  </a:ext>
                </a:extLst>
              </p:cNvPr>
              <p:cNvSpPr txBox="1"/>
              <p:nvPr/>
            </p:nvSpPr>
            <p:spPr>
              <a:xfrm>
                <a:off x="5116934" y="4521864"/>
                <a:ext cx="6384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KR" sz="1000" dirty="0"/>
                  <a:t>Cluster1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96448C71-C7E6-1644-B24A-DE758D05CADB}"/>
                </a:ext>
              </a:extLst>
            </p:cNvPr>
            <p:cNvGrpSpPr/>
            <p:nvPr/>
          </p:nvGrpSpPr>
          <p:grpSpPr>
            <a:xfrm>
              <a:off x="6208424" y="4519734"/>
              <a:ext cx="1151986" cy="823975"/>
              <a:chOff x="6208424" y="4519734"/>
              <a:chExt cx="1151986" cy="823975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583994E-2929-7C44-8386-14D1616FE989}"/>
                  </a:ext>
                </a:extLst>
              </p:cNvPr>
              <p:cNvSpPr txBox="1"/>
              <p:nvPr/>
            </p:nvSpPr>
            <p:spPr>
              <a:xfrm>
                <a:off x="6208424" y="4758934"/>
                <a:ext cx="1151986" cy="58477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/>
                  <a:t>used_cpu_sys</a:t>
                </a:r>
                <a:endParaRPr lang="en-US" sz="800" dirty="0"/>
              </a:p>
              <a:p>
                <a:pPr algn="ctr"/>
                <a:r>
                  <a:rPr lang="en-US" sz="800" dirty="0" err="1"/>
                  <a:t>used_cpu_user</a:t>
                </a:r>
                <a:endParaRPr lang="en-US" sz="800" dirty="0"/>
              </a:p>
              <a:p>
                <a:pPr algn="ctr"/>
                <a:r>
                  <a:rPr lang="en-US" sz="800" dirty="0" err="1"/>
                  <a:t>used_cpu_sys_children</a:t>
                </a:r>
                <a:endParaRPr lang="en-US" sz="800" dirty="0"/>
              </a:p>
              <a:p>
                <a:pPr algn="ctr"/>
                <a:r>
                  <a:rPr lang="en-KR" sz="800" dirty="0"/>
                  <a:t>…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32F859F-72BD-6A44-A517-5C3AA818FB3C}"/>
                  </a:ext>
                </a:extLst>
              </p:cNvPr>
              <p:cNvSpPr txBox="1"/>
              <p:nvPr/>
            </p:nvSpPr>
            <p:spPr>
              <a:xfrm>
                <a:off x="6465189" y="4519734"/>
                <a:ext cx="6384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KR" sz="1000" dirty="0"/>
                  <a:t>Cluster2</a:t>
                </a:r>
              </a:p>
            </p:txBody>
          </p:sp>
        </p:grp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97B2740D-BE94-1D49-B729-B599CE94FF20}"/>
              </a:ext>
            </a:extLst>
          </p:cNvPr>
          <p:cNvSpPr/>
          <p:nvPr/>
        </p:nvSpPr>
        <p:spPr>
          <a:xfrm>
            <a:off x="-1101314" y="1178137"/>
            <a:ext cx="3117362" cy="421699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DE2D8AF7-9E9C-1749-89E8-06453D9F2A22}"/>
              </a:ext>
            </a:extLst>
          </p:cNvPr>
          <p:cNvSpPr/>
          <p:nvPr/>
        </p:nvSpPr>
        <p:spPr>
          <a:xfrm>
            <a:off x="-917015" y="3616425"/>
            <a:ext cx="2710867" cy="1667531"/>
          </a:xfrm>
          <a:prstGeom prst="roundRect">
            <a:avLst>
              <a:gd name="adj" fmla="val 6854"/>
            </a:avLst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C79374D-361B-EC44-A7CD-17BA913E7ECD}"/>
              </a:ext>
            </a:extLst>
          </p:cNvPr>
          <p:cNvGrpSpPr/>
          <p:nvPr/>
        </p:nvGrpSpPr>
        <p:grpSpPr>
          <a:xfrm>
            <a:off x="-786144" y="3822563"/>
            <a:ext cx="1057682" cy="998083"/>
            <a:chOff x="9730992" y="4340627"/>
            <a:chExt cx="1057682" cy="99808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5287E308-23A6-8A4E-8E2C-570B3E8A89DE}"/>
                </a:ext>
              </a:extLst>
            </p:cNvPr>
            <p:cNvGrpSpPr/>
            <p:nvPr/>
          </p:nvGrpSpPr>
          <p:grpSpPr>
            <a:xfrm>
              <a:off x="9730992" y="4340627"/>
              <a:ext cx="977991" cy="769540"/>
              <a:chOff x="6208424" y="4451059"/>
              <a:chExt cx="977991" cy="769540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5105231-DF98-A345-8E47-56396384ED73}"/>
                  </a:ext>
                </a:extLst>
              </p:cNvPr>
              <p:cNvSpPr txBox="1"/>
              <p:nvPr/>
            </p:nvSpPr>
            <p:spPr>
              <a:xfrm>
                <a:off x="6208424" y="4758934"/>
                <a:ext cx="902557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 err="1"/>
                  <a:t>used_cpu_sys</a:t>
                </a:r>
                <a:endParaRPr lang="en-US" sz="600" dirty="0"/>
              </a:p>
              <a:p>
                <a:pPr algn="ctr"/>
                <a:r>
                  <a:rPr lang="en-US" sz="600" dirty="0" err="1"/>
                  <a:t>used_cpu_user</a:t>
                </a:r>
                <a:endParaRPr lang="en-US" sz="600" dirty="0"/>
              </a:p>
              <a:p>
                <a:pPr algn="ctr"/>
                <a:r>
                  <a:rPr lang="en-US" sz="600" dirty="0" err="1"/>
                  <a:t>used_cpu_sys_children</a:t>
                </a:r>
                <a:endParaRPr lang="en-US" sz="600" dirty="0"/>
              </a:p>
              <a:p>
                <a:pPr algn="ctr"/>
                <a:r>
                  <a:rPr lang="en-KR" sz="600" dirty="0"/>
                  <a:t>…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2548B42-3A6F-034C-A90F-53B6BF670BAE}"/>
                  </a:ext>
                </a:extLst>
              </p:cNvPr>
              <p:cNvSpPr txBox="1"/>
              <p:nvPr/>
            </p:nvSpPr>
            <p:spPr>
              <a:xfrm>
                <a:off x="6332970" y="4451059"/>
                <a:ext cx="8534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KR" sz="1000" dirty="0"/>
                  <a:t>Clusters(1,2)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250F8FA-8768-E04D-823E-DE1A253B4227}"/>
                </a:ext>
              </a:extLst>
            </p:cNvPr>
            <p:cNvSpPr txBox="1"/>
            <p:nvPr/>
          </p:nvSpPr>
          <p:spPr>
            <a:xfrm>
              <a:off x="9886117" y="4877045"/>
              <a:ext cx="902557" cy="4616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err="1"/>
                <a:t>used_memory</a:t>
              </a:r>
              <a:endParaRPr lang="en-US" sz="600" dirty="0"/>
            </a:p>
            <a:p>
              <a:pPr algn="ctr"/>
              <a:r>
                <a:rPr lang="en-US" sz="600" dirty="0" err="1"/>
                <a:t>used_memory_human</a:t>
              </a:r>
              <a:endParaRPr lang="en-US" sz="600" dirty="0"/>
            </a:p>
            <a:p>
              <a:pPr algn="ctr"/>
              <a:r>
                <a:rPr lang="en-US" sz="600" dirty="0" err="1"/>
                <a:t>used_memory_peak</a:t>
              </a:r>
              <a:endParaRPr lang="en-US" sz="600" dirty="0"/>
            </a:p>
            <a:p>
              <a:pPr algn="ctr"/>
              <a:r>
                <a:rPr lang="en-US" sz="600" dirty="0"/>
                <a:t>…</a:t>
              </a:r>
            </a:p>
          </p:txBody>
        </p:sp>
      </p:grpSp>
      <p:sp>
        <p:nvSpPr>
          <p:cNvPr id="97" name="Left-Right Arrow 96">
            <a:extLst>
              <a:ext uri="{FF2B5EF4-FFF2-40B4-BE49-F238E27FC236}">
                <a16:creationId xmlns:a16="http://schemas.microsoft.com/office/drawing/2014/main" id="{D653E44A-9B1B-424B-863C-EDD1F78403C4}"/>
              </a:ext>
            </a:extLst>
          </p:cNvPr>
          <p:cNvSpPr/>
          <p:nvPr/>
        </p:nvSpPr>
        <p:spPr>
          <a:xfrm>
            <a:off x="433619" y="4379424"/>
            <a:ext cx="457200" cy="11581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562AEA2E-03F6-7641-8EA0-5E37C179A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223177"/>
              </p:ext>
            </p:extLst>
          </p:nvPr>
        </p:nvGraphicFramePr>
        <p:xfrm>
          <a:off x="1039266" y="3767890"/>
          <a:ext cx="560443" cy="138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443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187876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param_1 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43420"/>
                  </a:ext>
                </a:extLst>
              </a:tr>
              <a:tr h="1878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param_2 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15982"/>
                  </a:ext>
                </a:extLst>
              </a:tr>
              <a:tr h="1878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param_3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40562"/>
                  </a:ext>
                </a:extLst>
              </a:tr>
              <a:tr h="1878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param_4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75761"/>
                  </a:ext>
                </a:extLst>
              </a:tr>
              <a:tr h="1878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param_5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1878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param_6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1878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param_7</a:t>
                      </a:r>
                      <a:endParaRPr lang="en-KR" sz="7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  <p:sp>
        <p:nvSpPr>
          <p:cNvPr id="100" name="Right Arrow 99">
            <a:extLst>
              <a:ext uri="{FF2B5EF4-FFF2-40B4-BE49-F238E27FC236}">
                <a16:creationId xmlns:a16="http://schemas.microsoft.com/office/drawing/2014/main" id="{BE44ECF4-3666-6A40-8E75-DE6A47C51B09}"/>
              </a:ext>
            </a:extLst>
          </p:cNvPr>
          <p:cNvSpPr/>
          <p:nvPr/>
        </p:nvSpPr>
        <p:spPr>
          <a:xfrm rot="16200000">
            <a:off x="248298" y="3354856"/>
            <a:ext cx="356185" cy="115507"/>
          </a:xfrm>
          <a:prstGeom prst="rightArrow">
            <a:avLst>
              <a:gd name="adj1" fmla="val 20913"/>
              <a:gd name="adj2" fmla="val 79086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2FE987C1-4E3C-054B-AF4A-E5978A809634}"/>
              </a:ext>
            </a:extLst>
          </p:cNvPr>
          <p:cNvCxnSpPr>
            <a:cxnSpLocks/>
            <a:stCxn id="47" idx="3"/>
            <a:endCxn id="70" idx="0"/>
          </p:cNvCxnSpPr>
          <p:nvPr/>
        </p:nvCxnSpPr>
        <p:spPr>
          <a:xfrm flipV="1">
            <a:off x="-3275505" y="2756880"/>
            <a:ext cx="822212" cy="2951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2317E865-CD95-4B46-B2BC-9AFC54F43247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rot="5400000" flipH="1" flipV="1">
            <a:off x="-2472779" y="2819646"/>
            <a:ext cx="472367" cy="992693"/>
          </a:xfrm>
          <a:prstGeom prst="bentConnector3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679D289B-4AA8-444B-B886-9C5D58CF842B}"/>
              </a:ext>
            </a:extLst>
          </p:cNvPr>
          <p:cNvSpPr/>
          <p:nvPr/>
        </p:nvSpPr>
        <p:spPr>
          <a:xfrm>
            <a:off x="-725781" y="1299683"/>
            <a:ext cx="2238942" cy="1856488"/>
          </a:xfrm>
          <a:prstGeom prst="roundRect">
            <a:avLst>
              <a:gd name="adj" fmla="val 6854"/>
            </a:avLst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51BF8D2-4628-7E4A-8630-398442C34FA7}"/>
              </a:ext>
            </a:extLst>
          </p:cNvPr>
          <p:cNvSpPr txBox="1"/>
          <p:nvPr/>
        </p:nvSpPr>
        <p:spPr>
          <a:xfrm>
            <a:off x="-570656" y="1548863"/>
            <a:ext cx="902557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 err="1"/>
              <a:t>used_memory</a:t>
            </a:r>
            <a:endParaRPr lang="en-US" sz="600" dirty="0"/>
          </a:p>
          <a:p>
            <a:pPr algn="ctr"/>
            <a:r>
              <a:rPr lang="en-US" sz="600" dirty="0" err="1"/>
              <a:t>used_memory_human</a:t>
            </a:r>
            <a:endParaRPr lang="en-US" sz="600" dirty="0"/>
          </a:p>
          <a:p>
            <a:pPr algn="ctr"/>
            <a:r>
              <a:rPr lang="en-US" sz="600" dirty="0" err="1"/>
              <a:t>used_memory_peak</a:t>
            </a:r>
            <a:endParaRPr lang="en-US" sz="600" dirty="0"/>
          </a:p>
          <a:p>
            <a:pPr algn="ctr"/>
            <a:r>
              <a:rPr lang="en-US" sz="600" dirty="0"/>
              <a:t>…</a:t>
            </a: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9C478AC0-4B9B-0140-91B3-1D9358E03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800117"/>
              </p:ext>
            </p:extLst>
          </p:nvPr>
        </p:nvGraphicFramePr>
        <p:xfrm>
          <a:off x="781473" y="1428500"/>
          <a:ext cx="550415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415">
                  <a:extLst>
                    <a:ext uri="{9D8B030D-6E8A-4147-A177-3AD203B41FA5}">
                      <a16:colId xmlns:a16="http://schemas.microsoft.com/office/drawing/2014/main" val="1765330442"/>
                    </a:ext>
                  </a:extLst>
                </a:gridCol>
              </a:tblGrid>
              <a:tr h="14875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param_1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117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param_2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310833"/>
                  </a:ext>
                </a:extLst>
              </a:tr>
              <a:tr h="125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param_3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083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param_4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667658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F0C18150-322B-934B-8723-54E48508D57C}"/>
              </a:ext>
            </a:extLst>
          </p:cNvPr>
          <p:cNvSpPr txBox="1"/>
          <p:nvPr/>
        </p:nvSpPr>
        <p:spPr>
          <a:xfrm>
            <a:off x="-570656" y="2575189"/>
            <a:ext cx="902557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 err="1"/>
              <a:t>used_cpu_sys</a:t>
            </a:r>
            <a:endParaRPr lang="en-US" sz="600" dirty="0"/>
          </a:p>
          <a:p>
            <a:pPr algn="ctr"/>
            <a:r>
              <a:rPr lang="en-US" sz="600" dirty="0" err="1"/>
              <a:t>used_cpu_user</a:t>
            </a:r>
            <a:endParaRPr lang="en-US" sz="600" dirty="0"/>
          </a:p>
          <a:p>
            <a:pPr algn="ctr"/>
            <a:r>
              <a:rPr lang="en-US" sz="600" dirty="0" err="1"/>
              <a:t>used_cpu_sys_children</a:t>
            </a:r>
            <a:endParaRPr lang="en-US" sz="600" dirty="0"/>
          </a:p>
          <a:p>
            <a:pPr algn="ctr"/>
            <a:r>
              <a:rPr lang="en-KR" sz="600" dirty="0"/>
              <a:t>…</a:t>
            </a:r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4EAA1D53-AD9D-0349-8143-7390FBC2A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437670"/>
              </p:ext>
            </p:extLst>
          </p:nvPr>
        </p:nvGraphicFramePr>
        <p:xfrm>
          <a:off x="779762" y="2497583"/>
          <a:ext cx="550415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415">
                  <a:extLst>
                    <a:ext uri="{9D8B030D-6E8A-4147-A177-3AD203B41FA5}">
                      <a16:colId xmlns:a16="http://schemas.microsoft.com/office/drawing/2014/main" val="16312552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param_5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359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param_6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2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param_7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06035"/>
                  </a:ext>
                </a:extLst>
              </a:tr>
            </a:tbl>
          </a:graphicData>
        </a:graphic>
      </p:graphicFrame>
      <p:sp>
        <p:nvSpPr>
          <p:cNvPr id="75" name="Left-Right Arrow 74">
            <a:extLst>
              <a:ext uri="{FF2B5EF4-FFF2-40B4-BE49-F238E27FC236}">
                <a16:creationId xmlns:a16="http://schemas.microsoft.com/office/drawing/2014/main" id="{EBD99392-F39F-EA4A-A657-D9C7924DB2C5}"/>
              </a:ext>
            </a:extLst>
          </p:cNvPr>
          <p:cNvSpPr/>
          <p:nvPr/>
        </p:nvSpPr>
        <p:spPr>
          <a:xfrm>
            <a:off x="401036" y="1722578"/>
            <a:ext cx="295806" cy="1142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2" name="Left-Right Arrow 81">
            <a:extLst>
              <a:ext uri="{FF2B5EF4-FFF2-40B4-BE49-F238E27FC236}">
                <a16:creationId xmlns:a16="http://schemas.microsoft.com/office/drawing/2014/main" id="{1D7B6526-A2E9-3C45-9837-217F61D03AE1}"/>
              </a:ext>
            </a:extLst>
          </p:cNvPr>
          <p:cNvSpPr/>
          <p:nvPr/>
        </p:nvSpPr>
        <p:spPr>
          <a:xfrm>
            <a:off x="407928" y="2762640"/>
            <a:ext cx="295806" cy="1142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A0A81E-9E31-374B-B000-21506FC8BBB9}"/>
              </a:ext>
            </a:extLst>
          </p:cNvPr>
          <p:cNvSpPr txBox="1"/>
          <p:nvPr/>
        </p:nvSpPr>
        <p:spPr>
          <a:xfrm>
            <a:off x="-431323" y="1294458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dirty="0"/>
              <a:t>Cluster1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8119062-F31E-9644-A650-0E436984B4ED}"/>
              </a:ext>
            </a:extLst>
          </p:cNvPr>
          <p:cNvSpPr txBox="1"/>
          <p:nvPr/>
        </p:nvSpPr>
        <p:spPr>
          <a:xfrm>
            <a:off x="-436726" y="2326726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dirty="0"/>
              <a:t>Cluster</a:t>
            </a:r>
            <a:r>
              <a:rPr lang="en-US" altLang="ko-KR" sz="1000" dirty="0"/>
              <a:t>2</a:t>
            </a:r>
            <a:endParaRPr lang="en-KR" sz="10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2C6B6F5-3697-6344-B2D6-3A1CDCF737CA}"/>
              </a:ext>
            </a:extLst>
          </p:cNvPr>
          <p:cNvSpPr/>
          <p:nvPr/>
        </p:nvSpPr>
        <p:spPr>
          <a:xfrm>
            <a:off x="2003725" y="1177177"/>
            <a:ext cx="4998082" cy="421699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8A3A53B4-C460-AD4C-BBB4-75E6BE82DD9E}"/>
              </a:ext>
            </a:extLst>
          </p:cNvPr>
          <p:cNvSpPr/>
          <p:nvPr/>
        </p:nvSpPr>
        <p:spPr>
          <a:xfrm>
            <a:off x="2494290" y="1811370"/>
            <a:ext cx="1253359" cy="1623557"/>
          </a:xfrm>
          <a:prstGeom prst="roundRect">
            <a:avLst>
              <a:gd name="adj" fmla="val 6854"/>
            </a:avLst>
          </a:prstGeom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3AF21C2B-1DAE-5A44-9F05-0F5EB369E2C2}"/>
              </a:ext>
            </a:extLst>
          </p:cNvPr>
          <p:cNvSpPr/>
          <p:nvPr/>
        </p:nvSpPr>
        <p:spPr>
          <a:xfrm>
            <a:off x="4066172" y="1811370"/>
            <a:ext cx="1253359" cy="1623557"/>
          </a:xfrm>
          <a:prstGeom prst="roundRect">
            <a:avLst>
              <a:gd name="adj" fmla="val 6854"/>
            </a:avLst>
          </a:prstGeom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DF57543A-17AD-C94F-815C-A41284B8F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753476"/>
              </p:ext>
            </p:extLst>
          </p:nvPr>
        </p:nvGraphicFramePr>
        <p:xfrm>
          <a:off x="2587945" y="2759621"/>
          <a:ext cx="1074016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016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param_5 : default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param_6 : default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param_7 : default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  <p:graphicFrame>
        <p:nvGraphicFramePr>
          <p:cNvPr id="134" name="Table 133">
            <a:extLst>
              <a:ext uri="{FF2B5EF4-FFF2-40B4-BE49-F238E27FC236}">
                <a16:creationId xmlns:a16="http://schemas.microsoft.com/office/drawing/2014/main" id="{55879A89-4C68-784D-A44E-131A4F4F9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615508"/>
              </p:ext>
            </p:extLst>
          </p:nvPr>
        </p:nvGraphicFramePr>
        <p:xfrm>
          <a:off x="4155844" y="2759621"/>
          <a:ext cx="1074016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016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param_5 : default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param_6 : default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param_7 : default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D2EA0D0-9172-C44B-90D0-F8616A9635C1}"/>
              </a:ext>
            </a:extLst>
          </p:cNvPr>
          <p:cNvGrpSpPr/>
          <p:nvPr/>
        </p:nvGrpSpPr>
        <p:grpSpPr>
          <a:xfrm>
            <a:off x="2330071" y="1340634"/>
            <a:ext cx="3179392" cy="2809921"/>
            <a:chOff x="2228565" y="-9074792"/>
            <a:chExt cx="3179392" cy="2809921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0A7E55C-DC08-8D46-8951-C51FCBEA5378}"/>
                </a:ext>
              </a:extLst>
            </p:cNvPr>
            <p:cNvSpPr txBox="1"/>
            <p:nvPr/>
          </p:nvSpPr>
          <p:spPr>
            <a:xfrm>
              <a:off x="2228565" y="-9070507"/>
              <a:ext cx="1623206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i="1" dirty="0"/>
                <a:t>Bayesian</a:t>
              </a:r>
              <a:r>
                <a:rPr lang="ko-KR" altLang="en-US" sz="1100" b="1" i="1" dirty="0"/>
                <a:t> </a:t>
              </a:r>
              <a:r>
                <a:rPr lang="en-US" altLang="ko-KR" sz="1100" b="1" i="1" dirty="0"/>
                <a:t>Optimization1</a:t>
              </a:r>
            </a:p>
            <a:p>
              <a:pPr algn="ctr"/>
              <a:r>
                <a:rPr lang="en-US" altLang="ko-KR" sz="1100" b="1" i="1" dirty="0"/>
                <a:t>(Cluster1)</a:t>
              </a:r>
              <a:endParaRPr lang="en-KR" sz="1100" b="1" i="1" dirty="0"/>
            </a:p>
          </p:txBody>
        </p:sp>
        <p:cxnSp>
          <p:nvCxnSpPr>
            <p:cNvPr id="137" name="Elbow Connector 136">
              <a:extLst>
                <a:ext uri="{FF2B5EF4-FFF2-40B4-BE49-F238E27FC236}">
                  <a16:creationId xmlns:a16="http://schemas.microsoft.com/office/drawing/2014/main" id="{A32F6416-3D6B-AF4E-BD86-2942254068E0}"/>
                </a:ext>
              </a:extLst>
            </p:cNvPr>
            <p:cNvCxnSpPr>
              <a:cxnSpLocks/>
              <a:stCxn id="131" idx="2"/>
              <a:endCxn id="138" idx="0"/>
            </p:cNvCxnSpPr>
            <p:nvPr/>
          </p:nvCxnSpPr>
          <p:spPr>
            <a:xfrm rot="16200000" flipH="1">
              <a:off x="3259737" y="-7220773"/>
              <a:ext cx="284740" cy="765287"/>
            </a:xfrm>
            <a:prstGeom prst="bentConnector3">
              <a:avLst>
                <a:gd name="adj1" fmla="val 50000"/>
              </a:avLst>
            </a:prstGeom>
            <a:ln w="63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EC9BE43-1EF3-8D4A-9037-3204DBF1544B}"/>
                </a:ext>
              </a:extLst>
            </p:cNvPr>
            <p:cNvSpPr/>
            <p:nvPr/>
          </p:nvSpPr>
          <p:spPr>
            <a:xfrm>
              <a:off x="3365218" y="-6695759"/>
              <a:ext cx="839066" cy="430888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sz="1100" b="1" dirty="0"/>
                <a:t>Prediction</a:t>
              </a:r>
              <a:br>
                <a:rPr lang="en-KR" sz="1100" b="1" dirty="0"/>
              </a:br>
              <a:r>
                <a:rPr lang="en-KR" sz="1100" b="1" dirty="0"/>
                <a:t>Model</a:t>
              </a:r>
            </a:p>
          </p:txBody>
        </p:sp>
        <p:cxnSp>
          <p:nvCxnSpPr>
            <p:cNvPr id="139" name="Elbow Connector 138">
              <a:extLst>
                <a:ext uri="{FF2B5EF4-FFF2-40B4-BE49-F238E27FC236}">
                  <a16:creationId xmlns:a16="http://schemas.microsoft.com/office/drawing/2014/main" id="{89CCC736-6E08-0C49-85BC-74D29E28389E}"/>
                </a:ext>
              </a:extLst>
            </p:cNvPr>
            <p:cNvCxnSpPr>
              <a:cxnSpLocks/>
              <a:stCxn id="132" idx="2"/>
              <a:endCxn id="138" idx="0"/>
            </p:cNvCxnSpPr>
            <p:nvPr/>
          </p:nvCxnSpPr>
          <p:spPr>
            <a:xfrm rot="5400000">
              <a:off x="4045679" y="-7241426"/>
              <a:ext cx="284740" cy="806595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A97C1EF-8CBB-8C49-ADE2-EAFA158A5A7F}"/>
                </a:ext>
              </a:extLst>
            </p:cNvPr>
            <p:cNvSpPr txBox="1"/>
            <p:nvPr/>
          </p:nvSpPr>
          <p:spPr>
            <a:xfrm>
              <a:off x="3784751" y="-9074792"/>
              <a:ext cx="1623206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i="1" dirty="0"/>
                <a:t>Bayesian</a:t>
              </a:r>
              <a:r>
                <a:rPr lang="ko-KR" altLang="en-US" sz="1100" b="1" i="1" dirty="0"/>
                <a:t> </a:t>
              </a:r>
              <a:r>
                <a:rPr lang="en-US" altLang="ko-KR" sz="1100" b="1" i="1" dirty="0"/>
                <a:t>Optimization2</a:t>
              </a:r>
            </a:p>
            <a:p>
              <a:pPr algn="ctr"/>
              <a:r>
                <a:rPr lang="en-US" altLang="ko-KR" sz="1100" b="1" i="1" dirty="0"/>
                <a:t>(Cluster2)</a:t>
              </a:r>
              <a:endParaRPr lang="en-KR" sz="1100" b="1" i="1" dirty="0"/>
            </a:p>
          </p:txBody>
        </p:sp>
      </p:grp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14DAAC3A-5C0A-AC4E-801A-C20D787C8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587428"/>
              </p:ext>
            </p:extLst>
          </p:nvPr>
        </p:nvGraphicFramePr>
        <p:xfrm>
          <a:off x="2587945" y="1903568"/>
          <a:ext cx="1074016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016">
                  <a:extLst>
                    <a:ext uri="{9D8B030D-6E8A-4147-A177-3AD203B41FA5}">
                      <a16:colId xmlns:a16="http://schemas.microsoft.com/office/drawing/2014/main" val="1485303546"/>
                    </a:ext>
                  </a:extLst>
                </a:gridCol>
              </a:tblGrid>
              <a:tr h="171967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param_1 : default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52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param_2 : default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589962"/>
                  </a:ext>
                </a:extLst>
              </a:tr>
              <a:tr h="1639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param_3 : default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70803"/>
                  </a:ext>
                </a:extLst>
              </a:tr>
              <a:tr h="1719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param_4 : default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56697"/>
                  </a:ext>
                </a:extLst>
              </a:tr>
            </a:tbl>
          </a:graphicData>
        </a:graphic>
      </p:graphicFrame>
      <p:graphicFrame>
        <p:nvGraphicFramePr>
          <p:cNvPr id="142" name="Table 141">
            <a:extLst>
              <a:ext uri="{FF2B5EF4-FFF2-40B4-BE49-F238E27FC236}">
                <a16:creationId xmlns:a16="http://schemas.microsoft.com/office/drawing/2014/main" id="{DD075165-A043-944D-B6C3-8B6EC08AF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80696"/>
              </p:ext>
            </p:extLst>
          </p:nvPr>
        </p:nvGraphicFramePr>
        <p:xfrm>
          <a:off x="4155844" y="1903568"/>
          <a:ext cx="1074017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017">
                  <a:extLst>
                    <a:ext uri="{9D8B030D-6E8A-4147-A177-3AD203B41FA5}">
                      <a16:colId xmlns:a16="http://schemas.microsoft.com/office/drawing/2014/main" val="42491026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param_1 : BO1_result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533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param_2 : BO1_result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09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param_3 : BO1_result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901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param_4 : BO1_result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215595"/>
                  </a:ext>
                </a:extLst>
              </a:tr>
            </a:tbl>
          </a:graphicData>
        </a:graphic>
      </p:graphicFrame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93AEB95C-D472-2245-B960-AB8938A3BACE}"/>
              </a:ext>
            </a:extLst>
          </p:cNvPr>
          <p:cNvCxnSpPr>
            <a:endCxn id="131" idx="1"/>
          </p:cNvCxnSpPr>
          <p:nvPr/>
        </p:nvCxnSpPr>
        <p:spPr>
          <a:xfrm>
            <a:off x="1513161" y="2219305"/>
            <a:ext cx="981129" cy="403844"/>
          </a:xfrm>
          <a:prstGeom prst="bentConnector3">
            <a:avLst>
              <a:gd name="adj1" fmla="val 67752"/>
            </a:avLst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144F194-213B-5A49-B56B-0DF42AD4D356}"/>
              </a:ext>
            </a:extLst>
          </p:cNvPr>
          <p:cNvCxnSpPr>
            <a:cxnSpLocks/>
            <a:stCxn id="131" idx="3"/>
            <a:endCxn id="132" idx="1"/>
          </p:cNvCxnSpPr>
          <p:nvPr/>
        </p:nvCxnSpPr>
        <p:spPr>
          <a:xfrm>
            <a:off x="3747649" y="2623149"/>
            <a:ext cx="318523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222E79BA-696D-3C4C-BECB-DF0182E512BB}"/>
              </a:ext>
            </a:extLst>
          </p:cNvPr>
          <p:cNvSpPr txBox="1"/>
          <p:nvPr/>
        </p:nvSpPr>
        <p:spPr>
          <a:xfrm>
            <a:off x="4149987" y="2756879"/>
            <a:ext cx="1074016" cy="594360"/>
          </a:xfrm>
          <a:prstGeom prst="rect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KR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B56F1D4-2169-DE45-B2BF-110EAFA8A1BE}"/>
              </a:ext>
            </a:extLst>
          </p:cNvPr>
          <p:cNvSpPr txBox="1"/>
          <p:nvPr/>
        </p:nvSpPr>
        <p:spPr>
          <a:xfrm>
            <a:off x="2587945" y="1903567"/>
            <a:ext cx="1070032" cy="792481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KR" dirty="0"/>
          </a:p>
        </p:txBody>
      </p:sp>
      <p:graphicFrame>
        <p:nvGraphicFramePr>
          <p:cNvPr id="163" name="Table 162">
            <a:extLst>
              <a:ext uri="{FF2B5EF4-FFF2-40B4-BE49-F238E27FC236}">
                <a16:creationId xmlns:a16="http://schemas.microsoft.com/office/drawing/2014/main" id="{378488BC-DB7B-3746-AB35-84761CF0D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631546"/>
              </p:ext>
            </p:extLst>
          </p:nvPr>
        </p:nvGraphicFramePr>
        <p:xfrm>
          <a:off x="5445301" y="3758362"/>
          <a:ext cx="1029590" cy="138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9590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155381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param_1 : BO1_result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43420"/>
                  </a:ext>
                </a:extLst>
              </a:tr>
              <a:tr h="155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param_2 : BO1_result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15982"/>
                  </a:ext>
                </a:extLst>
              </a:tr>
              <a:tr h="155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param_3 : BO1_result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40562"/>
                  </a:ext>
                </a:extLst>
              </a:tr>
              <a:tr h="155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param_4 : BO1_result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75761"/>
                  </a:ext>
                </a:extLst>
              </a:tr>
              <a:tr h="155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param_5 : BO2_result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155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param_6 : BO2_result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155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param_7 : BO2_result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401FBB86-39F7-2E48-9A29-A7EDAD7F0E45}"/>
              </a:ext>
            </a:extLst>
          </p:cNvPr>
          <p:cNvCxnSpPr>
            <a:endCxn id="163" idx="0"/>
          </p:cNvCxnSpPr>
          <p:nvPr/>
        </p:nvCxnSpPr>
        <p:spPr>
          <a:xfrm rot="16200000" flipH="1">
            <a:off x="5066856" y="2865122"/>
            <a:ext cx="1145914" cy="640565"/>
          </a:xfrm>
          <a:prstGeom prst="bentConnector3">
            <a:avLst>
              <a:gd name="adj1" fmla="val -1730"/>
            </a:avLst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4" name="Table 163">
            <a:extLst>
              <a:ext uri="{FF2B5EF4-FFF2-40B4-BE49-F238E27FC236}">
                <a16:creationId xmlns:a16="http://schemas.microsoft.com/office/drawing/2014/main" id="{9DCA776E-C253-3047-9B0B-475BCBBD2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737182"/>
              </p:ext>
            </p:extLst>
          </p:nvPr>
        </p:nvGraphicFramePr>
        <p:xfrm>
          <a:off x="-1173793" y="-1618912"/>
          <a:ext cx="885743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743">
                  <a:extLst>
                    <a:ext uri="{9D8B030D-6E8A-4147-A177-3AD203B41FA5}">
                      <a16:colId xmlns:a16="http://schemas.microsoft.com/office/drawing/2014/main" val="17653304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param_1 : default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117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param_2 : default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310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param_3 : default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083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param_4 : default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667658"/>
                  </a:ext>
                </a:extLst>
              </a:tr>
            </a:tbl>
          </a:graphicData>
        </a:graphic>
      </p:graphicFrame>
      <p:graphicFrame>
        <p:nvGraphicFramePr>
          <p:cNvPr id="165" name="Table 164">
            <a:extLst>
              <a:ext uri="{FF2B5EF4-FFF2-40B4-BE49-F238E27FC236}">
                <a16:creationId xmlns:a16="http://schemas.microsoft.com/office/drawing/2014/main" id="{2166A803-1B99-7341-ABBA-99DD1EABF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317196"/>
              </p:ext>
            </p:extLst>
          </p:nvPr>
        </p:nvGraphicFramePr>
        <p:xfrm>
          <a:off x="-1166427" y="-499359"/>
          <a:ext cx="881291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291">
                  <a:extLst>
                    <a:ext uri="{9D8B030D-6E8A-4147-A177-3AD203B41FA5}">
                      <a16:colId xmlns:a16="http://schemas.microsoft.com/office/drawing/2014/main" val="1631255259"/>
                    </a:ext>
                  </a:extLst>
                </a:gridCol>
              </a:tblGrid>
              <a:tr h="1725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param_5 : default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359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param_6 : default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2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param_7 : default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06035"/>
                  </a:ext>
                </a:extLst>
              </a:tr>
            </a:tbl>
          </a:graphicData>
        </a:graphic>
      </p:graphicFrame>
      <p:sp>
        <p:nvSpPr>
          <p:cNvPr id="166" name="TextBox 165">
            <a:extLst>
              <a:ext uri="{FF2B5EF4-FFF2-40B4-BE49-F238E27FC236}">
                <a16:creationId xmlns:a16="http://schemas.microsoft.com/office/drawing/2014/main" id="{5A9EADA6-805C-C941-AAF8-1401BCD1F1E6}"/>
              </a:ext>
            </a:extLst>
          </p:cNvPr>
          <p:cNvSpPr txBox="1"/>
          <p:nvPr/>
        </p:nvSpPr>
        <p:spPr>
          <a:xfrm>
            <a:off x="-1025542" y="-1865133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dirty="0"/>
              <a:t>Cluster</a:t>
            </a:r>
            <a:r>
              <a:rPr lang="en-US" altLang="ko-KR" sz="1000" dirty="0"/>
              <a:t>1</a:t>
            </a:r>
            <a:endParaRPr lang="en-KR" sz="10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E149955-9BAC-2546-A1D7-E49BAD7F8A4E}"/>
              </a:ext>
            </a:extLst>
          </p:cNvPr>
          <p:cNvSpPr txBox="1"/>
          <p:nvPr/>
        </p:nvSpPr>
        <p:spPr>
          <a:xfrm>
            <a:off x="-1030181" y="-735610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dirty="0"/>
              <a:t>Cluster2</a:t>
            </a:r>
          </a:p>
        </p:txBody>
      </p:sp>
      <p:sp>
        <p:nvSpPr>
          <p:cNvPr id="168" name="Right Arrow 167">
            <a:extLst>
              <a:ext uri="{FF2B5EF4-FFF2-40B4-BE49-F238E27FC236}">
                <a16:creationId xmlns:a16="http://schemas.microsoft.com/office/drawing/2014/main" id="{DF70751E-ABC6-2D43-81A9-011FB4C7A356}"/>
              </a:ext>
            </a:extLst>
          </p:cNvPr>
          <p:cNvSpPr/>
          <p:nvPr/>
        </p:nvSpPr>
        <p:spPr>
          <a:xfrm>
            <a:off x="18011" y="-884186"/>
            <a:ext cx="356185" cy="115507"/>
          </a:xfrm>
          <a:prstGeom prst="rightArrow">
            <a:avLst>
              <a:gd name="adj1" fmla="val 20913"/>
              <a:gd name="adj2" fmla="val 79086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352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E22748-10DC-5B40-8EC6-109774299237}"/>
              </a:ext>
            </a:extLst>
          </p:cNvPr>
          <p:cNvSpPr/>
          <p:nvPr/>
        </p:nvSpPr>
        <p:spPr>
          <a:xfrm>
            <a:off x="-7638608" y="1185077"/>
            <a:ext cx="3174443" cy="4213196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7D30B9-0B87-0044-8524-FAF31916A1C3}"/>
              </a:ext>
            </a:extLst>
          </p:cNvPr>
          <p:cNvGrpSpPr/>
          <p:nvPr/>
        </p:nvGrpSpPr>
        <p:grpSpPr>
          <a:xfrm>
            <a:off x="-7648350" y="1271321"/>
            <a:ext cx="3054636" cy="3357763"/>
            <a:chOff x="1187734" y="1752685"/>
            <a:chExt cx="3054636" cy="335776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4EAA94C-7BD4-3541-880D-8006273FC62D}"/>
                </a:ext>
              </a:extLst>
            </p:cNvPr>
            <p:cNvGrpSpPr/>
            <p:nvPr/>
          </p:nvGrpSpPr>
          <p:grpSpPr>
            <a:xfrm>
              <a:off x="1187734" y="1752685"/>
              <a:ext cx="1662344" cy="1232105"/>
              <a:chOff x="1377735" y="1752685"/>
              <a:chExt cx="1662344" cy="123210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0A23388-E08F-9642-8314-E950FB2DDCFA}"/>
                  </a:ext>
                </a:extLst>
              </p:cNvPr>
              <p:cNvSpPr/>
              <p:nvPr/>
            </p:nvSpPr>
            <p:spPr>
              <a:xfrm>
                <a:off x="1508967" y="2106953"/>
                <a:ext cx="1143273" cy="877837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config.conf</a:t>
                </a:r>
                <a:r>
                  <a:rPr lang="en-US" sz="1200" dirty="0"/>
                  <a:t> (1)</a:t>
                </a:r>
              </a:p>
              <a:p>
                <a:pPr algn="ctr"/>
                <a:r>
                  <a:rPr lang="en-US" sz="1200" dirty="0" err="1"/>
                  <a:t>config.conf</a:t>
                </a:r>
                <a:r>
                  <a:rPr lang="en-US" sz="1200" dirty="0"/>
                  <a:t> (2)</a:t>
                </a:r>
              </a:p>
              <a:p>
                <a:pPr algn="ctr"/>
                <a:r>
                  <a:rPr lang="en-US" sz="1200" dirty="0"/>
                  <a:t>…</a:t>
                </a:r>
              </a:p>
              <a:p>
                <a:pPr algn="ctr"/>
                <a:r>
                  <a:rPr lang="en-US" sz="1200" dirty="0" err="1"/>
                  <a:t>config.conf</a:t>
                </a:r>
                <a:r>
                  <a:rPr lang="en-US" sz="1200" dirty="0"/>
                  <a:t> (n)</a:t>
                </a:r>
                <a:endParaRPr lang="en-KR" sz="1200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BBD84A-6D87-B14C-9DDE-C1748AFAEE82}"/>
                  </a:ext>
                </a:extLst>
              </p:cNvPr>
              <p:cNvSpPr txBox="1"/>
              <p:nvPr/>
            </p:nvSpPr>
            <p:spPr>
              <a:xfrm>
                <a:off x="1377735" y="1752685"/>
                <a:ext cx="16623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KR" sz="1400" dirty="0"/>
                  <a:t>Random Samples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482B5DD-2528-3942-800F-322DE7FF6094}"/>
                </a:ext>
              </a:extLst>
            </p:cNvPr>
            <p:cNvGrpSpPr/>
            <p:nvPr/>
          </p:nvGrpSpPr>
          <p:grpSpPr>
            <a:xfrm>
              <a:off x="1190138" y="3271631"/>
              <a:ext cx="1393118" cy="869741"/>
              <a:chOff x="1380139" y="3271631"/>
              <a:chExt cx="1393118" cy="869741"/>
            </a:xfrm>
          </p:grpSpPr>
          <p:pic>
            <p:nvPicPr>
              <p:cNvPr id="10" name="Graphic 9" descr="Database with solid fill">
                <a:extLst>
                  <a:ext uri="{FF2B5EF4-FFF2-40B4-BE49-F238E27FC236}">
                    <a16:creationId xmlns:a16="http://schemas.microsoft.com/office/drawing/2014/main" id="{23948CB2-C678-1C47-9BE3-F5E0EECD96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380139" y="3271631"/>
                <a:ext cx="1393118" cy="672358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711987-F4A7-7A4E-9D68-6CD715062120}"/>
                  </a:ext>
                </a:extLst>
              </p:cNvPr>
              <p:cNvSpPr txBox="1"/>
              <p:nvPr/>
            </p:nvSpPr>
            <p:spPr>
              <a:xfrm>
                <a:off x="1827272" y="3879762"/>
                <a:ext cx="6892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KR" sz="1100" dirty="0"/>
                  <a:t>Redis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CEF7686-B6C7-CD47-A0F9-DFF9575F59C0}"/>
                </a:ext>
              </a:extLst>
            </p:cNvPr>
            <p:cNvGrpSpPr/>
            <p:nvPr/>
          </p:nvGrpSpPr>
          <p:grpSpPr>
            <a:xfrm>
              <a:off x="2623232" y="2512158"/>
              <a:ext cx="1558748" cy="1451165"/>
              <a:chOff x="2623232" y="2512158"/>
              <a:chExt cx="1558748" cy="145116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06E8477-F55E-AB43-B7D0-FE0BF52847FF}"/>
                  </a:ext>
                </a:extLst>
              </p:cNvPr>
              <p:cNvSpPr/>
              <p:nvPr/>
            </p:nvSpPr>
            <p:spPr>
              <a:xfrm>
                <a:off x="2623232" y="2813323"/>
                <a:ext cx="1397998" cy="115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/>
                  <a:t>used_cpu_sys</a:t>
                </a:r>
                <a:endParaRPr lang="en-US" sz="1000" dirty="0"/>
              </a:p>
              <a:p>
                <a:pPr algn="ctr"/>
                <a:r>
                  <a:rPr lang="en-US" sz="1000" dirty="0" err="1"/>
                  <a:t>used_cpu_user</a:t>
                </a:r>
                <a:endParaRPr lang="en-US" sz="1000" dirty="0"/>
              </a:p>
              <a:p>
                <a:pPr algn="ctr"/>
                <a:r>
                  <a:rPr lang="en-US" sz="1000" dirty="0" err="1"/>
                  <a:t>used_cpu_sys_children</a:t>
                </a:r>
                <a:endParaRPr lang="en-US" sz="1000" dirty="0"/>
              </a:p>
              <a:p>
                <a:pPr algn="ctr"/>
                <a:r>
                  <a:rPr lang="en-US" sz="1000" dirty="0" err="1"/>
                  <a:t>used_memory</a:t>
                </a:r>
                <a:endParaRPr lang="en-US" sz="1000" dirty="0"/>
              </a:p>
              <a:p>
                <a:pPr algn="ctr"/>
                <a:r>
                  <a:rPr lang="en-US" sz="1000" dirty="0" err="1"/>
                  <a:t>used_memory_human</a:t>
                </a:r>
                <a:endParaRPr lang="en-US" sz="1000" dirty="0"/>
              </a:p>
              <a:p>
                <a:pPr algn="ctr"/>
                <a:r>
                  <a:rPr lang="en-US" sz="1000" dirty="0" err="1"/>
                  <a:t>used_memory_peack</a:t>
                </a:r>
                <a:endParaRPr lang="en-US" sz="1000" dirty="0"/>
              </a:p>
              <a:p>
                <a:pPr algn="ctr"/>
                <a:r>
                  <a:rPr lang="en-US" sz="1000" dirty="0"/>
                  <a:t>…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53279F-EA08-AB43-B2F4-C72EC8A8C8BE}"/>
                  </a:ext>
                </a:extLst>
              </p:cNvPr>
              <p:cNvSpPr txBox="1"/>
              <p:nvPr/>
            </p:nvSpPr>
            <p:spPr>
              <a:xfrm>
                <a:off x="2652471" y="2512158"/>
                <a:ext cx="15295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KR" sz="1400" dirty="0"/>
                  <a:t>Internal metrics</a:t>
                </a:r>
              </a:p>
            </p:txBody>
          </p:sp>
        </p:grp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3C2F58D6-FDDC-A446-87B7-47D9F4E4ACD2}"/>
                </a:ext>
              </a:extLst>
            </p:cNvPr>
            <p:cNvSpPr/>
            <p:nvPr/>
          </p:nvSpPr>
          <p:spPr>
            <a:xfrm>
              <a:off x="1321287" y="4673300"/>
              <a:ext cx="1078261" cy="4223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400" b="1" dirty="0"/>
                <a:t>Memtier</a:t>
              </a:r>
            </a:p>
            <a:p>
              <a:pPr algn="ctr"/>
              <a:r>
                <a:rPr lang="en-KR" sz="1400" b="1" dirty="0"/>
                <a:t>Benchmark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63A3FDD-D679-3741-A4A0-DE646E3626B7}"/>
                </a:ext>
              </a:extLst>
            </p:cNvPr>
            <p:cNvGrpSpPr/>
            <p:nvPr/>
          </p:nvGrpSpPr>
          <p:grpSpPr>
            <a:xfrm>
              <a:off x="2658323" y="4344542"/>
              <a:ext cx="1584047" cy="765906"/>
              <a:chOff x="2663397" y="3018223"/>
              <a:chExt cx="1584047" cy="76590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2A64AC7-6DBB-9E48-BA6D-A23EE2F22BB6}"/>
                  </a:ext>
                </a:extLst>
              </p:cNvPr>
              <p:cNvSpPr/>
              <p:nvPr/>
            </p:nvSpPr>
            <p:spPr>
              <a:xfrm>
                <a:off x="2663397" y="3323880"/>
                <a:ext cx="1397998" cy="46024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throughput</a:t>
                </a:r>
              </a:p>
              <a:p>
                <a:pPr algn="ctr"/>
                <a:r>
                  <a:rPr lang="en-US" sz="1000" dirty="0"/>
                  <a:t>…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ED8A11-3E10-C546-A8ED-D2A7FA729BE6}"/>
                  </a:ext>
                </a:extLst>
              </p:cNvPr>
              <p:cNvSpPr txBox="1"/>
              <p:nvPr/>
            </p:nvSpPr>
            <p:spPr>
              <a:xfrm>
                <a:off x="2672897" y="3018223"/>
                <a:ext cx="15745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KR" sz="1400" dirty="0"/>
                  <a:t>External metrics</a:t>
                </a:r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6E1858BD-AC29-9E48-9EC0-0F6C01BDC32B}"/>
              </a:ext>
            </a:extLst>
          </p:cNvPr>
          <p:cNvSpPr/>
          <p:nvPr/>
        </p:nvSpPr>
        <p:spPr>
          <a:xfrm>
            <a:off x="-4691937" y="1178836"/>
            <a:ext cx="3596562" cy="4216998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E29D723A-E0B2-AC48-A650-69AFB4A0B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449537"/>
              </p:ext>
            </p:extLst>
          </p:nvPr>
        </p:nvGraphicFramePr>
        <p:xfrm>
          <a:off x="-3995258" y="1493417"/>
          <a:ext cx="928928" cy="633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232">
                  <a:extLst>
                    <a:ext uri="{9D8B030D-6E8A-4147-A177-3AD203B41FA5}">
                      <a16:colId xmlns:a16="http://schemas.microsoft.com/office/drawing/2014/main" val="1889157796"/>
                    </a:ext>
                  </a:extLst>
                </a:gridCol>
                <a:gridCol w="232232">
                  <a:extLst>
                    <a:ext uri="{9D8B030D-6E8A-4147-A177-3AD203B41FA5}">
                      <a16:colId xmlns:a16="http://schemas.microsoft.com/office/drawing/2014/main" val="2129718663"/>
                    </a:ext>
                  </a:extLst>
                </a:gridCol>
                <a:gridCol w="232232">
                  <a:extLst>
                    <a:ext uri="{9D8B030D-6E8A-4147-A177-3AD203B41FA5}">
                      <a16:colId xmlns:a16="http://schemas.microsoft.com/office/drawing/2014/main" val="2229528150"/>
                    </a:ext>
                  </a:extLst>
                </a:gridCol>
                <a:gridCol w="232232">
                  <a:extLst>
                    <a:ext uri="{9D8B030D-6E8A-4147-A177-3AD203B41FA5}">
                      <a16:colId xmlns:a16="http://schemas.microsoft.com/office/drawing/2014/main" val="3982351198"/>
                    </a:ext>
                  </a:extLst>
                </a:gridCol>
              </a:tblGrid>
              <a:tr h="158347">
                <a:tc>
                  <a:txBody>
                    <a:bodyPr/>
                    <a:lstStyle/>
                    <a:p>
                      <a:endParaRPr lang="en-KR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878439"/>
                  </a:ext>
                </a:extLst>
              </a:tr>
              <a:tr h="158347"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558183"/>
                  </a:ext>
                </a:extLst>
              </a:tr>
              <a:tr h="158347"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09971"/>
                  </a:ext>
                </a:extLst>
              </a:tr>
              <a:tr h="158347"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615814"/>
                  </a:ext>
                </a:extLst>
              </a:tr>
            </a:tbl>
          </a:graphicData>
        </a:graphic>
      </p:graphicFrame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0F090D9-FA1D-3E4B-93BB-6DA6D4C1DFA7}"/>
              </a:ext>
            </a:extLst>
          </p:cNvPr>
          <p:cNvSpPr/>
          <p:nvPr/>
        </p:nvSpPr>
        <p:spPr>
          <a:xfrm>
            <a:off x="-3953636" y="2385179"/>
            <a:ext cx="849858" cy="433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 b="1" dirty="0"/>
              <a:t>Factor</a:t>
            </a:r>
          </a:p>
          <a:p>
            <a:pPr algn="ctr"/>
            <a:r>
              <a:rPr lang="en-KR" sz="1400" b="1" dirty="0"/>
              <a:t>Analysis</a:t>
            </a:r>
          </a:p>
        </p:txBody>
      </p:sp>
      <p:graphicFrame>
        <p:nvGraphicFramePr>
          <p:cNvPr id="50" name="Table 3">
            <a:extLst>
              <a:ext uri="{FF2B5EF4-FFF2-40B4-BE49-F238E27FC236}">
                <a16:creationId xmlns:a16="http://schemas.microsoft.com/office/drawing/2014/main" id="{9AA01C39-C455-8848-9F6E-B01C13A83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374888"/>
              </p:ext>
            </p:extLst>
          </p:nvPr>
        </p:nvGraphicFramePr>
        <p:xfrm>
          <a:off x="-2268237" y="2223187"/>
          <a:ext cx="932400" cy="63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100">
                  <a:extLst>
                    <a:ext uri="{9D8B030D-6E8A-4147-A177-3AD203B41FA5}">
                      <a16:colId xmlns:a16="http://schemas.microsoft.com/office/drawing/2014/main" val="1889157796"/>
                    </a:ext>
                  </a:extLst>
                </a:gridCol>
                <a:gridCol w="233100">
                  <a:extLst>
                    <a:ext uri="{9D8B030D-6E8A-4147-A177-3AD203B41FA5}">
                      <a16:colId xmlns:a16="http://schemas.microsoft.com/office/drawing/2014/main" val="2129718663"/>
                    </a:ext>
                  </a:extLst>
                </a:gridCol>
                <a:gridCol w="233100">
                  <a:extLst>
                    <a:ext uri="{9D8B030D-6E8A-4147-A177-3AD203B41FA5}">
                      <a16:colId xmlns:a16="http://schemas.microsoft.com/office/drawing/2014/main" val="2229528150"/>
                    </a:ext>
                  </a:extLst>
                </a:gridCol>
                <a:gridCol w="233100">
                  <a:extLst>
                    <a:ext uri="{9D8B030D-6E8A-4147-A177-3AD203B41FA5}">
                      <a16:colId xmlns:a16="http://schemas.microsoft.com/office/drawing/2014/main" val="3982351198"/>
                    </a:ext>
                  </a:extLst>
                </a:gridCol>
              </a:tblGrid>
              <a:tr h="157500">
                <a:tc>
                  <a:txBody>
                    <a:bodyPr/>
                    <a:lstStyle/>
                    <a:p>
                      <a:endParaRPr lang="en-KR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878439"/>
                  </a:ext>
                </a:extLst>
              </a:tr>
              <a:tr h="157500"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558183"/>
                  </a:ext>
                </a:extLst>
              </a:tr>
              <a:tr h="157500"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09971"/>
                  </a:ext>
                </a:extLst>
              </a:tr>
              <a:tr h="157500"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615814"/>
                  </a:ext>
                </a:extLst>
              </a:tr>
            </a:tbl>
          </a:graphicData>
        </a:graphic>
      </p:graphicFrame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07989E50-BFD0-E74F-BD6E-10E215F2E5D1}"/>
              </a:ext>
            </a:extLst>
          </p:cNvPr>
          <p:cNvSpPr/>
          <p:nvPr/>
        </p:nvSpPr>
        <p:spPr>
          <a:xfrm>
            <a:off x="-3401162" y="3346121"/>
            <a:ext cx="1014806" cy="458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 b="1" dirty="0"/>
              <a:t>K-means</a:t>
            </a:r>
          </a:p>
          <a:p>
            <a:pPr algn="ctr"/>
            <a:r>
              <a:rPr lang="en-KR" sz="1400" b="1" dirty="0"/>
              <a:t>Clustering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2B49FFEB-0DF6-6F4E-A716-921C38A0469F}"/>
              </a:ext>
            </a:extLst>
          </p:cNvPr>
          <p:cNvCxnSpPr>
            <a:cxnSpLocks/>
            <a:stCxn id="16" idx="3"/>
            <a:endCxn id="65" idx="0"/>
          </p:cNvCxnSpPr>
          <p:nvPr/>
        </p:nvCxnSpPr>
        <p:spPr>
          <a:xfrm flipV="1">
            <a:off x="-4814854" y="1754639"/>
            <a:ext cx="480817" cy="1152320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BE06D52-FA68-3442-9EF9-26467B823FB6}"/>
              </a:ext>
            </a:extLst>
          </p:cNvPr>
          <p:cNvSpPr txBox="1"/>
          <p:nvPr/>
        </p:nvSpPr>
        <p:spPr>
          <a:xfrm>
            <a:off x="-4160299" y="1194313"/>
            <a:ext cx="1502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400" dirty="0"/>
              <a:t>Internal metrics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FE2FB6F-0DD0-FA4B-97DD-49859D32D25A}"/>
              </a:ext>
            </a:extLst>
          </p:cNvPr>
          <p:cNvSpPr txBox="1"/>
          <p:nvPr/>
        </p:nvSpPr>
        <p:spPr>
          <a:xfrm rot="16200000">
            <a:off x="-4586585" y="1600750"/>
            <a:ext cx="81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400" dirty="0"/>
              <a:t>Samples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69E858A-52A5-524E-8AB4-15FBC5BC3DC5}"/>
              </a:ext>
            </a:extLst>
          </p:cNvPr>
          <p:cNvSpPr txBox="1"/>
          <p:nvPr/>
        </p:nvSpPr>
        <p:spPr>
          <a:xfrm>
            <a:off x="-2099436" y="1926645"/>
            <a:ext cx="900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400" dirty="0"/>
              <a:t>Factors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76BAE43-1E70-324B-A49C-27D3CACFE9B9}"/>
              </a:ext>
            </a:extLst>
          </p:cNvPr>
          <p:cNvSpPr txBox="1"/>
          <p:nvPr/>
        </p:nvSpPr>
        <p:spPr>
          <a:xfrm rot="16200000">
            <a:off x="-3248568" y="2202942"/>
            <a:ext cx="1483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  <a:r>
              <a:rPr lang="en-KR" sz="1400" dirty="0"/>
              <a:t>nternal metrics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3F69A9D-E9C3-3B46-A8AB-D69CE73E79F3}"/>
              </a:ext>
            </a:extLst>
          </p:cNvPr>
          <p:cNvGrpSpPr/>
          <p:nvPr/>
        </p:nvGrpSpPr>
        <p:grpSpPr>
          <a:xfrm>
            <a:off x="-4606814" y="4038965"/>
            <a:ext cx="3425779" cy="1180509"/>
            <a:chOff x="-4574446" y="4123808"/>
            <a:chExt cx="3425779" cy="1180509"/>
          </a:xfrm>
        </p:grpSpPr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E007D016-2FEC-344F-9881-65D7FF97AB8B}"/>
                </a:ext>
              </a:extLst>
            </p:cNvPr>
            <p:cNvSpPr/>
            <p:nvPr/>
          </p:nvSpPr>
          <p:spPr>
            <a:xfrm>
              <a:off x="-4574446" y="4123808"/>
              <a:ext cx="3425779" cy="1180509"/>
            </a:xfrm>
            <a:prstGeom prst="roundRect">
              <a:avLst>
                <a:gd name="adj" fmla="val 6854"/>
              </a:avLst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8CB74F2-963D-2645-9805-EEFF7AEB66D7}"/>
                </a:ext>
              </a:extLst>
            </p:cNvPr>
            <p:cNvGrpSpPr/>
            <p:nvPr/>
          </p:nvGrpSpPr>
          <p:grpSpPr>
            <a:xfrm>
              <a:off x="-4510721" y="4126623"/>
              <a:ext cx="3298278" cy="1065027"/>
              <a:chOff x="4570767" y="4458086"/>
              <a:chExt cx="3298278" cy="1065027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9307590B-B8D5-A544-93DD-929607857264}"/>
                  </a:ext>
                </a:extLst>
              </p:cNvPr>
              <p:cNvGrpSpPr/>
              <p:nvPr/>
            </p:nvGrpSpPr>
            <p:grpSpPr>
              <a:xfrm>
                <a:off x="4570767" y="4463745"/>
                <a:ext cx="1587065" cy="1059368"/>
                <a:chOff x="4570767" y="4463745"/>
                <a:chExt cx="1587065" cy="1059368"/>
              </a:xfrm>
            </p:grpSpPr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CF4FF8D-7AEA-D748-B23D-5D7019F2523A}"/>
                    </a:ext>
                  </a:extLst>
                </p:cNvPr>
                <p:cNvSpPr txBox="1"/>
                <p:nvPr/>
              </p:nvSpPr>
              <p:spPr>
                <a:xfrm>
                  <a:off x="4570767" y="4753672"/>
                  <a:ext cx="1587065" cy="76944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err="1"/>
                    <a:t>used_memory</a:t>
                  </a:r>
                  <a:endParaRPr lang="en-US" sz="1100" dirty="0"/>
                </a:p>
                <a:p>
                  <a:pPr algn="ctr"/>
                  <a:r>
                    <a:rPr lang="en-US" sz="1100" dirty="0" err="1"/>
                    <a:t>used_memory_human</a:t>
                  </a:r>
                  <a:endParaRPr lang="en-US" sz="1100" dirty="0"/>
                </a:p>
                <a:p>
                  <a:pPr algn="ctr"/>
                  <a:r>
                    <a:rPr lang="en-US" sz="1100" dirty="0" err="1"/>
                    <a:t>used_memory_peak</a:t>
                  </a:r>
                  <a:endParaRPr lang="en-US" sz="1100" dirty="0"/>
                </a:p>
                <a:p>
                  <a:pPr algn="ctr"/>
                  <a:r>
                    <a:rPr lang="en-US" sz="1100" dirty="0"/>
                    <a:t>…</a:t>
                  </a: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CECEE22-6C20-BF40-A891-6E5FB85B752A}"/>
                    </a:ext>
                  </a:extLst>
                </p:cNvPr>
                <p:cNvSpPr txBox="1"/>
                <p:nvPr/>
              </p:nvSpPr>
              <p:spPr>
                <a:xfrm>
                  <a:off x="4981749" y="4463745"/>
                  <a:ext cx="85401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KR" sz="1400" dirty="0"/>
                    <a:t>Cluster1</a:t>
                  </a:r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96448C71-C7E6-1644-B24A-DE758D05CADB}"/>
                  </a:ext>
                </a:extLst>
              </p:cNvPr>
              <p:cNvGrpSpPr/>
              <p:nvPr/>
            </p:nvGrpSpPr>
            <p:grpSpPr>
              <a:xfrm>
                <a:off x="6282311" y="4458086"/>
                <a:ext cx="1586734" cy="1008733"/>
                <a:chOff x="6282311" y="4458086"/>
                <a:chExt cx="1586734" cy="1008733"/>
              </a:xfrm>
            </p:grpSpPr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583994E-2929-7C44-8386-14D1616FE989}"/>
                    </a:ext>
                  </a:extLst>
                </p:cNvPr>
                <p:cNvSpPr txBox="1"/>
                <p:nvPr/>
              </p:nvSpPr>
              <p:spPr>
                <a:xfrm>
                  <a:off x="6282311" y="4758933"/>
                  <a:ext cx="1586734" cy="70788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accent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err="1"/>
                    <a:t>used_cpu_sys</a:t>
                  </a:r>
                  <a:endParaRPr lang="en-US" sz="1000" dirty="0"/>
                </a:p>
                <a:p>
                  <a:pPr algn="ctr"/>
                  <a:r>
                    <a:rPr lang="en-US" sz="1000" dirty="0" err="1"/>
                    <a:t>used_cpu_user</a:t>
                  </a:r>
                  <a:endParaRPr lang="en-US" sz="1000" dirty="0"/>
                </a:p>
                <a:p>
                  <a:pPr algn="ctr"/>
                  <a:r>
                    <a:rPr lang="en-US" sz="1000" dirty="0" err="1"/>
                    <a:t>used_cpu_sys_children</a:t>
                  </a:r>
                  <a:endParaRPr lang="en-US" sz="1000" dirty="0"/>
                </a:p>
                <a:p>
                  <a:pPr algn="ctr"/>
                  <a:r>
                    <a:rPr lang="en-KR" sz="1000" dirty="0"/>
                    <a:t>…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F32F859F-72BD-6A44-A517-5C3AA818FB3C}"/>
                    </a:ext>
                  </a:extLst>
                </p:cNvPr>
                <p:cNvSpPr txBox="1"/>
                <p:nvPr/>
              </p:nvSpPr>
              <p:spPr>
                <a:xfrm>
                  <a:off x="6647021" y="4458086"/>
                  <a:ext cx="101480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KR" sz="1400" dirty="0"/>
                    <a:t>Cluster2</a:t>
                  </a:r>
                </a:p>
              </p:txBody>
            </p:sp>
          </p:grpSp>
        </p:grp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97B2740D-BE94-1D49-B729-B599CE94FF20}"/>
              </a:ext>
            </a:extLst>
          </p:cNvPr>
          <p:cNvSpPr/>
          <p:nvPr/>
        </p:nvSpPr>
        <p:spPr>
          <a:xfrm>
            <a:off x="-1101314" y="1178137"/>
            <a:ext cx="3117362" cy="4216998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2317E865-CD95-4B46-B2BC-9AFC54F43247}"/>
              </a:ext>
            </a:extLst>
          </p:cNvPr>
          <p:cNvCxnSpPr>
            <a:cxnSpLocks/>
            <a:stCxn id="51" idx="0"/>
            <a:endCxn id="50" idx="2"/>
          </p:cNvCxnSpPr>
          <p:nvPr/>
        </p:nvCxnSpPr>
        <p:spPr>
          <a:xfrm rot="5400000" flipH="1" flipV="1">
            <a:off x="-2594365" y="2553793"/>
            <a:ext cx="492934" cy="1091722"/>
          </a:xfrm>
          <a:prstGeom prst="bentConnector3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2C6B6F5-3697-6344-B2D6-3A1CDCF737CA}"/>
              </a:ext>
            </a:extLst>
          </p:cNvPr>
          <p:cNvSpPr/>
          <p:nvPr/>
        </p:nvSpPr>
        <p:spPr>
          <a:xfrm>
            <a:off x="1772614" y="1178137"/>
            <a:ext cx="5929593" cy="4216998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679D289B-4AA8-444B-B886-9C5D58CF842B}"/>
              </a:ext>
            </a:extLst>
          </p:cNvPr>
          <p:cNvSpPr/>
          <p:nvPr/>
        </p:nvSpPr>
        <p:spPr>
          <a:xfrm>
            <a:off x="-997662" y="1271321"/>
            <a:ext cx="2672563" cy="2045339"/>
          </a:xfrm>
          <a:prstGeom prst="roundRect">
            <a:avLst>
              <a:gd name="adj" fmla="val 6854"/>
            </a:avLst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9C478AC0-4B9B-0140-91B3-1D9358E03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332879"/>
              </p:ext>
            </p:extLst>
          </p:nvPr>
        </p:nvGraphicFramePr>
        <p:xfrm>
          <a:off x="912068" y="1334559"/>
          <a:ext cx="690732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732">
                  <a:extLst>
                    <a:ext uri="{9D8B030D-6E8A-4147-A177-3AD203B41FA5}">
                      <a16:colId xmlns:a16="http://schemas.microsoft.com/office/drawing/2014/main" val="1765330442"/>
                    </a:ext>
                  </a:extLst>
                </a:gridCol>
              </a:tblGrid>
              <a:tr h="14875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param_1</a:t>
                      </a:r>
                      <a:endParaRPr lang="en-KR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117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param_2</a:t>
                      </a:r>
                      <a:endParaRPr lang="en-KR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310833"/>
                  </a:ext>
                </a:extLst>
              </a:tr>
              <a:tr h="125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param_3</a:t>
                      </a:r>
                      <a:endParaRPr lang="en-KR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083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param_4</a:t>
                      </a:r>
                      <a:endParaRPr lang="en-KR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667658"/>
                  </a:ext>
                </a:extLst>
              </a:tr>
            </a:tbl>
          </a:graphicData>
        </a:graphic>
      </p:graphicFrame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4EAA1D53-AD9D-0349-8143-7390FBC2A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477760"/>
              </p:ext>
            </p:extLst>
          </p:nvPr>
        </p:nvGraphicFramePr>
        <p:xfrm>
          <a:off x="909806" y="2478042"/>
          <a:ext cx="688768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768">
                  <a:extLst>
                    <a:ext uri="{9D8B030D-6E8A-4147-A177-3AD203B41FA5}">
                      <a16:colId xmlns:a16="http://schemas.microsoft.com/office/drawing/2014/main" val="16312552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param_5</a:t>
                      </a:r>
                      <a:endParaRPr lang="en-KR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359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param_6</a:t>
                      </a:r>
                      <a:endParaRPr lang="en-KR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2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param_7</a:t>
                      </a:r>
                      <a:endParaRPr lang="en-KR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06035"/>
                  </a:ext>
                </a:extLst>
              </a:tr>
            </a:tbl>
          </a:graphicData>
        </a:graphic>
      </p:graphicFrame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0BE448F-23A2-A24C-8100-3ADC9F86B7FD}"/>
              </a:ext>
            </a:extLst>
          </p:cNvPr>
          <p:cNvGrpSpPr/>
          <p:nvPr/>
        </p:nvGrpSpPr>
        <p:grpSpPr>
          <a:xfrm>
            <a:off x="-923346" y="1288250"/>
            <a:ext cx="1359314" cy="904549"/>
            <a:chOff x="-1004897" y="1303068"/>
            <a:chExt cx="1359314" cy="904549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51BF8D2-4628-7E4A-8630-398442C34FA7}"/>
                </a:ext>
              </a:extLst>
            </p:cNvPr>
            <p:cNvSpPr txBox="1"/>
            <p:nvPr/>
          </p:nvSpPr>
          <p:spPr>
            <a:xfrm>
              <a:off x="-1004897" y="1561286"/>
              <a:ext cx="1359314" cy="646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used_memory</a:t>
              </a:r>
              <a:endParaRPr lang="en-US" sz="900" dirty="0"/>
            </a:p>
            <a:p>
              <a:pPr algn="ctr"/>
              <a:r>
                <a:rPr lang="en-US" sz="900" dirty="0" err="1"/>
                <a:t>used_memory_human</a:t>
              </a:r>
              <a:endParaRPr lang="en-US" sz="900" dirty="0"/>
            </a:p>
            <a:p>
              <a:pPr algn="ctr"/>
              <a:r>
                <a:rPr lang="en-US" sz="900" dirty="0" err="1"/>
                <a:t>used_memory_peak</a:t>
              </a:r>
              <a:endParaRPr lang="en-US" sz="900" dirty="0"/>
            </a:p>
            <a:p>
              <a:pPr algn="ctr"/>
              <a:r>
                <a:rPr lang="en-US" sz="900" dirty="0"/>
                <a:t>…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CA0A81E-9E31-374B-B000-21506FC8BBB9}"/>
                </a:ext>
              </a:extLst>
            </p:cNvPr>
            <p:cNvSpPr txBox="1"/>
            <p:nvPr/>
          </p:nvSpPr>
          <p:spPr>
            <a:xfrm>
              <a:off x="-666268" y="1303068"/>
              <a:ext cx="6990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Cluster1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EEA3649-FDFA-D846-926F-3F7009646CC1}"/>
              </a:ext>
            </a:extLst>
          </p:cNvPr>
          <p:cNvGrpSpPr/>
          <p:nvPr/>
        </p:nvGrpSpPr>
        <p:grpSpPr>
          <a:xfrm>
            <a:off x="-935276" y="2278580"/>
            <a:ext cx="1395480" cy="897455"/>
            <a:chOff x="-966793" y="2405044"/>
            <a:chExt cx="1395480" cy="897455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0C18150-322B-934B-8723-54E48508D57C}"/>
                </a:ext>
              </a:extLst>
            </p:cNvPr>
            <p:cNvSpPr txBox="1"/>
            <p:nvPr/>
          </p:nvSpPr>
          <p:spPr>
            <a:xfrm>
              <a:off x="-966793" y="2656168"/>
              <a:ext cx="1395480" cy="646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used_cpu_sys</a:t>
              </a:r>
              <a:endParaRPr lang="en-US" sz="900" dirty="0"/>
            </a:p>
            <a:p>
              <a:pPr algn="ctr"/>
              <a:r>
                <a:rPr lang="en-US" sz="900" dirty="0" err="1"/>
                <a:t>used_cpu_user</a:t>
              </a:r>
              <a:endParaRPr lang="en-US" sz="900" dirty="0"/>
            </a:p>
            <a:p>
              <a:pPr algn="ctr"/>
              <a:r>
                <a:rPr lang="en-US" sz="900" dirty="0" err="1"/>
                <a:t>used_cpu_sys_children</a:t>
              </a:r>
              <a:endParaRPr lang="en-US" sz="900" dirty="0"/>
            </a:p>
            <a:p>
              <a:pPr algn="ctr"/>
              <a:r>
                <a:rPr lang="en-KR" sz="900" dirty="0"/>
                <a:t>…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8119062-F31E-9644-A650-0E436984B4ED}"/>
                </a:ext>
              </a:extLst>
            </p:cNvPr>
            <p:cNvSpPr txBox="1"/>
            <p:nvPr/>
          </p:nvSpPr>
          <p:spPr>
            <a:xfrm>
              <a:off x="-611443" y="2405044"/>
              <a:ext cx="6990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Cluster</a:t>
              </a:r>
              <a:r>
                <a:rPr lang="en-US" altLang="ko-KR" sz="1200" dirty="0"/>
                <a:t>2</a:t>
              </a:r>
              <a:endParaRPr lang="en-KR" sz="1200" dirty="0"/>
            </a:p>
          </p:txBody>
        </p:sp>
      </p:grp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8A3A53B4-C460-AD4C-BBB4-75E6BE82DD9E}"/>
              </a:ext>
            </a:extLst>
          </p:cNvPr>
          <p:cNvSpPr/>
          <p:nvPr/>
        </p:nvSpPr>
        <p:spPr>
          <a:xfrm>
            <a:off x="2072731" y="1746756"/>
            <a:ext cx="1549042" cy="2096216"/>
          </a:xfrm>
          <a:prstGeom prst="roundRect">
            <a:avLst>
              <a:gd name="adj" fmla="val 6854"/>
            </a:avLst>
          </a:prstGeom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3AF21C2B-1DAE-5A44-9F05-0F5EB369E2C2}"/>
              </a:ext>
            </a:extLst>
          </p:cNvPr>
          <p:cNvSpPr/>
          <p:nvPr/>
        </p:nvSpPr>
        <p:spPr>
          <a:xfrm>
            <a:off x="3965573" y="1771521"/>
            <a:ext cx="1641097" cy="2043734"/>
          </a:xfrm>
          <a:prstGeom prst="roundRect">
            <a:avLst>
              <a:gd name="adj" fmla="val 6854"/>
            </a:avLst>
          </a:prstGeom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DF57543A-17AD-C94F-815C-A41284B8F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938961"/>
              </p:ext>
            </p:extLst>
          </p:nvPr>
        </p:nvGraphicFramePr>
        <p:xfrm>
          <a:off x="2157644" y="2946580"/>
          <a:ext cx="1356973" cy="77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6973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param_5 : default</a:t>
                      </a:r>
                      <a:endParaRPr lang="en-KR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param_6 : default</a:t>
                      </a:r>
                      <a:endParaRPr lang="en-KR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param_7 : default</a:t>
                      </a:r>
                      <a:endParaRPr lang="en-KR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  <p:graphicFrame>
        <p:nvGraphicFramePr>
          <p:cNvPr id="134" name="Table 133">
            <a:extLst>
              <a:ext uri="{FF2B5EF4-FFF2-40B4-BE49-F238E27FC236}">
                <a16:creationId xmlns:a16="http://schemas.microsoft.com/office/drawing/2014/main" id="{55879A89-4C68-784D-A44E-131A4F4F9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97620"/>
              </p:ext>
            </p:extLst>
          </p:nvPr>
        </p:nvGraphicFramePr>
        <p:xfrm>
          <a:off x="4056311" y="2959523"/>
          <a:ext cx="1461257" cy="77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257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param_5 : default</a:t>
                      </a:r>
                      <a:endParaRPr lang="en-KR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param_6 : default</a:t>
                      </a:r>
                      <a:endParaRPr lang="en-KR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param_7 : default</a:t>
                      </a:r>
                      <a:endParaRPr lang="en-KR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D2EA0D0-9172-C44B-90D0-F8616A9635C1}"/>
              </a:ext>
            </a:extLst>
          </p:cNvPr>
          <p:cNvGrpSpPr/>
          <p:nvPr/>
        </p:nvGrpSpPr>
        <p:grpSpPr>
          <a:xfrm>
            <a:off x="1818053" y="1247223"/>
            <a:ext cx="4072939" cy="3441837"/>
            <a:chOff x="1863916" y="-9140493"/>
            <a:chExt cx="4072939" cy="3441837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0A7E55C-DC08-8D46-8951-C51FCBEA5378}"/>
                </a:ext>
              </a:extLst>
            </p:cNvPr>
            <p:cNvSpPr txBox="1"/>
            <p:nvPr/>
          </p:nvSpPr>
          <p:spPr>
            <a:xfrm>
              <a:off x="1863916" y="-9140493"/>
              <a:ext cx="206432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/>
                <a:t>Bayesian</a:t>
              </a:r>
              <a:r>
                <a:rPr lang="ko-KR" altLang="en-US" sz="1400" i="1" dirty="0"/>
                <a:t> </a:t>
              </a:r>
              <a:r>
                <a:rPr lang="en-US" altLang="ko-KR" sz="1400" i="1" dirty="0"/>
                <a:t>Optimization1</a:t>
              </a:r>
            </a:p>
            <a:p>
              <a:pPr algn="ctr"/>
              <a:r>
                <a:rPr lang="en-US" altLang="ko-KR" sz="1400" i="1" dirty="0"/>
                <a:t>(Cluster1)</a:t>
              </a:r>
              <a:endParaRPr lang="en-KR" sz="1400" i="1" dirty="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EC9BE43-1EF3-8D4A-9037-3204DBF1544B}"/>
                </a:ext>
              </a:extLst>
            </p:cNvPr>
            <p:cNvSpPr/>
            <p:nvPr/>
          </p:nvSpPr>
          <p:spPr>
            <a:xfrm>
              <a:off x="3302528" y="-6179257"/>
              <a:ext cx="1074016" cy="48060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sz="1400" dirty="0"/>
                <a:t>Prediction</a:t>
              </a:r>
              <a:br>
                <a:rPr lang="en-KR" sz="1400" dirty="0"/>
              </a:br>
              <a:r>
                <a:rPr lang="en-KR" sz="1400" dirty="0"/>
                <a:t>Model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A97C1EF-8CBB-8C49-ADE2-EAFA158A5A7F}"/>
                </a:ext>
              </a:extLst>
            </p:cNvPr>
            <p:cNvSpPr txBox="1"/>
            <p:nvPr/>
          </p:nvSpPr>
          <p:spPr>
            <a:xfrm>
              <a:off x="3727112" y="-9139415"/>
              <a:ext cx="220974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/>
                <a:t>Bayesian</a:t>
              </a:r>
              <a:r>
                <a:rPr lang="ko-KR" altLang="en-US" sz="1400" i="1" dirty="0"/>
                <a:t> </a:t>
              </a:r>
              <a:r>
                <a:rPr lang="en-US" altLang="ko-KR" sz="1400" i="1" dirty="0"/>
                <a:t>Optimization2</a:t>
              </a:r>
            </a:p>
            <a:p>
              <a:pPr algn="ctr"/>
              <a:r>
                <a:rPr lang="en-US" altLang="ko-KR" sz="1400" i="1" dirty="0"/>
                <a:t>(Cluster2)</a:t>
              </a:r>
              <a:endParaRPr lang="en-KR" sz="1400" i="1" dirty="0"/>
            </a:p>
          </p:txBody>
        </p:sp>
      </p:grp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14DAAC3A-5C0A-AC4E-801A-C20D787C8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023224"/>
              </p:ext>
            </p:extLst>
          </p:nvPr>
        </p:nvGraphicFramePr>
        <p:xfrm>
          <a:off x="2153752" y="1860068"/>
          <a:ext cx="1366205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205">
                  <a:extLst>
                    <a:ext uri="{9D8B030D-6E8A-4147-A177-3AD203B41FA5}">
                      <a16:colId xmlns:a16="http://schemas.microsoft.com/office/drawing/2014/main" val="1485303546"/>
                    </a:ext>
                  </a:extLst>
                </a:gridCol>
              </a:tblGrid>
              <a:tr h="17196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param_1 : default</a:t>
                      </a:r>
                      <a:endParaRPr lang="en-KR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52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param_2 : default</a:t>
                      </a:r>
                      <a:endParaRPr lang="en-KR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589962"/>
                  </a:ext>
                </a:extLst>
              </a:tr>
              <a:tr h="1639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param_3 : default</a:t>
                      </a:r>
                      <a:endParaRPr lang="en-KR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70803"/>
                  </a:ext>
                </a:extLst>
              </a:tr>
              <a:tr h="1719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param_4 : default</a:t>
                      </a:r>
                      <a:endParaRPr lang="en-KR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56697"/>
                  </a:ext>
                </a:extLst>
              </a:tr>
            </a:tbl>
          </a:graphicData>
        </a:graphic>
      </p:graphicFrame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93AEB95C-D472-2245-B960-AB8938A3BACE}"/>
              </a:ext>
            </a:extLst>
          </p:cNvPr>
          <p:cNvCxnSpPr>
            <a:cxnSpLocks/>
            <a:stCxn id="86" idx="3"/>
            <a:endCxn id="131" idx="1"/>
          </p:cNvCxnSpPr>
          <p:nvPr/>
        </p:nvCxnSpPr>
        <p:spPr>
          <a:xfrm>
            <a:off x="1674901" y="2293991"/>
            <a:ext cx="397830" cy="500873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144F194-213B-5A49-B56B-0DF42AD4D356}"/>
              </a:ext>
            </a:extLst>
          </p:cNvPr>
          <p:cNvCxnSpPr>
            <a:cxnSpLocks/>
            <a:stCxn id="131" idx="3"/>
            <a:endCxn id="132" idx="1"/>
          </p:cNvCxnSpPr>
          <p:nvPr/>
        </p:nvCxnSpPr>
        <p:spPr>
          <a:xfrm flipV="1">
            <a:off x="3621773" y="2793388"/>
            <a:ext cx="343800" cy="147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222E79BA-696D-3C4C-BECB-DF0182E512BB}"/>
              </a:ext>
            </a:extLst>
          </p:cNvPr>
          <p:cNvSpPr txBox="1"/>
          <p:nvPr/>
        </p:nvSpPr>
        <p:spPr>
          <a:xfrm>
            <a:off x="4056311" y="2958543"/>
            <a:ext cx="1461256" cy="777240"/>
          </a:xfrm>
          <a:prstGeom prst="rect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KR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B56F1D4-2169-DE45-B2BF-110EAFA8A1BE}"/>
              </a:ext>
            </a:extLst>
          </p:cNvPr>
          <p:cNvSpPr txBox="1"/>
          <p:nvPr/>
        </p:nvSpPr>
        <p:spPr>
          <a:xfrm>
            <a:off x="2152874" y="1860068"/>
            <a:ext cx="1366205" cy="103632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KR" dirty="0"/>
          </a:p>
        </p:txBody>
      </p:sp>
      <p:graphicFrame>
        <p:nvGraphicFramePr>
          <p:cNvPr id="142" name="Table 141">
            <a:extLst>
              <a:ext uri="{FF2B5EF4-FFF2-40B4-BE49-F238E27FC236}">
                <a16:creationId xmlns:a16="http://schemas.microsoft.com/office/drawing/2014/main" id="{DD075165-A043-944D-B6C3-8B6EC08AF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659503"/>
              </p:ext>
            </p:extLst>
          </p:nvPr>
        </p:nvGraphicFramePr>
        <p:xfrm>
          <a:off x="4056311" y="1865526"/>
          <a:ext cx="1461256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256">
                  <a:extLst>
                    <a:ext uri="{9D8B030D-6E8A-4147-A177-3AD203B41FA5}">
                      <a16:colId xmlns:a16="http://schemas.microsoft.com/office/drawing/2014/main" val="4249102647"/>
                    </a:ext>
                  </a:extLst>
                </a:gridCol>
              </a:tblGrid>
              <a:tr h="21401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param_1 : BO1_result</a:t>
                      </a:r>
                      <a:endParaRPr lang="en-KR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533833"/>
                  </a:ext>
                </a:extLst>
              </a:tr>
              <a:tr h="2140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param_2 : BO1_result</a:t>
                      </a:r>
                      <a:endParaRPr lang="en-KR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09086"/>
                  </a:ext>
                </a:extLst>
              </a:tr>
              <a:tr h="2140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param_3 : BO1_result</a:t>
                      </a:r>
                      <a:endParaRPr lang="en-KR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901519"/>
                  </a:ext>
                </a:extLst>
              </a:tr>
              <a:tr h="2140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param_4 : BO1_result</a:t>
                      </a:r>
                      <a:endParaRPr lang="en-KR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215595"/>
                  </a:ext>
                </a:extLst>
              </a:tr>
            </a:tbl>
          </a:graphicData>
        </a:graphic>
      </p:graphicFrame>
      <p:graphicFrame>
        <p:nvGraphicFramePr>
          <p:cNvPr id="163" name="Table 162">
            <a:extLst>
              <a:ext uri="{FF2B5EF4-FFF2-40B4-BE49-F238E27FC236}">
                <a16:creationId xmlns:a16="http://schemas.microsoft.com/office/drawing/2014/main" id="{378488BC-DB7B-3746-AB35-84761CF0D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314794"/>
              </p:ext>
            </p:extLst>
          </p:nvPr>
        </p:nvGraphicFramePr>
        <p:xfrm>
          <a:off x="5748703" y="3085578"/>
          <a:ext cx="1829968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9968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15538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param_1 : BO1_result</a:t>
                      </a:r>
                      <a:endParaRPr lang="en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43420"/>
                  </a:ext>
                </a:extLst>
              </a:tr>
              <a:tr h="155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param_2 : BO1_result</a:t>
                      </a:r>
                      <a:endParaRPr lang="en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15982"/>
                  </a:ext>
                </a:extLst>
              </a:tr>
              <a:tr h="155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param_3 : BO1_result</a:t>
                      </a:r>
                      <a:endParaRPr lang="en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40562"/>
                  </a:ext>
                </a:extLst>
              </a:tr>
              <a:tr h="155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param_4 : BO1_result</a:t>
                      </a:r>
                      <a:endParaRPr lang="en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75761"/>
                  </a:ext>
                </a:extLst>
              </a:tr>
              <a:tr h="155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param_5 : BO2_result</a:t>
                      </a:r>
                      <a:endParaRPr lang="en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155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param_6 : BO2_result</a:t>
                      </a:r>
                      <a:endParaRPr lang="en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155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param_7 : BO2_result</a:t>
                      </a:r>
                      <a:endParaRPr lang="en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401FBB86-39F7-2E48-9A29-A7EDAD7F0E45}"/>
              </a:ext>
            </a:extLst>
          </p:cNvPr>
          <p:cNvCxnSpPr>
            <a:cxnSpLocks/>
            <a:stCxn id="132" idx="3"/>
            <a:endCxn id="163" idx="0"/>
          </p:cNvCxnSpPr>
          <p:nvPr/>
        </p:nvCxnSpPr>
        <p:spPr>
          <a:xfrm>
            <a:off x="5606670" y="2793388"/>
            <a:ext cx="1057017" cy="292190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4E3A4A-FFE6-8544-8EDB-9E9AA37D771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-6949387" y="2503426"/>
            <a:ext cx="3906" cy="2868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5CBD97B-442C-FB4F-9415-C730129FCB63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-6518921" y="2906959"/>
            <a:ext cx="306069" cy="323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797ACF8-2F93-2549-819B-DA3EA37A0852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 flipV="1">
            <a:off x="-6436536" y="4398960"/>
            <a:ext cx="258775" cy="416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5A54D4E-97DF-B64A-91EC-5A090C9AF4B1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-6975666" y="3735783"/>
            <a:ext cx="4261" cy="45615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3726A61-83DB-8C45-93EA-4C915C52C12D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-3103778" y="2601719"/>
            <a:ext cx="36643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9" name="Table 158">
            <a:extLst>
              <a:ext uri="{FF2B5EF4-FFF2-40B4-BE49-F238E27FC236}">
                <a16:creationId xmlns:a16="http://schemas.microsoft.com/office/drawing/2014/main" id="{43BD753B-36D2-4F44-9CAB-24F3E844A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962387"/>
              </p:ext>
            </p:extLst>
          </p:nvPr>
        </p:nvGraphicFramePr>
        <p:xfrm>
          <a:off x="883865" y="3537640"/>
          <a:ext cx="727999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999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225613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param_1 </a:t>
                      </a:r>
                      <a:endParaRPr lang="en-KR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43420"/>
                  </a:ext>
                </a:extLst>
              </a:tr>
              <a:tr h="2256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param_2 </a:t>
                      </a:r>
                      <a:endParaRPr lang="en-KR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15982"/>
                  </a:ext>
                </a:extLst>
              </a:tr>
              <a:tr h="2256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param_3</a:t>
                      </a:r>
                      <a:endParaRPr lang="en-KR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40562"/>
                  </a:ext>
                </a:extLst>
              </a:tr>
              <a:tr h="2256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param_4</a:t>
                      </a:r>
                      <a:endParaRPr lang="en-KR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75761"/>
                  </a:ext>
                </a:extLst>
              </a:tr>
              <a:tr h="2256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param_5</a:t>
                      </a:r>
                      <a:endParaRPr lang="en-KR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2256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param_6</a:t>
                      </a:r>
                      <a:endParaRPr lang="en-KR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2256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param_7</a:t>
                      </a:r>
                      <a:endParaRPr lang="en-KR" sz="10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781F9E39-8B06-6547-A01E-827CFC2AAEE3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>
            <a:off x="-3530794" y="2126805"/>
            <a:ext cx="2087" cy="2583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Left-Right Arrow 169">
            <a:extLst>
              <a:ext uri="{FF2B5EF4-FFF2-40B4-BE49-F238E27FC236}">
                <a16:creationId xmlns:a16="http://schemas.microsoft.com/office/drawing/2014/main" id="{CA92167E-1C8F-EE4A-8291-10B7B7813ED3}"/>
              </a:ext>
            </a:extLst>
          </p:cNvPr>
          <p:cNvSpPr/>
          <p:nvPr/>
        </p:nvSpPr>
        <p:spPr>
          <a:xfrm>
            <a:off x="507166" y="2754892"/>
            <a:ext cx="354788" cy="195954"/>
          </a:xfrm>
          <a:prstGeom prst="leftRightArrow">
            <a:avLst>
              <a:gd name="adj1" fmla="val 35359"/>
              <a:gd name="adj2" fmla="val 43726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1A90BD5-C0B2-3F44-B03D-531580BA0310}"/>
              </a:ext>
            </a:extLst>
          </p:cNvPr>
          <p:cNvCxnSpPr>
            <a:cxnSpLocks/>
            <a:stCxn id="51" idx="2"/>
            <a:endCxn id="147" idx="0"/>
          </p:cNvCxnSpPr>
          <p:nvPr/>
        </p:nvCxnSpPr>
        <p:spPr>
          <a:xfrm flipH="1">
            <a:off x="-2893924" y="3804280"/>
            <a:ext cx="165" cy="2346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648CF47D-B63B-9D4B-BCAF-8579B1918692}"/>
              </a:ext>
            </a:extLst>
          </p:cNvPr>
          <p:cNvSpPr/>
          <p:nvPr/>
        </p:nvSpPr>
        <p:spPr>
          <a:xfrm>
            <a:off x="-570437" y="4174540"/>
            <a:ext cx="1093110" cy="433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Parameter</a:t>
            </a:r>
          </a:p>
          <a:p>
            <a:pPr algn="ctr"/>
            <a:r>
              <a:rPr lang="en-US" sz="1400" b="1" dirty="0"/>
              <a:t>Matching</a:t>
            </a:r>
            <a:endParaRPr lang="en-KR" sz="1400" b="1" dirty="0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EDF9D38-FD69-7741-8C58-4CC345A3B3D6}"/>
              </a:ext>
            </a:extLst>
          </p:cNvPr>
          <p:cNvCxnSpPr>
            <a:cxnSpLocks/>
            <a:stCxn id="159" idx="1"/>
            <a:endCxn id="153" idx="3"/>
          </p:cNvCxnSpPr>
          <p:nvPr/>
        </p:nvCxnSpPr>
        <p:spPr>
          <a:xfrm flipH="1">
            <a:off x="522673" y="4391080"/>
            <a:ext cx="36119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Elbow Connector 174">
            <a:extLst>
              <a:ext uri="{FF2B5EF4-FFF2-40B4-BE49-F238E27FC236}">
                <a16:creationId xmlns:a16="http://schemas.microsoft.com/office/drawing/2014/main" id="{5F3CE117-C75D-6D4E-AFFF-4F03D2622150}"/>
              </a:ext>
            </a:extLst>
          </p:cNvPr>
          <p:cNvCxnSpPr>
            <a:endCxn id="153" idx="1"/>
          </p:cNvCxnSpPr>
          <p:nvPr/>
        </p:nvCxnSpPr>
        <p:spPr>
          <a:xfrm flipV="1">
            <a:off x="-1181035" y="4391080"/>
            <a:ext cx="610598" cy="275847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F3C94D34-EB29-5746-B29A-6E4826B04E31}"/>
              </a:ext>
            </a:extLst>
          </p:cNvPr>
          <p:cNvCxnSpPr>
            <a:cxnSpLocks/>
            <a:endCxn id="86" idx="2"/>
          </p:cNvCxnSpPr>
          <p:nvPr/>
        </p:nvCxnSpPr>
        <p:spPr>
          <a:xfrm rot="5400000" flipH="1" flipV="1">
            <a:off x="-272348" y="3597495"/>
            <a:ext cx="891802" cy="330133"/>
          </a:xfrm>
          <a:prstGeom prst="bentConnector3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75C67BAF-0378-4946-BA2F-C6061D0A0B13}"/>
              </a:ext>
            </a:extLst>
          </p:cNvPr>
          <p:cNvSpPr txBox="1"/>
          <p:nvPr/>
        </p:nvSpPr>
        <p:spPr>
          <a:xfrm>
            <a:off x="5890992" y="5047765"/>
            <a:ext cx="1811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400" dirty="0"/>
              <a:t>Best Configuration</a:t>
            </a:r>
          </a:p>
        </p:txBody>
      </p:sp>
      <p:cxnSp>
        <p:nvCxnSpPr>
          <p:cNvPr id="221" name="Elbow Connector 220">
            <a:extLst>
              <a:ext uri="{FF2B5EF4-FFF2-40B4-BE49-F238E27FC236}">
                <a16:creationId xmlns:a16="http://schemas.microsoft.com/office/drawing/2014/main" id="{D8A1F37D-612C-2D44-9DC4-C0FDF81B382B}"/>
              </a:ext>
            </a:extLst>
          </p:cNvPr>
          <p:cNvCxnSpPr>
            <a:cxnSpLocks/>
            <a:stCxn id="132" idx="2"/>
            <a:endCxn id="138" idx="0"/>
          </p:cNvCxnSpPr>
          <p:nvPr/>
        </p:nvCxnSpPr>
        <p:spPr>
          <a:xfrm rot="5400000">
            <a:off x="4093296" y="3515633"/>
            <a:ext cx="393204" cy="992449"/>
          </a:xfrm>
          <a:prstGeom prst="bentConnector3">
            <a:avLst>
              <a:gd name="adj1" fmla="val 54037"/>
            </a:avLst>
          </a:prstGeom>
          <a:ln w="15875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Elbow Connector 221">
            <a:extLst>
              <a:ext uri="{FF2B5EF4-FFF2-40B4-BE49-F238E27FC236}">
                <a16:creationId xmlns:a16="http://schemas.microsoft.com/office/drawing/2014/main" id="{A60D1578-6D5F-854B-8F41-12CBDE7582D4}"/>
              </a:ext>
            </a:extLst>
          </p:cNvPr>
          <p:cNvCxnSpPr>
            <a:cxnSpLocks/>
            <a:stCxn id="131" idx="2"/>
            <a:endCxn id="138" idx="0"/>
          </p:cNvCxnSpPr>
          <p:nvPr/>
        </p:nvCxnSpPr>
        <p:spPr>
          <a:xfrm rot="16200000" flipH="1">
            <a:off x="3137719" y="3552504"/>
            <a:ext cx="365487" cy="946421"/>
          </a:xfrm>
          <a:prstGeom prst="bentConnector3">
            <a:avLst>
              <a:gd name="adj1" fmla="val 50000"/>
            </a:avLst>
          </a:prstGeom>
          <a:ln w="158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Left-Right Arrow 235">
            <a:extLst>
              <a:ext uri="{FF2B5EF4-FFF2-40B4-BE49-F238E27FC236}">
                <a16:creationId xmlns:a16="http://schemas.microsoft.com/office/drawing/2014/main" id="{ACD74AB6-7E44-4649-8D0C-8832EC27D24D}"/>
              </a:ext>
            </a:extLst>
          </p:cNvPr>
          <p:cNvSpPr/>
          <p:nvPr/>
        </p:nvSpPr>
        <p:spPr>
          <a:xfrm>
            <a:off x="496624" y="1762091"/>
            <a:ext cx="354788" cy="195954"/>
          </a:xfrm>
          <a:prstGeom prst="leftRightArrow">
            <a:avLst>
              <a:gd name="adj1" fmla="val 35359"/>
              <a:gd name="adj2" fmla="val 43726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617CD41F-480B-6B43-A71E-EB85824488EA}"/>
              </a:ext>
            </a:extLst>
          </p:cNvPr>
          <p:cNvCxnSpPr>
            <a:cxnSpLocks/>
            <a:stCxn id="36" idx="2"/>
            <a:endCxn id="138" idx="2"/>
          </p:cNvCxnSpPr>
          <p:nvPr/>
        </p:nvCxnSpPr>
        <p:spPr>
          <a:xfrm rot="16200000" flipH="1">
            <a:off x="-872533" y="22854"/>
            <a:ext cx="59976" cy="9272435"/>
          </a:xfrm>
          <a:prstGeom prst="bentConnector3">
            <a:avLst>
              <a:gd name="adj1" fmla="val 1810649"/>
            </a:avLst>
          </a:prstGeom>
          <a:ln w="15875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E9223030-F732-784A-B0A6-BD35F992ACCB}"/>
              </a:ext>
            </a:extLst>
          </p:cNvPr>
          <p:cNvSpPr txBox="1"/>
          <p:nvPr/>
        </p:nvSpPr>
        <p:spPr>
          <a:xfrm>
            <a:off x="-7225707" y="724228"/>
            <a:ext cx="299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(1) Sample Genration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FE8E3F9-CEF5-0045-9F57-11D87BB04930}"/>
              </a:ext>
            </a:extLst>
          </p:cNvPr>
          <p:cNvSpPr txBox="1"/>
          <p:nvPr/>
        </p:nvSpPr>
        <p:spPr>
          <a:xfrm>
            <a:off x="-4380494" y="730455"/>
            <a:ext cx="327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(2) </a:t>
            </a:r>
            <a:r>
              <a:rPr lang="en-US" b="1" dirty="0"/>
              <a:t>Internal metrics Clustering</a:t>
            </a:r>
            <a:endParaRPr lang="en-KR" b="1" dirty="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4582D746-A0F3-ED41-9E03-A41C0C836027}"/>
              </a:ext>
            </a:extLst>
          </p:cNvPr>
          <p:cNvSpPr txBox="1"/>
          <p:nvPr/>
        </p:nvSpPr>
        <p:spPr>
          <a:xfrm>
            <a:off x="-828891" y="708859"/>
            <a:ext cx="299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(3) </a:t>
            </a:r>
            <a:r>
              <a:rPr lang="en-US" b="1" dirty="0" err="1"/>
              <a:t>Paramter</a:t>
            </a:r>
            <a:r>
              <a:rPr lang="en-US" b="1" dirty="0"/>
              <a:t> Matching</a:t>
            </a:r>
            <a:endParaRPr lang="en-KR" b="1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07888AA-0131-5D4F-A01D-6BF583D6E624}"/>
              </a:ext>
            </a:extLst>
          </p:cNvPr>
          <p:cNvSpPr txBox="1"/>
          <p:nvPr/>
        </p:nvSpPr>
        <p:spPr>
          <a:xfrm>
            <a:off x="3200037" y="728818"/>
            <a:ext cx="359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(4) </a:t>
            </a:r>
            <a:r>
              <a:rPr lang="en-US" b="1" dirty="0"/>
              <a:t>Phased Bayesian </a:t>
            </a:r>
            <a:r>
              <a:rPr lang="en-US" b="1" dirty="0" err="1"/>
              <a:t>Otimization</a:t>
            </a:r>
            <a:endParaRPr lang="en-KR" b="1" dirty="0"/>
          </a:p>
        </p:txBody>
      </p:sp>
    </p:spTree>
    <p:extLst>
      <p:ext uri="{BB962C8B-B14F-4D97-AF65-F5344CB8AC3E}">
        <p14:creationId xmlns:p14="http://schemas.microsoft.com/office/powerpoint/2010/main" val="16600967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ED96561-9605-0D40-9AB8-87D3D7E4E821}"/>
              </a:ext>
            </a:extLst>
          </p:cNvPr>
          <p:cNvSpPr txBox="1"/>
          <p:nvPr/>
        </p:nvSpPr>
        <p:spPr>
          <a:xfrm>
            <a:off x="14919718" y="6599263"/>
            <a:ext cx="4926486" cy="1883878"/>
          </a:xfrm>
          <a:prstGeom prst="rect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 w="635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KR" dirty="0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E012AFB8-5BCF-204B-84F7-D4CE755460BF}"/>
              </a:ext>
            </a:extLst>
          </p:cNvPr>
          <p:cNvSpPr/>
          <p:nvPr/>
        </p:nvSpPr>
        <p:spPr>
          <a:xfrm>
            <a:off x="4699394" y="5587200"/>
            <a:ext cx="848727" cy="288080"/>
          </a:xfrm>
          <a:prstGeom prst="rightArrow">
            <a:avLst>
              <a:gd name="adj1" fmla="val 20913"/>
              <a:gd name="adj2" fmla="val 79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15EEB270-E982-9B44-95A3-7A1A36982C74}"/>
              </a:ext>
            </a:extLst>
          </p:cNvPr>
          <p:cNvSpPr/>
          <p:nvPr/>
        </p:nvSpPr>
        <p:spPr>
          <a:xfrm rot="5400000">
            <a:off x="4997619" y="9390088"/>
            <a:ext cx="217052" cy="255638"/>
          </a:xfrm>
          <a:prstGeom prst="rightArrow">
            <a:avLst>
              <a:gd name="adj1" fmla="val 0"/>
              <a:gd name="adj2" fmla="val 79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D1EBA880-628E-5741-8995-55B03519A34B}"/>
              </a:ext>
            </a:extLst>
          </p:cNvPr>
          <p:cNvSpPr/>
          <p:nvPr/>
        </p:nvSpPr>
        <p:spPr>
          <a:xfrm>
            <a:off x="11841560" y="5587200"/>
            <a:ext cx="848727" cy="288080"/>
          </a:xfrm>
          <a:prstGeom prst="rightArrow">
            <a:avLst>
              <a:gd name="adj1" fmla="val 20913"/>
              <a:gd name="adj2" fmla="val 79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BCA11772-6DA8-054C-B3C7-C9C63B2EDCC6}"/>
              </a:ext>
            </a:extLst>
          </p:cNvPr>
          <p:cNvSpPr/>
          <p:nvPr/>
        </p:nvSpPr>
        <p:spPr>
          <a:xfrm>
            <a:off x="-2422257" y="5587200"/>
            <a:ext cx="848727" cy="288080"/>
          </a:xfrm>
          <a:prstGeom prst="rightArrow">
            <a:avLst>
              <a:gd name="adj1" fmla="val 20913"/>
              <a:gd name="adj2" fmla="val 79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B5E599E8-5CC8-AC49-86EF-AE04C1E1EDCE}"/>
              </a:ext>
            </a:extLst>
          </p:cNvPr>
          <p:cNvSpPr/>
          <p:nvPr/>
        </p:nvSpPr>
        <p:spPr>
          <a:xfrm>
            <a:off x="7720067" y="5945341"/>
            <a:ext cx="1253359" cy="1623557"/>
          </a:xfrm>
          <a:prstGeom prst="roundRect">
            <a:avLst>
              <a:gd name="adj" fmla="val 6854"/>
            </a:avLst>
          </a:prstGeom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5C8B3BB2-988A-2E47-A92E-C898CE952AD0}"/>
              </a:ext>
            </a:extLst>
          </p:cNvPr>
          <p:cNvSpPr/>
          <p:nvPr/>
        </p:nvSpPr>
        <p:spPr>
          <a:xfrm>
            <a:off x="9400317" y="5945341"/>
            <a:ext cx="1253359" cy="1623557"/>
          </a:xfrm>
          <a:prstGeom prst="roundRect">
            <a:avLst>
              <a:gd name="adj" fmla="val 6854"/>
            </a:avLst>
          </a:prstGeom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BB9FC4E3-758A-7948-9872-2BCB92390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67267"/>
              </p:ext>
            </p:extLst>
          </p:nvPr>
        </p:nvGraphicFramePr>
        <p:xfrm>
          <a:off x="7813722" y="6893592"/>
          <a:ext cx="1074016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016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param_5 : default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param_6 : default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param_7 : default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4A4A2B9B-9EDC-BF49-9D6E-A647B41F8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80223"/>
              </p:ext>
            </p:extLst>
          </p:nvPr>
        </p:nvGraphicFramePr>
        <p:xfrm>
          <a:off x="9489989" y="6893592"/>
          <a:ext cx="1074016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016">
                  <a:extLst>
                    <a:ext uri="{9D8B030D-6E8A-4147-A177-3AD203B41FA5}">
                      <a16:colId xmlns:a16="http://schemas.microsoft.com/office/drawing/2014/main" val="2056884691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param_5 : default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947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param_6 : default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337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param_7 : default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26108"/>
                  </a:ext>
                </a:extLst>
              </a:tr>
            </a:tbl>
          </a:graphicData>
        </a:graphic>
      </p:graphicFrame>
      <p:grpSp>
        <p:nvGrpSpPr>
          <p:cNvPr id="62" name="Group 61">
            <a:extLst>
              <a:ext uri="{FF2B5EF4-FFF2-40B4-BE49-F238E27FC236}">
                <a16:creationId xmlns:a16="http://schemas.microsoft.com/office/drawing/2014/main" id="{5F660189-0274-3D45-A693-E93E57C888FB}"/>
              </a:ext>
            </a:extLst>
          </p:cNvPr>
          <p:cNvGrpSpPr/>
          <p:nvPr/>
        </p:nvGrpSpPr>
        <p:grpSpPr>
          <a:xfrm>
            <a:off x="7557612" y="5428429"/>
            <a:ext cx="3280987" cy="2915453"/>
            <a:chOff x="6666970" y="-7127465"/>
            <a:chExt cx="3280987" cy="291545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22799AE-6DEB-8044-A3DA-8914924B9438}"/>
                </a:ext>
              </a:extLst>
            </p:cNvPr>
            <p:cNvSpPr txBox="1"/>
            <p:nvPr/>
          </p:nvSpPr>
          <p:spPr>
            <a:xfrm>
              <a:off x="6666970" y="-7123180"/>
              <a:ext cx="162320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i="1" dirty="0"/>
                <a:t>Bayesian</a:t>
              </a:r>
              <a:r>
                <a:rPr lang="ko-KR" altLang="en-US" sz="1100" b="1" i="1" dirty="0"/>
                <a:t> </a:t>
              </a:r>
              <a:r>
                <a:rPr lang="en-US" altLang="ko-KR" sz="1100" b="1" i="1" dirty="0"/>
                <a:t>Optimization1</a:t>
              </a:r>
            </a:p>
            <a:p>
              <a:pPr algn="ctr"/>
              <a:r>
                <a:rPr lang="en-US" altLang="ko-KR" sz="1100" b="1" i="1" dirty="0"/>
                <a:t>(Cluster1)</a:t>
              </a:r>
              <a:endParaRPr lang="en-KR" sz="1100" b="1" i="1" dirty="0"/>
            </a:p>
          </p:txBody>
        </p:sp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8B98F88E-C4DB-A44E-9935-B0ACEA8731DF}"/>
                </a:ext>
              </a:extLst>
            </p:cNvPr>
            <p:cNvCxnSpPr>
              <a:cxnSpLocks/>
              <a:stCxn id="58" idx="2"/>
              <a:endCxn id="65" idx="0"/>
            </p:cNvCxnSpPr>
            <p:nvPr/>
          </p:nvCxnSpPr>
          <p:spPr>
            <a:xfrm rot="16200000" flipH="1">
              <a:off x="7698677" y="-5229569"/>
              <a:ext cx="344096" cy="829241"/>
            </a:xfrm>
            <a:prstGeom prst="bentConnector3">
              <a:avLst>
                <a:gd name="adj1" fmla="val 50000"/>
              </a:avLst>
            </a:prstGeom>
            <a:ln w="63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C225EE0-FEB0-7646-886A-82E49D135DDA}"/>
                </a:ext>
              </a:extLst>
            </p:cNvPr>
            <p:cNvSpPr/>
            <p:nvPr/>
          </p:nvSpPr>
          <p:spPr>
            <a:xfrm>
              <a:off x="7865813" y="-4642900"/>
              <a:ext cx="839066" cy="430888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sz="1100" b="1" dirty="0"/>
                <a:t>Prediction</a:t>
              </a:r>
              <a:br>
                <a:rPr lang="en-KR" sz="1100" b="1" dirty="0"/>
              </a:br>
              <a:r>
                <a:rPr lang="en-KR" sz="1100" b="1" dirty="0"/>
                <a:t>Model</a:t>
              </a:r>
            </a:p>
          </p:txBody>
        </p:sp>
        <p:cxnSp>
          <p:nvCxnSpPr>
            <p:cNvPr id="66" name="Elbow Connector 65">
              <a:extLst>
                <a:ext uri="{FF2B5EF4-FFF2-40B4-BE49-F238E27FC236}">
                  <a16:creationId xmlns:a16="http://schemas.microsoft.com/office/drawing/2014/main" id="{8B2DF2DD-A0E5-234F-8D32-88FBB28806A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285346" y="-4986999"/>
              <a:ext cx="851010" cy="172050"/>
            </a:xfrm>
            <a:prstGeom prst="bentConnector3">
              <a:avLst>
                <a:gd name="adj1" fmla="val -435"/>
              </a:avLst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557078B-F4F7-F546-B423-BCEF3CF797E4}"/>
                </a:ext>
              </a:extLst>
            </p:cNvPr>
            <p:cNvSpPr txBox="1"/>
            <p:nvPr/>
          </p:nvSpPr>
          <p:spPr>
            <a:xfrm>
              <a:off x="8324751" y="-7127465"/>
              <a:ext cx="162320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i="1" dirty="0"/>
                <a:t>Bayesian</a:t>
              </a:r>
              <a:r>
                <a:rPr lang="ko-KR" altLang="en-US" sz="1100" b="1" i="1" dirty="0"/>
                <a:t> </a:t>
              </a:r>
              <a:r>
                <a:rPr lang="en-US" altLang="ko-KR" sz="1100" b="1" i="1" dirty="0"/>
                <a:t>Optimization2</a:t>
              </a:r>
            </a:p>
            <a:p>
              <a:pPr algn="ctr"/>
              <a:r>
                <a:rPr lang="en-US" altLang="ko-KR" sz="1100" b="1" i="1" dirty="0"/>
                <a:t>(Cluster2)</a:t>
              </a:r>
              <a:endParaRPr lang="en-KR" sz="1100" b="1" i="1" dirty="0"/>
            </a:p>
          </p:txBody>
        </p:sp>
      </p:grp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AA86F277-A77C-D646-8C7B-B096E318C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444713"/>
              </p:ext>
            </p:extLst>
          </p:nvPr>
        </p:nvGraphicFramePr>
        <p:xfrm>
          <a:off x="7813722" y="6037539"/>
          <a:ext cx="1074016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016">
                  <a:extLst>
                    <a:ext uri="{9D8B030D-6E8A-4147-A177-3AD203B41FA5}">
                      <a16:colId xmlns:a16="http://schemas.microsoft.com/office/drawing/2014/main" val="1485303546"/>
                    </a:ext>
                  </a:extLst>
                </a:gridCol>
              </a:tblGrid>
              <a:tr h="171967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param_1 : default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52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param_2 : default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589962"/>
                  </a:ext>
                </a:extLst>
              </a:tr>
              <a:tr h="1639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param_3 : default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70803"/>
                  </a:ext>
                </a:extLst>
              </a:tr>
              <a:tr h="1719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param_4 : default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56697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F68B03D8-BAA2-5640-810A-FD84724A3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428095"/>
              </p:ext>
            </p:extLst>
          </p:nvPr>
        </p:nvGraphicFramePr>
        <p:xfrm>
          <a:off x="9489989" y="6037539"/>
          <a:ext cx="1074017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017">
                  <a:extLst>
                    <a:ext uri="{9D8B030D-6E8A-4147-A177-3AD203B41FA5}">
                      <a16:colId xmlns:a16="http://schemas.microsoft.com/office/drawing/2014/main" val="42491026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param_1 : BO1_result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533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param_2 : BO1_result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09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param_3 : BO1_result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901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param_4 : BO1_result</a:t>
                      </a:r>
                      <a:endParaRPr lang="en-KR" sz="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215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346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677A32-6AAD-2D42-B890-04717065B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908650"/>
              </p:ext>
            </p:extLst>
          </p:nvPr>
        </p:nvGraphicFramePr>
        <p:xfrm>
          <a:off x="756079" y="686607"/>
          <a:ext cx="2178500" cy="1798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625">
                  <a:extLst>
                    <a:ext uri="{9D8B030D-6E8A-4147-A177-3AD203B41FA5}">
                      <a16:colId xmlns:a16="http://schemas.microsoft.com/office/drawing/2014/main" val="1889157796"/>
                    </a:ext>
                  </a:extLst>
                </a:gridCol>
                <a:gridCol w="544625">
                  <a:extLst>
                    <a:ext uri="{9D8B030D-6E8A-4147-A177-3AD203B41FA5}">
                      <a16:colId xmlns:a16="http://schemas.microsoft.com/office/drawing/2014/main" val="2129718663"/>
                    </a:ext>
                  </a:extLst>
                </a:gridCol>
                <a:gridCol w="544625">
                  <a:extLst>
                    <a:ext uri="{9D8B030D-6E8A-4147-A177-3AD203B41FA5}">
                      <a16:colId xmlns:a16="http://schemas.microsoft.com/office/drawing/2014/main" val="2229528150"/>
                    </a:ext>
                  </a:extLst>
                </a:gridCol>
                <a:gridCol w="544625">
                  <a:extLst>
                    <a:ext uri="{9D8B030D-6E8A-4147-A177-3AD203B41FA5}">
                      <a16:colId xmlns:a16="http://schemas.microsoft.com/office/drawing/2014/main" val="3982351198"/>
                    </a:ext>
                  </a:extLst>
                </a:gridCol>
              </a:tblGrid>
              <a:tr h="449541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878439"/>
                  </a:ext>
                </a:extLst>
              </a:tr>
              <a:tr h="449541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558183"/>
                  </a:ext>
                </a:extLst>
              </a:tr>
              <a:tr h="449541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09971"/>
                  </a:ext>
                </a:extLst>
              </a:tr>
              <a:tr h="449541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61581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58471B9-8DAE-0844-BBC1-FB7595841FB3}"/>
              </a:ext>
            </a:extLst>
          </p:cNvPr>
          <p:cNvSpPr txBox="1"/>
          <p:nvPr/>
        </p:nvSpPr>
        <p:spPr>
          <a:xfrm>
            <a:off x="657383" y="140559"/>
            <a:ext cx="238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</a:t>
            </a:r>
            <a:r>
              <a:rPr lang="en-KR" sz="2400" b="1" dirty="0"/>
              <a:t>nternal metrics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6D0FE7-C492-C84B-A224-08DEDE283CB3}"/>
              </a:ext>
            </a:extLst>
          </p:cNvPr>
          <p:cNvSpPr txBox="1"/>
          <p:nvPr/>
        </p:nvSpPr>
        <p:spPr>
          <a:xfrm rot="16200000">
            <a:off x="-315499" y="1404377"/>
            <a:ext cx="1441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400" b="1" dirty="0"/>
              <a:t>Samples</a:t>
            </a:r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3EB46293-E94E-0747-8B12-2FC3B510E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100341"/>
              </p:ext>
            </p:extLst>
          </p:nvPr>
        </p:nvGraphicFramePr>
        <p:xfrm>
          <a:off x="7000941" y="695154"/>
          <a:ext cx="2178500" cy="1798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625">
                  <a:extLst>
                    <a:ext uri="{9D8B030D-6E8A-4147-A177-3AD203B41FA5}">
                      <a16:colId xmlns:a16="http://schemas.microsoft.com/office/drawing/2014/main" val="1889157796"/>
                    </a:ext>
                  </a:extLst>
                </a:gridCol>
                <a:gridCol w="544625">
                  <a:extLst>
                    <a:ext uri="{9D8B030D-6E8A-4147-A177-3AD203B41FA5}">
                      <a16:colId xmlns:a16="http://schemas.microsoft.com/office/drawing/2014/main" val="2129718663"/>
                    </a:ext>
                  </a:extLst>
                </a:gridCol>
                <a:gridCol w="544625">
                  <a:extLst>
                    <a:ext uri="{9D8B030D-6E8A-4147-A177-3AD203B41FA5}">
                      <a16:colId xmlns:a16="http://schemas.microsoft.com/office/drawing/2014/main" val="2229528150"/>
                    </a:ext>
                  </a:extLst>
                </a:gridCol>
                <a:gridCol w="544625">
                  <a:extLst>
                    <a:ext uri="{9D8B030D-6E8A-4147-A177-3AD203B41FA5}">
                      <a16:colId xmlns:a16="http://schemas.microsoft.com/office/drawing/2014/main" val="3982351198"/>
                    </a:ext>
                  </a:extLst>
                </a:gridCol>
              </a:tblGrid>
              <a:tr h="449541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878439"/>
                  </a:ext>
                </a:extLst>
              </a:tr>
              <a:tr h="449541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558183"/>
                  </a:ext>
                </a:extLst>
              </a:tr>
              <a:tr h="449541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09971"/>
                  </a:ext>
                </a:extLst>
              </a:tr>
              <a:tr h="449541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61581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B58E9BB-E1AA-DE49-AFF0-BDDFEC98C29D}"/>
              </a:ext>
            </a:extLst>
          </p:cNvPr>
          <p:cNvSpPr txBox="1"/>
          <p:nvPr/>
        </p:nvSpPr>
        <p:spPr>
          <a:xfrm>
            <a:off x="7535137" y="101706"/>
            <a:ext cx="1885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Factors</a:t>
            </a:r>
            <a:endParaRPr lang="en-KR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E911D2-3B31-8D43-8CB8-EEDF3CE41413}"/>
              </a:ext>
            </a:extLst>
          </p:cNvPr>
          <p:cNvSpPr txBox="1"/>
          <p:nvPr/>
        </p:nvSpPr>
        <p:spPr>
          <a:xfrm rot="16200000">
            <a:off x="5340109" y="1177260"/>
            <a:ext cx="2535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400" b="1" dirty="0"/>
              <a:t>Internal metrics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EFB9265-5464-3D4E-A7E0-D242072E0623}"/>
              </a:ext>
            </a:extLst>
          </p:cNvPr>
          <p:cNvGrpSpPr/>
          <p:nvPr/>
        </p:nvGrpSpPr>
        <p:grpSpPr>
          <a:xfrm>
            <a:off x="4816453" y="5220755"/>
            <a:ext cx="6547473" cy="1710729"/>
            <a:chOff x="4932433" y="5435698"/>
            <a:chExt cx="6547473" cy="1710729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E1F06C7-AA11-7543-9FDF-F53D7C7DA5F4}"/>
                </a:ext>
              </a:extLst>
            </p:cNvPr>
            <p:cNvGrpSpPr/>
            <p:nvPr/>
          </p:nvGrpSpPr>
          <p:grpSpPr>
            <a:xfrm>
              <a:off x="8621687" y="5435698"/>
              <a:ext cx="2858219" cy="1689055"/>
              <a:chOff x="2322426" y="3176680"/>
              <a:chExt cx="2858219" cy="1689055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DD07AA5-D4FC-6E4F-BF40-E5203F0E462A}"/>
                  </a:ext>
                </a:extLst>
              </p:cNvPr>
              <p:cNvSpPr txBox="1"/>
              <p:nvPr/>
            </p:nvSpPr>
            <p:spPr>
              <a:xfrm>
                <a:off x="2322426" y="3665406"/>
                <a:ext cx="2858219" cy="1200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err="1"/>
                  <a:t>used_cpu_sys</a:t>
                </a:r>
                <a:endParaRPr lang="en-US" b="1" dirty="0"/>
              </a:p>
              <a:p>
                <a:pPr algn="ctr"/>
                <a:r>
                  <a:rPr lang="en-US" b="1" dirty="0" err="1"/>
                  <a:t>used_cpu_user</a:t>
                </a:r>
                <a:endParaRPr lang="en-US" b="1" dirty="0"/>
              </a:p>
              <a:p>
                <a:pPr algn="ctr"/>
                <a:r>
                  <a:rPr lang="en-US" b="1" dirty="0" err="1"/>
                  <a:t>used_cpu_sys_children</a:t>
                </a:r>
                <a:endParaRPr lang="en-US" b="1" dirty="0"/>
              </a:p>
              <a:p>
                <a:pPr algn="ctr"/>
                <a:r>
                  <a:rPr lang="en-KR" b="1" dirty="0"/>
                  <a:t>…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743D880-03A7-C440-AFA2-ECCDE0743FA6}"/>
                  </a:ext>
                </a:extLst>
              </p:cNvPr>
              <p:cNvSpPr/>
              <p:nvPr/>
            </p:nvSpPr>
            <p:spPr>
              <a:xfrm>
                <a:off x="3158873" y="3176680"/>
                <a:ext cx="11853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/>
                  <a:t>Cluster_2</a:t>
                </a:r>
                <a:endParaRPr lang="en-KR" sz="2000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CB0D642-18DA-6F43-AB6C-61231BD25BDD}"/>
                </a:ext>
              </a:extLst>
            </p:cNvPr>
            <p:cNvGrpSpPr/>
            <p:nvPr/>
          </p:nvGrpSpPr>
          <p:grpSpPr>
            <a:xfrm>
              <a:off x="4932433" y="5435698"/>
              <a:ext cx="2858219" cy="1710729"/>
              <a:chOff x="2260994" y="3156293"/>
              <a:chExt cx="2858219" cy="1710729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54003-12EC-384E-90C5-02EFC4DBF083}"/>
                  </a:ext>
                </a:extLst>
              </p:cNvPr>
              <p:cNvSpPr txBox="1"/>
              <p:nvPr/>
            </p:nvSpPr>
            <p:spPr>
              <a:xfrm>
                <a:off x="2260994" y="3666693"/>
                <a:ext cx="2858219" cy="1200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err="1"/>
                  <a:t>used_memory</a:t>
                </a:r>
                <a:endParaRPr lang="en-US" b="1" dirty="0"/>
              </a:p>
              <a:p>
                <a:pPr algn="ctr"/>
                <a:r>
                  <a:rPr lang="en-US" b="1" dirty="0" err="1"/>
                  <a:t>used_memory_human</a:t>
                </a:r>
                <a:endParaRPr lang="en-US" b="1" dirty="0"/>
              </a:p>
              <a:p>
                <a:pPr algn="ctr"/>
                <a:r>
                  <a:rPr lang="en-US" b="1" dirty="0" err="1"/>
                  <a:t>used_memory_peak</a:t>
                </a:r>
                <a:endParaRPr lang="en-US" b="1" dirty="0"/>
              </a:p>
              <a:p>
                <a:pPr algn="ctr"/>
                <a:r>
                  <a:rPr lang="en-US" b="1" dirty="0"/>
                  <a:t>…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D2CCF48-E799-2345-AEA9-21BA431867A6}"/>
                  </a:ext>
                </a:extLst>
              </p:cNvPr>
              <p:cNvSpPr/>
              <p:nvPr/>
            </p:nvSpPr>
            <p:spPr>
              <a:xfrm>
                <a:off x="3097442" y="3156293"/>
                <a:ext cx="11853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/>
                  <a:t>Cluster_1</a:t>
                </a:r>
                <a:endParaRPr lang="en-KR" sz="2000" dirty="0"/>
              </a:p>
            </p:txBody>
          </p:sp>
        </p:grpSp>
      </p:grpSp>
      <p:sp>
        <p:nvSpPr>
          <p:cNvPr id="22" name="Right Arrow 21">
            <a:extLst>
              <a:ext uri="{FF2B5EF4-FFF2-40B4-BE49-F238E27FC236}">
                <a16:creationId xmlns:a16="http://schemas.microsoft.com/office/drawing/2014/main" id="{D6ECBA05-772B-534B-A9D6-94392016D89D}"/>
              </a:ext>
            </a:extLst>
          </p:cNvPr>
          <p:cNvSpPr/>
          <p:nvPr/>
        </p:nvSpPr>
        <p:spPr>
          <a:xfrm>
            <a:off x="3120442" y="1409179"/>
            <a:ext cx="1263800" cy="187272"/>
          </a:xfrm>
          <a:prstGeom prst="rightArrow">
            <a:avLst>
              <a:gd name="adj1" fmla="val 20913"/>
              <a:gd name="adj2" fmla="val 790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A15BF84-5600-3F4A-8C54-FDC20A6FCDD9}"/>
              </a:ext>
            </a:extLst>
          </p:cNvPr>
          <p:cNvGrpSpPr/>
          <p:nvPr/>
        </p:nvGrpSpPr>
        <p:grpSpPr>
          <a:xfrm>
            <a:off x="3857130" y="1080807"/>
            <a:ext cx="2379983" cy="824400"/>
            <a:chOff x="3857130" y="1080807"/>
            <a:chExt cx="2379983" cy="824400"/>
          </a:xfrm>
        </p:grpSpPr>
        <p:sp>
          <p:nvSpPr>
            <p:cNvPr id="2" name="Right Arrow 1">
              <a:extLst>
                <a:ext uri="{FF2B5EF4-FFF2-40B4-BE49-F238E27FC236}">
                  <a16:creationId xmlns:a16="http://schemas.microsoft.com/office/drawing/2014/main" id="{32E87246-6D55-B845-86E9-ED218D82D179}"/>
                </a:ext>
              </a:extLst>
            </p:cNvPr>
            <p:cNvSpPr/>
            <p:nvPr/>
          </p:nvSpPr>
          <p:spPr>
            <a:xfrm>
              <a:off x="4973313" y="1398622"/>
              <a:ext cx="1263800" cy="187272"/>
            </a:xfrm>
            <a:prstGeom prst="rightArrow">
              <a:avLst>
                <a:gd name="adj1" fmla="val 20913"/>
                <a:gd name="adj2" fmla="val 7908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5559674-1B86-8341-AD92-207E2C3BB0D8}"/>
                </a:ext>
              </a:extLst>
            </p:cNvPr>
            <p:cNvSpPr/>
            <p:nvPr/>
          </p:nvSpPr>
          <p:spPr>
            <a:xfrm>
              <a:off x="3857130" y="1080807"/>
              <a:ext cx="1677600" cy="82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2400" b="1" dirty="0"/>
                <a:t>Factor Analysis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86865EF-1A11-2A4A-81B5-C21EBDC1835B}"/>
              </a:ext>
            </a:extLst>
          </p:cNvPr>
          <p:cNvGrpSpPr/>
          <p:nvPr/>
        </p:nvGrpSpPr>
        <p:grpSpPr>
          <a:xfrm>
            <a:off x="7260230" y="2756367"/>
            <a:ext cx="1677600" cy="2469230"/>
            <a:chOff x="7260230" y="2756367"/>
            <a:chExt cx="1677600" cy="2469230"/>
          </a:xfrm>
        </p:grpSpPr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F7BB628D-AA9F-CF48-BAB0-C6912ABACC9C}"/>
                </a:ext>
              </a:extLst>
            </p:cNvPr>
            <p:cNvSpPr/>
            <p:nvPr/>
          </p:nvSpPr>
          <p:spPr>
            <a:xfrm rot="5400000">
              <a:off x="7467130" y="4500061"/>
              <a:ext cx="1263800" cy="187272"/>
            </a:xfrm>
            <a:prstGeom prst="rightArrow">
              <a:avLst>
                <a:gd name="adj1" fmla="val 20913"/>
                <a:gd name="adj2" fmla="val 7908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C57EBD41-1B81-3443-9A05-B372E5EC719D}"/>
                </a:ext>
              </a:extLst>
            </p:cNvPr>
            <p:cNvSpPr/>
            <p:nvPr/>
          </p:nvSpPr>
          <p:spPr>
            <a:xfrm rot="5400000">
              <a:off x="7467131" y="3294631"/>
              <a:ext cx="1263800" cy="187272"/>
            </a:xfrm>
            <a:prstGeom prst="rightArrow">
              <a:avLst>
                <a:gd name="adj1" fmla="val 20913"/>
                <a:gd name="adj2" fmla="val 7908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13FB87E0-F960-0F44-8D43-52773490664B}"/>
                </a:ext>
              </a:extLst>
            </p:cNvPr>
            <p:cNvSpPr/>
            <p:nvPr/>
          </p:nvSpPr>
          <p:spPr>
            <a:xfrm>
              <a:off x="7260230" y="3540283"/>
              <a:ext cx="1677600" cy="82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K</a:t>
              </a:r>
              <a:r>
                <a:rPr lang="en-KR" sz="2400" b="1" dirty="0"/>
                <a:t>means Clustering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542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677A32-6AAD-2D42-B890-04717065B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195320"/>
              </p:ext>
            </p:extLst>
          </p:nvPr>
        </p:nvGraphicFramePr>
        <p:xfrm>
          <a:off x="585959" y="686607"/>
          <a:ext cx="2178500" cy="1798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625">
                  <a:extLst>
                    <a:ext uri="{9D8B030D-6E8A-4147-A177-3AD203B41FA5}">
                      <a16:colId xmlns:a16="http://schemas.microsoft.com/office/drawing/2014/main" val="1889157796"/>
                    </a:ext>
                  </a:extLst>
                </a:gridCol>
                <a:gridCol w="544625">
                  <a:extLst>
                    <a:ext uri="{9D8B030D-6E8A-4147-A177-3AD203B41FA5}">
                      <a16:colId xmlns:a16="http://schemas.microsoft.com/office/drawing/2014/main" val="2129718663"/>
                    </a:ext>
                  </a:extLst>
                </a:gridCol>
                <a:gridCol w="544625">
                  <a:extLst>
                    <a:ext uri="{9D8B030D-6E8A-4147-A177-3AD203B41FA5}">
                      <a16:colId xmlns:a16="http://schemas.microsoft.com/office/drawing/2014/main" val="2229528150"/>
                    </a:ext>
                  </a:extLst>
                </a:gridCol>
                <a:gridCol w="544625">
                  <a:extLst>
                    <a:ext uri="{9D8B030D-6E8A-4147-A177-3AD203B41FA5}">
                      <a16:colId xmlns:a16="http://schemas.microsoft.com/office/drawing/2014/main" val="3982351198"/>
                    </a:ext>
                  </a:extLst>
                </a:gridCol>
              </a:tblGrid>
              <a:tr h="449541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878439"/>
                  </a:ext>
                </a:extLst>
              </a:tr>
              <a:tr h="449541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558183"/>
                  </a:ext>
                </a:extLst>
              </a:tr>
              <a:tr h="449541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09971"/>
                  </a:ext>
                </a:extLst>
              </a:tr>
              <a:tr h="449541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61581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58471B9-8DAE-0844-BBC1-FB7595841FB3}"/>
              </a:ext>
            </a:extLst>
          </p:cNvPr>
          <p:cNvSpPr txBox="1"/>
          <p:nvPr/>
        </p:nvSpPr>
        <p:spPr>
          <a:xfrm>
            <a:off x="266017" y="0"/>
            <a:ext cx="3420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</a:t>
            </a:r>
            <a:r>
              <a:rPr lang="en-KR" sz="3200" b="1" dirty="0"/>
              <a:t>nternal metrics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6D0FE7-C492-C84B-A224-08DEDE283CB3}"/>
              </a:ext>
            </a:extLst>
          </p:cNvPr>
          <p:cNvSpPr txBox="1"/>
          <p:nvPr/>
        </p:nvSpPr>
        <p:spPr>
          <a:xfrm rot="16200000">
            <a:off x="-835324" y="1301849"/>
            <a:ext cx="1798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3200" b="1" dirty="0"/>
              <a:t>Samples</a:t>
            </a:r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3EB46293-E94E-0747-8B12-2FC3B510E49D}"/>
              </a:ext>
            </a:extLst>
          </p:cNvPr>
          <p:cNvGraphicFramePr>
            <a:graphicFrameLocks noGrp="1"/>
          </p:cNvGraphicFramePr>
          <p:nvPr/>
        </p:nvGraphicFramePr>
        <p:xfrm>
          <a:off x="7000941" y="695154"/>
          <a:ext cx="2178500" cy="1798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625">
                  <a:extLst>
                    <a:ext uri="{9D8B030D-6E8A-4147-A177-3AD203B41FA5}">
                      <a16:colId xmlns:a16="http://schemas.microsoft.com/office/drawing/2014/main" val="1889157796"/>
                    </a:ext>
                  </a:extLst>
                </a:gridCol>
                <a:gridCol w="544625">
                  <a:extLst>
                    <a:ext uri="{9D8B030D-6E8A-4147-A177-3AD203B41FA5}">
                      <a16:colId xmlns:a16="http://schemas.microsoft.com/office/drawing/2014/main" val="2129718663"/>
                    </a:ext>
                  </a:extLst>
                </a:gridCol>
                <a:gridCol w="544625">
                  <a:extLst>
                    <a:ext uri="{9D8B030D-6E8A-4147-A177-3AD203B41FA5}">
                      <a16:colId xmlns:a16="http://schemas.microsoft.com/office/drawing/2014/main" val="2229528150"/>
                    </a:ext>
                  </a:extLst>
                </a:gridCol>
                <a:gridCol w="544625">
                  <a:extLst>
                    <a:ext uri="{9D8B030D-6E8A-4147-A177-3AD203B41FA5}">
                      <a16:colId xmlns:a16="http://schemas.microsoft.com/office/drawing/2014/main" val="3982351198"/>
                    </a:ext>
                  </a:extLst>
                </a:gridCol>
              </a:tblGrid>
              <a:tr h="449541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878439"/>
                  </a:ext>
                </a:extLst>
              </a:tr>
              <a:tr h="449541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558183"/>
                  </a:ext>
                </a:extLst>
              </a:tr>
              <a:tr h="449541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09971"/>
                  </a:ext>
                </a:extLst>
              </a:tr>
              <a:tr h="449541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61581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B58E9BB-E1AA-DE49-AFF0-BDDFEC98C29D}"/>
              </a:ext>
            </a:extLst>
          </p:cNvPr>
          <p:cNvSpPr txBox="1"/>
          <p:nvPr/>
        </p:nvSpPr>
        <p:spPr>
          <a:xfrm>
            <a:off x="7249914" y="0"/>
            <a:ext cx="1885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Factors</a:t>
            </a:r>
            <a:endParaRPr lang="en-KR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E911D2-3B31-8D43-8CB8-EEDF3CE41413}"/>
              </a:ext>
            </a:extLst>
          </p:cNvPr>
          <p:cNvSpPr txBox="1"/>
          <p:nvPr/>
        </p:nvSpPr>
        <p:spPr>
          <a:xfrm rot="16200000">
            <a:off x="4957525" y="975525"/>
            <a:ext cx="311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800" b="1" dirty="0"/>
              <a:t>Internal metrics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EFB9265-5464-3D4E-A7E0-D242072E0623}"/>
              </a:ext>
            </a:extLst>
          </p:cNvPr>
          <p:cNvGrpSpPr/>
          <p:nvPr/>
        </p:nvGrpSpPr>
        <p:grpSpPr>
          <a:xfrm>
            <a:off x="4816453" y="5186261"/>
            <a:ext cx="6547473" cy="1868333"/>
            <a:chOff x="4932433" y="5401204"/>
            <a:chExt cx="6547473" cy="1868333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E1F06C7-AA11-7543-9FDF-F53D7C7DA5F4}"/>
                </a:ext>
              </a:extLst>
            </p:cNvPr>
            <p:cNvGrpSpPr/>
            <p:nvPr/>
          </p:nvGrpSpPr>
          <p:grpSpPr>
            <a:xfrm>
              <a:off x="8621687" y="5401204"/>
              <a:ext cx="2858219" cy="1846659"/>
              <a:chOff x="2322426" y="3142186"/>
              <a:chExt cx="2858219" cy="1846659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DD07AA5-D4FC-6E4F-BF40-E5203F0E462A}"/>
                  </a:ext>
                </a:extLst>
              </p:cNvPr>
              <p:cNvSpPr txBox="1"/>
              <p:nvPr/>
            </p:nvSpPr>
            <p:spPr>
              <a:xfrm>
                <a:off x="2322426" y="3665406"/>
                <a:ext cx="2858219" cy="132343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err="1"/>
                  <a:t>used_cpu_sys</a:t>
                </a:r>
                <a:endParaRPr lang="en-US" sz="2000" b="1" dirty="0"/>
              </a:p>
              <a:p>
                <a:pPr algn="ctr"/>
                <a:r>
                  <a:rPr lang="en-US" sz="2000" b="1" dirty="0" err="1"/>
                  <a:t>used_cpu_user</a:t>
                </a:r>
                <a:endParaRPr lang="en-US" sz="2000" b="1" dirty="0"/>
              </a:p>
              <a:p>
                <a:pPr algn="ctr"/>
                <a:r>
                  <a:rPr lang="en-US" sz="2000" b="1" dirty="0" err="1"/>
                  <a:t>used_cpu_sys_children</a:t>
                </a:r>
                <a:endParaRPr lang="en-US" sz="2000" b="1" dirty="0"/>
              </a:p>
              <a:p>
                <a:pPr algn="ctr"/>
                <a:r>
                  <a:rPr lang="en-KR" sz="2000" b="1" dirty="0"/>
                  <a:t>…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743D880-03A7-C440-AFA2-ECCDE0743FA6}"/>
                  </a:ext>
                </a:extLst>
              </p:cNvPr>
              <p:cNvSpPr/>
              <p:nvPr/>
            </p:nvSpPr>
            <p:spPr>
              <a:xfrm>
                <a:off x="2952138" y="3142186"/>
                <a:ext cx="15869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/>
                  <a:t>Cluster_2</a:t>
                </a:r>
                <a:endParaRPr lang="en-KR" sz="2800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CB0D642-18DA-6F43-AB6C-61231BD25BDD}"/>
                </a:ext>
              </a:extLst>
            </p:cNvPr>
            <p:cNvGrpSpPr/>
            <p:nvPr/>
          </p:nvGrpSpPr>
          <p:grpSpPr>
            <a:xfrm>
              <a:off x="4932433" y="5412711"/>
              <a:ext cx="2858219" cy="1856826"/>
              <a:chOff x="2260994" y="3133306"/>
              <a:chExt cx="2858219" cy="1856826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54003-12EC-384E-90C5-02EFC4DBF083}"/>
                  </a:ext>
                </a:extLst>
              </p:cNvPr>
              <p:cNvSpPr txBox="1"/>
              <p:nvPr/>
            </p:nvSpPr>
            <p:spPr>
              <a:xfrm>
                <a:off x="2260994" y="3666693"/>
                <a:ext cx="2858219" cy="132343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err="1"/>
                  <a:t>used_memory</a:t>
                </a:r>
                <a:endParaRPr lang="en-US" sz="2000" b="1" dirty="0"/>
              </a:p>
              <a:p>
                <a:pPr algn="ctr"/>
                <a:r>
                  <a:rPr lang="en-US" sz="2000" b="1" dirty="0" err="1"/>
                  <a:t>used_memory_human</a:t>
                </a:r>
                <a:endParaRPr lang="en-US" sz="2000" b="1" dirty="0"/>
              </a:p>
              <a:p>
                <a:pPr algn="ctr"/>
                <a:r>
                  <a:rPr lang="en-US" sz="2000" b="1" dirty="0" err="1"/>
                  <a:t>used_memory_peak</a:t>
                </a:r>
                <a:endParaRPr lang="en-US" sz="2000" b="1" dirty="0"/>
              </a:p>
              <a:p>
                <a:pPr algn="ctr"/>
                <a:r>
                  <a:rPr lang="en-US" sz="2000" b="1" dirty="0"/>
                  <a:t>…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D2CCF48-E799-2345-AEA9-21BA431867A6}"/>
                  </a:ext>
                </a:extLst>
              </p:cNvPr>
              <p:cNvSpPr/>
              <p:nvPr/>
            </p:nvSpPr>
            <p:spPr>
              <a:xfrm>
                <a:off x="2896648" y="3133306"/>
                <a:ext cx="15869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/>
                  <a:t>Cluster_1</a:t>
                </a:r>
                <a:endParaRPr lang="en-KR" sz="2800" dirty="0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E8B13C-ABEB-374E-97C3-7939A24643EC}"/>
              </a:ext>
            </a:extLst>
          </p:cNvPr>
          <p:cNvGrpSpPr/>
          <p:nvPr/>
        </p:nvGrpSpPr>
        <p:grpSpPr>
          <a:xfrm>
            <a:off x="2950322" y="1080807"/>
            <a:ext cx="3116671" cy="824400"/>
            <a:chOff x="2950322" y="1080807"/>
            <a:chExt cx="3116671" cy="824400"/>
          </a:xfrm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D6ECBA05-772B-534B-A9D6-94392016D89D}"/>
                </a:ext>
              </a:extLst>
            </p:cNvPr>
            <p:cNvSpPr/>
            <p:nvPr/>
          </p:nvSpPr>
          <p:spPr>
            <a:xfrm>
              <a:off x="2950322" y="1409179"/>
              <a:ext cx="1263800" cy="187272"/>
            </a:xfrm>
            <a:prstGeom prst="rightArrow">
              <a:avLst>
                <a:gd name="adj1" fmla="val 20913"/>
                <a:gd name="adj2" fmla="val 7908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A15BF84-5600-3F4A-8C54-FDC20A6FCDD9}"/>
                </a:ext>
              </a:extLst>
            </p:cNvPr>
            <p:cNvGrpSpPr/>
            <p:nvPr/>
          </p:nvGrpSpPr>
          <p:grpSpPr>
            <a:xfrm>
              <a:off x="3687010" y="1080807"/>
              <a:ext cx="2379983" cy="824400"/>
              <a:chOff x="3857130" y="1080807"/>
              <a:chExt cx="2379983" cy="824400"/>
            </a:xfrm>
          </p:grpSpPr>
          <p:sp>
            <p:nvSpPr>
              <p:cNvPr id="2" name="Right Arrow 1">
                <a:extLst>
                  <a:ext uri="{FF2B5EF4-FFF2-40B4-BE49-F238E27FC236}">
                    <a16:creationId xmlns:a16="http://schemas.microsoft.com/office/drawing/2014/main" id="{32E87246-6D55-B845-86E9-ED218D82D179}"/>
                  </a:ext>
                </a:extLst>
              </p:cNvPr>
              <p:cNvSpPr/>
              <p:nvPr/>
            </p:nvSpPr>
            <p:spPr>
              <a:xfrm>
                <a:off x="4973313" y="1398622"/>
                <a:ext cx="1263800" cy="187272"/>
              </a:xfrm>
              <a:prstGeom prst="rightArrow">
                <a:avLst>
                  <a:gd name="adj1" fmla="val 20913"/>
                  <a:gd name="adj2" fmla="val 7908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E5559674-1B86-8341-AD92-207E2C3BB0D8}"/>
                  </a:ext>
                </a:extLst>
              </p:cNvPr>
              <p:cNvSpPr/>
              <p:nvPr/>
            </p:nvSpPr>
            <p:spPr>
              <a:xfrm>
                <a:off x="3857130" y="1080807"/>
                <a:ext cx="1677600" cy="82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2800" b="1" dirty="0"/>
                  <a:t>Factor Analysis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86865EF-1A11-2A4A-81B5-C21EBDC1835B}"/>
              </a:ext>
            </a:extLst>
          </p:cNvPr>
          <p:cNvGrpSpPr/>
          <p:nvPr/>
        </p:nvGrpSpPr>
        <p:grpSpPr>
          <a:xfrm>
            <a:off x="7152596" y="2756367"/>
            <a:ext cx="1875189" cy="2469230"/>
            <a:chOff x="7152596" y="2756367"/>
            <a:chExt cx="1875189" cy="2469230"/>
          </a:xfrm>
        </p:grpSpPr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F7BB628D-AA9F-CF48-BAB0-C6912ABACC9C}"/>
                </a:ext>
              </a:extLst>
            </p:cNvPr>
            <p:cNvSpPr/>
            <p:nvPr/>
          </p:nvSpPr>
          <p:spPr>
            <a:xfrm rot="5400000">
              <a:off x="7467130" y="4500061"/>
              <a:ext cx="1263800" cy="187272"/>
            </a:xfrm>
            <a:prstGeom prst="rightArrow">
              <a:avLst>
                <a:gd name="adj1" fmla="val 20913"/>
                <a:gd name="adj2" fmla="val 7908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C57EBD41-1B81-3443-9A05-B372E5EC719D}"/>
                </a:ext>
              </a:extLst>
            </p:cNvPr>
            <p:cNvSpPr/>
            <p:nvPr/>
          </p:nvSpPr>
          <p:spPr>
            <a:xfrm rot="5400000">
              <a:off x="7467131" y="3294631"/>
              <a:ext cx="1263800" cy="187272"/>
            </a:xfrm>
            <a:prstGeom prst="rightArrow">
              <a:avLst>
                <a:gd name="adj1" fmla="val 20913"/>
                <a:gd name="adj2" fmla="val 7908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13FB87E0-F960-0F44-8D43-52773490664B}"/>
                </a:ext>
              </a:extLst>
            </p:cNvPr>
            <p:cNvSpPr/>
            <p:nvPr/>
          </p:nvSpPr>
          <p:spPr>
            <a:xfrm>
              <a:off x="7152596" y="3540283"/>
              <a:ext cx="1875189" cy="82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K</a:t>
              </a:r>
              <a:r>
                <a:rPr lang="en-KR" sz="2800" b="1" dirty="0"/>
                <a:t>means Clustering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432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677A32-6AAD-2D42-B890-04717065BD87}"/>
              </a:ext>
            </a:extLst>
          </p:cNvPr>
          <p:cNvGraphicFramePr>
            <a:graphicFrameLocks noGrp="1"/>
          </p:cNvGraphicFramePr>
          <p:nvPr/>
        </p:nvGraphicFramePr>
        <p:xfrm>
          <a:off x="756079" y="686607"/>
          <a:ext cx="2178500" cy="1798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625">
                  <a:extLst>
                    <a:ext uri="{9D8B030D-6E8A-4147-A177-3AD203B41FA5}">
                      <a16:colId xmlns:a16="http://schemas.microsoft.com/office/drawing/2014/main" val="1889157796"/>
                    </a:ext>
                  </a:extLst>
                </a:gridCol>
                <a:gridCol w="544625">
                  <a:extLst>
                    <a:ext uri="{9D8B030D-6E8A-4147-A177-3AD203B41FA5}">
                      <a16:colId xmlns:a16="http://schemas.microsoft.com/office/drawing/2014/main" val="2129718663"/>
                    </a:ext>
                  </a:extLst>
                </a:gridCol>
                <a:gridCol w="544625">
                  <a:extLst>
                    <a:ext uri="{9D8B030D-6E8A-4147-A177-3AD203B41FA5}">
                      <a16:colId xmlns:a16="http://schemas.microsoft.com/office/drawing/2014/main" val="2229528150"/>
                    </a:ext>
                  </a:extLst>
                </a:gridCol>
                <a:gridCol w="544625">
                  <a:extLst>
                    <a:ext uri="{9D8B030D-6E8A-4147-A177-3AD203B41FA5}">
                      <a16:colId xmlns:a16="http://schemas.microsoft.com/office/drawing/2014/main" val="3982351198"/>
                    </a:ext>
                  </a:extLst>
                </a:gridCol>
              </a:tblGrid>
              <a:tr h="449541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878439"/>
                  </a:ext>
                </a:extLst>
              </a:tr>
              <a:tr h="449541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558183"/>
                  </a:ext>
                </a:extLst>
              </a:tr>
              <a:tr h="449541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09971"/>
                  </a:ext>
                </a:extLst>
              </a:tr>
              <a:tr h="449541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61581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58471B9-8DAE-0844-BBC1-FB7595841FB3}"/>
              </a:ext>
            </a:extLst>
          </p:cNvPr>
          <p:cNvSpPr txBox="1"/>
          <p:nvPr/>
        </p:nvSpPr>
        <p:spPr>
          <a:xfrm>
            <a:off x="1190840" y="166988"/>
            <a:ext cx="174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  <a:r>
              <a:rPr lang="en-KR" b="1" dirty="0"/>
              <a:t>nternal metrics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6D0FE7-C492-C84B-A224-08DEDE283CB3}"/>
              </a:ext>
            </a:extLst>
          </p:cNvPr>
          <p:cNvSpPr txBox="1"/>
          <p:nvPr/>
        </p:nvSpPr>
        <p:spPr>
          <a:xfrm rot="16200000">
            <a:off x="-174164" y="1591879"/>
            <a:ext cx="115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Samples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5559674-1B86-8341-AD92-207E2C3BB0D8}"/>
              </a:ext>
            </a:extLst>
          </p:cNvPr>
          <p:cNvSpPr/>
          <p:nvPr/>
        </p:nvSpPr>
        <p:spPr>
          <a:xfrm>
            <a:off x="4209525" y="6200483"/>
            <a:ext cx="1403497" cy="68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Factor Analysis</a:t>
            </a:r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3EB46293-E94E-0747-8B12-2FC3B510E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230844"/>
              </p:ext>
            </p:extLst>
          </p:nvPr>
        </p:nvGraphicFramePr>
        <p:xfrm>
          <a:off x="756079" y="5650915"/>
          <a:ext cx="2178500" cy="1798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625">
                  <a:extLst>
                    <a:ext uri="{9D8B030D-6E8A-4147-A177-3AD203B41FA5}">
                      <a16:colId xmlns:a16="http://schemas.microsoft.com/office/drawing/2014/main" val="1889157796"/>
                    </a:ext>
                  </a:extLst>
                </a:gridCol>
                <a:gridCol w="544625">
                  <a:extLst>
                    <a:ext uri="{9D8B030D-6E8A-4147-A177-3AD203B41FA5}">
                      <a16:colId xmlns:a16="http://schemas.microsoft.com/office/drawing/2014/main" val="2129718663"/>
                    </a:ext>
                  </a:extLst>
                </a:gridCol>
                <a:gridCol w="544625">
                  <a:extLst>
                    <a:ext uri="{9D8B030D-6E8A-4147-A177-3AD203B41FA5}">
                      <a16:colId xmlns:a16="http://schemas.microsoft.com/office/drawing/2014/main" val="2229528150"/>
                    </a:ext>
                  </a:extLst>
                </a:gridCol>
                <a:gridCol w="544625">
                  <a:extLst>
                    <a:ext uri="{9D8B030D-6E8A-4147-A177-3AD203B41FA5}">
                      <a16:colId xmlns:a16="http://schemas.microsoft.com/office/drawing/2014/main" val="3982351198"/>
                    </a:ext>
                  </a:extLst>
                </a:gridCol>
              </a:tblGrid>
              <a:tr h="449541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878439"/>
                  </a:ext>
                </a:extLst>
              </a:tr>
              <a:tr h="449541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558183"/>
                  </a:ext>
                </a:extLst>
              </a:tr>
              <a:tr h="449541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09971"/>
                  </a:ext>
                </a:extLst>
              </a:tr>
              <a:tr h="449541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61581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B58E9BB-E1AA-DE49-AFF0-BDDFEC98C29D}"/>
              </a:ext>
            </a:extLst>
          </p:cNvPr>
          <p:cNvSpPr txBox="1"/>
          <p:nvPr/>
        </p:nvSpPr>
        <p:spPr>
          <a:xfrm>
            <a:off x="1587791" y="5188653"/>
            <a:ext cx="102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Factors</a:t>
            </a:r>
            <a:endParaRPr lang="en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E911D2-3B31-8D43-8CB8-EEDF3CE41413}"/>
              </a:ext>
            </a:extLst>
          </p:cNvPr>
          <p:cNvSpPr txBox="1"/>
          <p:nvPr/>
        </p:nvSpPr>
        <p:spPr>
          <a:xfrm rot="16200000">
            <a:off x="-536302" y="6547639"/>
            <a:ext cx="179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Internal metrics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3FB87E0-F960-0F44-8D43-52773490664B}"/>
              </a:ext>
            </a:extLst>
          </p:cNvPr>
          <p:cNvSpPr/>
          <p:nvPr/>
        </p:nvSpPr>
        <p:spPr>
          <a:xfrm>
            <a:off x="1190840" y="3526190"/>
            <a:ext cx="1403497" cy="68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KR" dirty="0"/>
              <a:t>means Clustering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CC533D-42F0-A640-85EA-501DEF92B8B8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613022" y="6544997"/>
            <a:ext cx="833818" cy="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09EA497-E656-534A-AE66-7A5F93B3259B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3378819" y="6544997"/>
            <a:ext cx="830706" cy="2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10851B-F702-1E45-A130-62286336CAAA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1892588" y="2670118"/>
            <a:ext cx="1" cy="856072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5E7BA2F-A219-8D4D-BEA4-C3A4D8E62B1F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1892588" y="4215221"/>
            <a:ext cx="1" cy="78808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EFB9265-5464-3D4E-A7E0-D242072E0623}"/>
              </a:ext>
            </a:extLst>
          </p:cNvPr>
          <p:cNvGrpSpPr/>
          <p:nvPr/>
        </p:nvGrpSpPr>
        <p:grpSpPr>
          <a:xfrm>
            <a:off x="6723127" y="5650915"/>
            <a:ext cx="6145539" cy="1472898"/>
            <a:chOff x="5164117" y="5405489"/>
            <a:chExt cx="6145539" cy="147289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E1F06C7-AA11-7543-9FDF-F53D7C7DA5F4}"/>
                </a:ext>
              </a:extLst>
            </p:cNvPr>
            <p:cNvGrpSpPr/>
            <p:nvPr/>
          </p:nvGrpSpPr>
          <p:grpSpPr>
            <a:xfrm>
              <a:off x="8791939" y="5405489"/>
              <a:ext cx="2517717" cy="1452511"/>
              <a:chOff x="2492678" y="3146471"/>
              <a:chExt cx="2517717" cy="1452511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DD07AA5-D4FC-6E4F-BF40-E5203F0E462A}"/>
                  </a:ext>
                </a:extLst>
              </p:cNvPr>
              <p:cNvSpPr txBox="1"/>
              <p:nvPr/>
            </p:nvSpPr>
            <p:spPr>
              <a:xfrm>
                <a:off x="2492678" y="3675652"/>
                <a:ext cx="2517717" cy="92333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b="1" dirty="0"/>
              </a:p>
              <a:p>
                <a:pPr algn="ctr"/>
                <a:endParaRPr lang="en-US" b="1" dirty="0"/>
              </a:p>
              <a:p>
                <a:pPr algn="ctr"/>
                <a:endParaRPr lang="en-KR" b="1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743D880-03A7-C440-AFA2-ECCDE0743FA6}"/>
                  </a:ext>
                </a:extLst>
              </p:cNvPr>
              <p:cNvSpPr/>
              <p:nvPr/>
            </p:nvSpPr>
            <p:spPr>
              <a:xfrm>
                <a:off x="3210650" y="3146471"/>
                <a:ext cx="10817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Cluster_2</a:t>
                </a:r>
                <a:endParaRPr lang="en-KR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CB0D642-18DA-6F43-AB6C-61231BD25BDD}"/>
                </a:ext>
              </a:extLst>
            </p:cNvPr>
            <p:cNvGrpSpPr/>
            <p:nvPr/>
          </p:nvGrpSpPr>
          <p:grpSpPr>
            <a:xfrm>
              <a:off x="5164117" y="5425876"/>
              <a:ext cx="2517717" cy="1452511"/>
              <a:chOff x="2492678" y="3146471"/>
              <a:chExt cx="2517717" cy="1452511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54003-12EC-384E-90C5-02EFC4DBF083}"/>
                  </a:ext>
                </a:extLst>
              </p:cNvPr>
              <p:cNvSpPr txBox="1"/>
              <p:nvPr/>
            </p:nvSpPr>
            <p:spPr>
              <a:xfrm>
                <a:off x="2492678" y="3675652"/>
                <a:ext cx="2517717" cy="92333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b="1" dirty="0"/>
              </a:p>
              <a:p>
                <a:pPr algn="ctr"/>
                <a:endParaRPr lang="en-US" b="1" dirty="0"/>
              </a:p>
              <a:p>
                <a:pPr algn="ctr"/>
                <a:endParaRPr lang="en-KR" b="1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D2CCF48-E799-2345-AEA9-21BA431867A6}"/>
                  </a:ext>
                </a:extLst>
              </p:cNvPr>
              <p:cNvSpPr/>
              <p:nvPr/>
            </p:nvSpPr>
            <p:spPr>
              <a:xfrm>
                <a:off x="3210650" y="3146471"/>
                <a:ext cx="10817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Cluster_1</a:t>
                </a:r>
                <a:endParaRPr lang="en-K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8438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677A32-6AAD-2D42-B890-04717065B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213754"/>
              </p:ext>
            </p:extLst>
          </p:nvPr>
        </p:nvGraphicFramePr>
        <p:xfrm>
          <a:off x="-6051260" y="1365713"/>
          <a:ext cx="2684428" cy="255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107">
                  <a:extLst>
                    <a:ext uri="{9D8B030D-6E8A-4147-A177-3AD203B41FA5}">
                      <a16:colId xmlns:a16="http://schemas.microsoft.com/office/drawing/2014/main" val="1889157796"/>
                    </a:ext>
                  </a:extLst>
                </a:gridCol>
                <a:gridCol w="671107">
                  <a:extLst>
                    <a:ext uri="{9D8B030D-6E8A-4147-A177-3AD203B41FA5}">
                      <a16:colId xmlns:a16="http://schemas.microsoft.com/office/drawing/2014/main" val="2129718663"/>
                    </a:ext>
                  </a:extLst>
                </a:gridCol>
                <a:gridCol w="671107">
                  <a:extLst>
                    <a:ext uri="{9D8B030D-6E8A-4147-A177-3AD203B41FA5}">
                      <a16:colId xmlns:a16="http://schemas.microsoft.com/office/drawing/2014/main" val="2229528150"/>
                    </a:ext>
                  </a:extLst>
                </a:gridCol>
                <a:gridCol w="671107">
                  <a:extLst>
                    <a:ext uri="{9D8B030D-6E8A-4147-A177-3AD203B41FA5}">
                      <a16:colId xmlns:a16="http://schemas.microsoft.com/office/drawing/2014/main" val="3982351198"/>
                    </a:ext>
                  </a:extLst>
                </a:gridCol>
              </a:tblGrid>
              <a:tr h="63884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878439"/>
                  </a:ext>
                </a:extLst>
              </a:tr>
              <a:tr h="63884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558183"/>
                  </a:ext>
                </a:extLst>
              </a:tr>
              <a:tr h="63884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09971"/>
                  </a:ext>
                </a:extLst>
              </a:tr>
              <a:tr h="63884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61581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58471B9-8DAE-0844-BBC1-FB7595841FB3}"/>
              </a:ext>
            </a:extLst>
          </p:cNvPr>
          <p:cNvSpPr txBox="1"/>
          <p:nvPr/>
        </p:nvSpPr>
        <p:spPr>
          <a:xfrm>
            <a:off x="-6142179" y="618333"/>
            <a:ext cx="3420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</a:t>
            </a:r>
            <a:r>
              <a:rPr lang="en-KR" sz="3200" b="1" dirty="0"/>
              <a:t>nternal metrics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6D0FE7-C492-C84B-A224-08DEDE283CB3}"/>
              </a:ext>
            </a:extLst>
          </p:cNvPr>
          <p:cNvSpPr txBox="1"/>
          <p:nvPr/>
        </p:nvSpPr>
        <p:spPr>
          <a:xfrm rot="16200000">
            <a:off x="-7396258" y="2298778"/>
            <a:ext cx="1798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3200" b="1" dirty="0"/>
              <a:t>Samples</a:t>
            </a:r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3EB46293-E94E-0747-8B12-2FC3B510E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603037"/>
              </p:ext>
            </p:extLst>
          </p:nvPr>
        </p:nvGraphicFramePr>
        <p:xfrm>
          <a:off x="1064756" y="1365713"/>
          <a:ext cx="2684428" cy="255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107">
                  <a:extLst>
                    <a:ext uri="{9D8B030D-6E8A-4147-A177-3AD203B41FA5}">
                      <a16:colId xmlns:a16="http://schemas.microsoft.com/office/drawing/2014/main" val="1889157796"/>
                    </a:ext>
                  </a:extLst>
                </a:gridCol>
                <a:gridCol w="671107">
                  <a:extLst>
                    <a:ext uri="{9D8B030D-6E8A-4147-A177-3AD203B41FA5}">
                      <a16:colId xmlns:a16="http://schemas.microsoft.com/office/drawing/2014/main" val="2129718663"/>
                    </a:ext>
                  </a:extLst>
                </a:gridCol>
                <a:gridCol w="671107">
                  <a:extLst>
                    <a:ext uri="{9D8B030D-6E8A-4147-A177-3AD203B41FA5}">
                      <a16:colId xmlns:a16="http://schemas.microsoft.com/office/drawing/2014/main" val="2229528150"/>
                    </a:ext>
                  </a:extLst>
                </a:gridCol>
                <a:gridCol w="671107">
                  <a:extLst>
                    <a:ext uri="{9D8B030D-6E8A-4147-A177-3AD203B41FA5}">
                      <a16:colId xmlns:a16="http://schemas.microsoft.com/office/drawing/2014/main" val="3982351198"/>
                    </a:ext>
                  </a:extLst>
                </a:gridCol>
              </a:tblGrid>
              <a:tr h="63884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878439"/>
                  </a:ext>
                </a:extLst>
              </a:tr>
              <a:tr h="63884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558183"/>
                  </a:ext>
                </a:extLst>
              </a:tr>
              <a:tr h="63884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09971"/>
                  </a:ext>
                </a:extLst>
              </a:tr>
              <a:tr h="63884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61581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B58E9BB-E1AA-DE49-AFF0-BDDFEC98C29D}"/>
              </a:ext>
            </a:extLst>
          </p:cNvPr>
          <p:cNvSpPr txBox="1"/>
          <p:nvPr/>
        </p:nvSpPr>
        <p:spPr>
          <a:xfrm>
            <a:off x="1768163" y="722819"/>
            <a:ext cx="1885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Factors</a:t>
            </a:r>
            <a:endParaRPr lang="en-KR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E911D2-3B31-8D43-8CB8-EEDF3CE41413}"/>
              </a:ext>
            </a:extLst>
          </p:cNvPr>
          <p:cNvSpPr txBox="1"/>
          <p:nvPr/>
        </p:nvSpPr>
        <p:spPr>
          <a:xfrm rot="16200000">
            <a:off x="-943358" y="2351006"/>
            <a:ext cx="311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3200" b="1" dirty="0"/>
              <a:t>Internal metrics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EFB9265-5464-3D4E-A7E0-D242072E0623}"/>
              </a:ext>
            </a:extLst>
          </p:cNvPr>
          <p:cNvGrpSpPr/>
          <p:nvPr/>
        </p:nvGrpSpPr>
        <p:grpSpPr>
          <a:xfrm>
            <a:off x="7775325" y="1205972"/>
            <a:ext cx="7888473" cy="2176383"/>
            <a:chOff x="4932432" y="5339375"/>
            <a:chExt cx="7888473" cy="2176383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E1F06C7-AA11-7543-9FDF-F53D7C7DA5F4}"/>
                </a:ext>
              </a:extLst>
            </p:cNvPr>
            <p:cNvGrpSpPr/>
            <p:nvPr/>
          </p:nvGrpSpPr>
          <p:grpSpPr>
            <a:xfrm>
              <a:off x="9074790" y="5339375"/>
              <a:ext cx="3746115" cy="2154709"/>
              <a:chOff x="2775529" y="3080357"/>
              <a:chExt cx="3746115" cy="2154709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DD07AA5-D4FC-6E4F-BF40-E5203F0E462A}"/>
                  </a:ext>
                </a:extLst>
              </p:cNvPr>
              <p:cNvSpPr txBox="1"/>
              <p:nvPr/>
            </p:nvSpPr>
            <p:spPr>
              <a:xfrm>
                <a:off x="2775529" y="3665406"/>
                <a:ext cx="3746115" cy="156966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err="1"/>
                  <a:t>used_cpu_sys</a:t>
                </a:r>
                <a:endParaRPr lang="en-US" sz="2400" b="1" dirty="0"/>
              </a:p>
              <a:p>
                <a:pPr algn="ctr"/>
                <a:r>
                  <a:rPr lang="en-US" sz="2400" b="1" dirty="0" err="1"/>
                  <a:t>used_cpu_user</a:t>
                </a:r>
                <a:endParaRPr lang="en-US" sz="2400" b="1" dirty="0"/>
              </a:p>
              <a:p>
                <a:pPr algn="ctr"/>
                <a:r>
                  <a:rPr lang="en-US" sz="2400" b="1" dirty="0" err="1"/>
                  <a:t>used_cpu_sys_children</a:t>
                </a:r>
                <a:endParaRPr lang="en-US" sz="2400" b="1" dirty="0"/>
              </a:p>
              <a:p>
                <a:pPr algn="ctr"/>
                <a:r>
                  <a:rPr lang="en-KR" sz="2400" b="1" dirty="0"/>
                  <a:t>…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743D880-03A7-C440-AFA2-ECCDE0743FA6}"/>
                  </a:ext>
                </a:extLst>
              </p:cNvPr>
              <p:cNvSpPr/>
              <p:nvPr/>
            </p:nvSpPr>
            <p:spPr>
              <a:xfrm>
                <a:off x="3855131" y="3080357"/>
                <a:ext cx="15869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/>
                  <a:t>Cluster_2</a:t>
                </a:r>
                <a:endParaRPr lang="en-KR" sz="2800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CB0D642-18DA-6F43-AB6C-61231BD25BDD}"/>
                </a:ext>
              </a:extLst>
            </p:cNvPr>
            <p:cNvGrpSpPr/>
            <p:nvPr/>
          </p:nvGrpSpPr>
          <p:grpSpPr>
            <a:xfrm>
              <a:off x="4932432" y="5356728"/>
              <a:ext cx="3746115" cy="2159030"/>
              <a:chOff x="2260993" y="3077323"/>
              <a:chExt cx="3746115" cy="2159030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54003-12EC-384E-90C5-02EFC4DBF083}"/>
                  </a:ext>
                </a:extLst>
              </p:cNvPr>
              <p:cNvSpPr txBox="1"/>
              <p:nvPr/>
            </p:nvSpPr>
            <p:spPr>
              <a:xfrm>
                <a:off x="2260993" y="3666693"/>
                <a:ext cx="3746115" cy="156966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err="1"/>
                  <a:t>used_memory</a:t>
                </a:r>
                <a:endParaRPr lang="en-US" sz="2400" b="1" dirty="0"/>
              </a:p>
              <a:p>
                <a:pPr algn="ctr"/>
                <a:r>
                  <a:rPr lang="en-US" sz="2400" b="1" dirty="0" err="1"/>
                  <a:t>used_memory_human</a:t>
                </a:r>
                <a:endParaRPr lang="en-US" sz="2400" b="1" dirty="0"/>
              </a:p>
              <a:p>
                <a:pPr algn="ctr"/>
                <a:r>
                  <a:rPr lang="en-US" sz="2400" b="1" dirty="0" err="1"/>
                  <a:t>used_memory_peak</a:t>
                </a:r>
                <a:endParaRPr lang="en-US" sz="2400" b="1" dirty="0"/>
              </a:p>
              <a:p>
                <a:pPr algn="ctr"/>
                <a:r>
                  <a:rPr lang="en-US" sz="2400" b="1" dirty="0"/>
                  <a:t>…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D2CCF48-E799-2345-AEA9-21BA431867A6}"/>
                  </a:ext>
                </a:extLst>
              </p:cNvPr>
              <p:cNvSpPr/>
              <p:nvPr/>
            </p:nvSpPr>
            <p:spPr>
              <a:xfrm>
                <a:off x="3340595" y="3077323"/>
                <a:ext cx="15869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/>
                  <a:t>Cluster_1</a:t>
                </a:r>
                <a:endParaRPr lang="en-KR" sz="2800" dirty="0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E8B13C-ABEB-374E-97C3-7939A24643EC}"/>
              </a:ext>
            </a:extLst>
          </p:cNvPr>
          <p:cNvGrpSpPr/>
          <p:nvPr/>
        </p:nvGrpSpPr>
        <p:grpSpPr>
          <a:xfrm>
            <a:off x="-3153038" y="2163567"/>
            <a:ext cx="3116671" cy="824400"/>
            <a:chOff x="2950322" y="1080807"/>
            <a:chExt cx="3116671" cy="824400"/>
          </a:xfrm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D6ECBA05-772B-534B-A9D6-94392016D89D}"/>
                </a:ext>
              </a:extLst>
            </p:cNvPr>
            <p:cNvSpPr/>
            <p:nvPr/>
          </p:nvSpPr>
          <p:spPr>
            <a:xfrm>
              <a:off x="2950322" y="1409179"/>
              <a:ext cx="1263800" cy="187272"/>
            </a:xfrm>
            <a:prstGeom prst="rightArrow">
              <a:avLst>
                <a:gd name="adj1" fmla="val 20913"/>
                <a:gd name="adj2" fmla="val 7908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A15BF84-5600-3F4A-8C54-FDC20A6FCDD9}"/>
                </a:ext>
              </a:extLst>
            </p:cNvPr>
            <p:cNvGrpSpPr/>
            <p:nvPr/>
          </p:nvGrpSpPr>
          <p:grpSpPr>
            <a:xfrm>
              <a:off x="3687010" y="1080807"/>
              <a:ext cx="2379983" cy="824400"/>
              <a:chOff x="3857130" y="1080807"/>
              <a:chExt cx="2379983" cy="824400"/>
            </a:xfrm>
          </p:grpSpPr>
          <p:sp>
            <p:nvSpPr>
              <p:cNvPr id="2" name="Right Arrow 1">
                <a:extLst>
                  <a:ext uri="{FF2B5EF4-FFF2-40B4-BE49-F238E27FC236}">
                    <a16:creationId xmlns:a16="http://schemas.microsoft.com/office/drawing/2014/main" id="{32E87246-6D55-B845-86E9-ED218D82D179}"/>
                  </a:ext>
                </a:extLst>
              </p:cNvPr>
              <p:cNvSpPr/>
              <p:nvPr/>
            </p:nvSpPr>
            <p:spPr>
              <a:xfrm>
                <a:off x="4973313" y="1398622"/>
                <a:ext cx="1263800" cy="187272"/>
              </a:xfrm>
              <a:prstGeom prst="rightArrow">
                <a:avLst>
                  <a:gd name="adj1" fmla="val 20913"/>
                  <a:gd name="adj2" fmla="val 7908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E5559674-1B86-8341-AD92-207E2C3BB0D8}"/>
                  </a:ext>
                </a:extLst>
              </p:cNvPr>
              <p:cNvSpPr/>
              <p:nvPr/>
            </p:nvSpPr>
            <p:spPr>
              <a:xfrm>
                <a:off x="3857130" y="1080807"/>
                <a:ext cx="1677600" cy="82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2800" b="1" dirty="0"/>
                  <a:t>Factor Analysis</a:t>
                </a: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8237DBE-BC38-164E-8696-3B2636D44A6F}"/>
              </a:ext>
            </a:extLst>
          </p:cNvPr>
          <p:cNvGrpSpPr/>
          <p:nvPr/>
        </p:nvGrpSpPr>
        <p:grpSpPr>
          <a:xfrm>
            <a:off x="4069583" y="2173375"/>
            <a:ext cx="3116671" cy="824400"/>
            <a:chOff x="2950322" y="1080807"/>
            <a:chExt cx="3116671" cy="824400"/>
          </a:xfrm>
        </p:grpSpPr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82ACA2EC-BB55-D444-A922-93551235BFDE}"/>
                </a:ext>
              </a:extLst>
            </p:cNvPr>
            <p:cNvSpPr/>
            <p:nvPr/>
          </p:nvSpPr>
          <p:spPr>
            <a:xfrm>
              <a:off x="2950322" y="1409179"/>
              <a:ext cx="1263800" cy="187272"/>
            </a:xfrm>
            <a:prstGeom prst="rightArrow">
              <a:avLst>
                <a:gd name="adj1" fmla="val 20913"/>
                <a:gd name="adj2" fmla="val 7908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C3EB93-8086-BC41-B50D-7E2C4ED6C935}"/>
                </a:ext>
              </a:extLst>
            </p:cNvPr>
            <p:cNvGrpSpPr/>
            <p:nvPr/>
          </p:nvGrpSpPr>
          <p:grpSpPr>
            <a:xfrm>
              <a:off x="3494954" y="1080807"/>
              <a:ext cx="2572039" cy="824400"/>
              <a:chOff x="3665074" y="1080807"/>
              <a:chExt cx="2572039" cy="824400"/>
            </a:xfrm>
          </p:grpSpPr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8B33AACF-ACB9-FB43-9039-ABB0C2364CC5}"/>
                  </a:ext>
                </a:extLst>
              </p:cNvPr>
              <p:cNvSpPr/>
              <p:nvPr/>
            </p:nvSpPr>
            <p:spPr>
              <a:xfrm>
                <a:off x="4973313" y="1398622"/>
                <a:ext cx="1263800" cy="187272"/>
              </a:xfrm>
              <a:prstGeom prst="rightArrow">
                <a:avLst>
                  <a:gd name="adj1" fmla="val 20913"/>
                  <a:gd name="adj2" fmla="val 7908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DEBD0E5E-0111-D642-AB9A-28CCB6FC36CD}"/>
                  </a:ext>
                </a:extLst>
              </p:cNvPr>
              <p:cNvSpPr/>
              <p:nvPr/>
            </p:nvSpPr>
            <p:spPr>
              <a:xfrm>
                <a:off x="3665074" y="1080807"/>
                <a:ext cx="1993803" cy="82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2800" b="1" dirty="0"/>
                  <a:t>Kmeans Clustering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246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677A32-6AAD-2D42-B890-04717065B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214610"/>
              </p:ext>
            </p:extLst>
          </p:nvPr>
        </p:nvGraphicFramePr>
        <p:xfrm>
          <a:off x="-6051260" y="1365713"/>
          <a:ext cx="2684428" cy="255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107">
                  <a:extLst>
                    <a:ext uri="{9D8B030D-6E8A-4147-A177-3AD203B41FA5}">
                      <a16:colId xmlns:a16="http://schemas.microsoft.com/office/drawing/2014/main" val="1889157796"/>
                    </a:ext>
                  </a:extLst>
                </a:gridCol>
                <a:gridCol w="671107">
                  <a:extLst>
                    <a:ext uri="{9D8B030D-6E8A-4147-A177-3AD203B41FA5}">
                      <a16:colId xmlns:a16="http://schemas.microsoft.com/office/drawing/2014/main" val="2129718663"/>
                    </a:ext>
                  </a:extLst>
                </a:gridCol>
                <a:gridCol w="671107">
                  <a:extLst>
                    <a:ext uri="{9D8B030D-6E8A-4147-A177-3AD203B41FA5}">
                      <a16:colId xmlns:a16="http://schemas.microsoft.com/office/drawing/2014/main" val="2229528150"/>
                    </a:ext>
                  </a:extLst>
                </a:gridCol>
                <a:gridCol w="671107">
                  <a:extLst>
                    <a:ext uri="{9D8B030D-6E8A-4147-A177-3AD203B41FA5}">
                      <a16:colId xmlns:a16="http://schemas.microsoft.com/office/drawing/2014/main" val="3982351198"/>
                    </a:ext>
                  </a:extLst>
                </a:gridCol>
              </a:tblGrid>
              <a:tr h="63884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878439"/>
                  </a:ext>
                </a:extLst>
              </a:tr>
              <a:tr h="63884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558183"/>
                  </a:ext>
                </a:extLst>
              </a:tr>
              <a:tr h="63884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09971"/>
                  </a:ext>
                </a:extLst>
              </a:tr>
              <a:tr h="63884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61581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58471B9-8DAE-0844-BBC1-FB7595841FB3}"/>
              </a:ext>
            </a:extLst>
          </p:cNvPr>
          <p:cNvSpPr txBox="1"/>
          <p:nvPr/>
        </p:nvSpPr>
        <p:spPr>
          <a:xfrm>
            <a:off x="-6142179" y="618333"/>
            <a:ext cx="3420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</a:t>
            </a:r>
            <a:r>
              <a:rPr lang="en-KR" sz="3200" b="1" dirty="0"/>
              <a:t>nternal metrics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6D0FE7-C492-C84B-A224-08DEDE283CB3}"/>
              </a:ext>
            </a:extLst>
          </p:cNvPr>
          <p:cNvSpPr txBox="1"/>
          <p:nvPr/>
        </p:nvSpPr>
        <p:spPr>
          <a:xfrm rot="16200000">
            <a:off x="-7396258" y="2298778"/>
            <a:ext cx="1798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3200" b="1" dirty="0"/>
              <a:t>Samples</a:t>
            </a:r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3EB46293-E94E-0747-8B12-2FC3B510E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587532"/>
              </p:ext>
            </p:extLst>
          </p:nvPr>
        </p:nvGraphicFramePr>
        <p:xfrm>
          <a:off x="968504" y="1365713"/>
          <a:ext cx="2684428" cy="255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107">
                  <a:extLst>
                    <a:ext uri="{9D8B030D-6E8A-4147-A177-3AD203B41FA5}">
                      <a16:colId xmlns:a16="http://schemas.microsoft.com/office/drawing/2014/main" val="1889157796"/>
                    </a:ext>
                  </a:extLst>
                </a:gridCol>
                <a:gridCol w="671107">
                  <a:extLst>
                    <a:ext uri="{9D8B030D-6E8A-4147-A177-3AD203B41FA5}">
                      <a16:colId xmlns:a16="http://schemas.microsoft.com/office/drawing/2014/main" val="2129718663"/>
                    </a:ext>
                  </a:extLst>
                </a:gridCol>
                <a:gridCol w="671107">
                  <a:extLst>
                    <a:ext uri="{9D8B030D-6E8A-4147-A177-3AD203B41FA5}">
                      <a16:colId xmlns:a16="http://schemas.microsoft.com/office/drawing/2014/main" val="2229528150"/>
                    </a:ext>
                  </a:extLst>
                </a:gridCol>
                <a:gridCol w="671107">
                  <a:extLst>
                    <a:ext uri="{9D8B030D-6E8A-4147-A177-3AD203B41FA5}">
                      <a16:colId xmlns:a16="http://schemas.microsoft.com/office/drawing/2014/main" val="3982351198"/>
                    </a:ext>
                  </a:extLst>
                </a:gridCol>
              </a:tblGrid>
              <a:tr h="63884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878439"/>
                  </a:ext>
                </a:extLst>
              </a:tr>
              <a:tr h="63884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558183"/>
                  </a:ext>
                </a:extLst>
              </a:tr>
              <a:tr h="63884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09971"/>
                  </a:ext>
                </a:extLst>
              </a:tr>
              <a:tr h="63884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61581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B58E9BB-E1AA-DE49-AFF0-BDDFEC98C29D}"/>
              </a:ext>
            </a:extLst>
          </p:cNvPr>
          <p:cNvSpPr txBox="1"/>
          <p:nvPr/>
        </p:nvSpPr>
        <p:spPr>
          <a:xfrm>
            <a:off x="1671911" y="722819"/>
            <a:ext cx="1885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Factors</a:t>
            </a:r>
            <a:endParaRPr lang="en-KR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E911D2-3B31-8D43-8CB8-EEDF3CE41413}"/>
              </a:ext>
            </a:extLst>
          </p:cNvPr>
          <p:cNvSpPr txBox="1"/>
          <p:nvPr/>
        </p:nvSpPr>
        <p:spPr>
          <a:xfrm rot="16200000">
            <a:off x="-1039610" y="2351006"/>
            <a:ext cx="311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3200" b="1" dirty="0"/>
              <a:t>Internal metrics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EFB9265-5464-3D4E-A7E0-D242072E0623}"/>
              </a:ext>
            </a:extLst>
          </p:cNvPr>
          <p:cNvGrpSpPr/>
          <p:nvPr/>
        </p:nvGrpSpPr>
        <p:grpSpPr>
          <a:xfrm>
            <a:off x="7679073" y="1205972"/>
            <a:ext cx="7888473" cy="2176383"/>
            <a:chOff x="4932432" y="5339375"/>
            <a:chExt cx="7888473" cy="2176383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E1F06C7-AA11-7543-9FDF-F53D7C7DA5F4}"/>
                </a:ext>
              </a:extLst>
            </p:cNvPr>
            <p:cNvGrpSpPr/>
            <p:nvPr/>
          </p:nvGrpSpPr>
          <p:grpSpPr>
            <a:xfrm>
              <a:off x="9074790" y="5339375"/>
              <a:ext cx="3746115" cy="2154709"/>
              <a:chOff x="2775529" y="3080357"/>
              <a:chExt cx="3746115" cy="2154709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DD07AA5-D4FC-6E4F-BF40-E5203F0E462A}"/>
                  </a:ext>
                </a:extLst>
              </p:cNvPr>
              <p:cNvSpPr txBox="1"/>
              <p:nvPr/>
            </p:nvSpPr>
            <p:spPr>
              <a:xfrm>
                <a:off x="2775529" y="3665406"/>
                <a:ext cx="3746115" cy="156966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err="1"/>
                  <a:t>used_cpu_sys</a:t>
                </a:r>
                <a:endParaRPr lang="en-US" sz="2400" b="1" dirty="0"/>
              </a:p>
              <a:p>
                <a:pPr algn="ctr"/>
                <a:r>
                  <a:rPr lang="en-US" sz="2400" b="1" dirty="0" err="1"/>
                  <a:t>used_cpu_user</a:t>
                </a:r>
                <a:endParaRPr lang="en-US" sz="2400" b="1" dirty="0"/>
              </a:p>
              <a:p>
                <a:pPr algn="ctr"/>
                <a:r>
                  <a:rPr lang="en-US" sz="2400" b="1" dirty="0" err="1"/>
                  <a:t>used_cpu_sys_children</a:t>
                </a:r>
                <a:endParaRPr lang="en-US" sz="2400" b="1" dirty="0"/>
              </a:p>
              <a:p>
                <a:pPr algn="ctr"/>
                <a:r>
                  <a:rPr lang="en-KR" sz="2400" b="1" dirty="0"/>
                  <a:t>…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743D880-03A7-C440-AFA2-ECCDE0743FA6}"/>
                  </a:ext>
                </a:extLst>
              </p:cNvPr>
              <p:cNvSpPr/>
              <p:nvPr/>
            </p:nvSpPr>
            <p:spPr>
              <a:xfrm>
                <a:off x="3855131" y="3080357"/>
                <a:ext cx="15869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/>
                  <a:t>Cluster_2</a:t>
                </a:r>
                <a:endParaRPr lang="en-KR" sz="2800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CB0D642-18DA-6F43-AB6C-61231BD25BDD}"/>
                </a:ext>
              </a:extLst>
            </p:cNvPr>
            <p:cNvGrpSpPr/>
            <p:nvPr/>
          </p:nvGrpSpPr>
          <p:grpSpPr>
            <a:xfrm>
              <a:off x="4932432" y="5356728"/>
              <a:ext cx="3746115" cy="2159030"/>
              <a:chOff x="2260993" y="3077323"/>
              <a:chExt cx="3746115" cy="2159030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54003-12EC-384E-90C5-02EFC4DBF083}"/>
                  </a:ext>
                </a:extLst>
              </p:cNvPr>
              <p:cNvSpPr txBox="1"/>
              <p:nvPr/>
            </p:nvSpPr>
            <p:spPr>
              <a:xfrm>
                <a:off x="2260993" y="3666693"/>
                <a:ext cx="3746115" cy="156966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err="1"/>
                  <a:t>used_memory</a:t>
                </a:r>
                <a:endParaRPr lang="en-US" sz="2400" b="1" dirty="0"/>
              </a:p>
              <a:p>
                <a:pPr algn="ctr"/>
                <a:r>
                  <a:rPr lang="en-US" sz="2400" b="1" dirty="0" err="1"/>
                  <a:t>used_memory_human</a:t>
                </a:r>
                <a:endParaRPr lang="en-US" sz="2400" b="1" dirty="0"/>
              </a:p>
              <a:p>
                <a:pPr algn="ctr"/>
                <a:r>
                  <a:rPr lang="en-US" sz="2400" b="1" dirty="0" err="1"/>
                  <a:t>used_memory_peak</a:t>
                </a:r>
                <a:endParaRPr lang="en-US" sz="2400" b="1" dirty="0"/>
              </a:p>
              <a:p>
                <a:pPr algn="ctr"/>
                <a:r>
                  <a:rPr lang="en-US" sz="2400" b="1" dirty="0"/>
                  <a:t>…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D2CCF48-E799-2345-AEA9-21BA431867A6}"/>
                  </a:ext>
                </a:extLst>
              </p:cNvPr>
              <p:cNvSpPr/>
              <p:nvPr/>
            </p:nvSpPr>
            <p:spPr>
              <a:xfrm>
                <a:off x="3340595" y="3077323"/>
                <a:ext cx="15869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/>
                  <a:t>Cluster_1</a:t>
                </a:r>
                <a:endParaRPr lang="en-KR" sz="2800" dirty="0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E8B13C-ABEB-374E-97C3-7939A24643EC}"/>
              </a:ext>
            </a:extLst>
          </p:cNvPr>
          <p:cNvGrpSpPr/>
          <p:nvPr/>
        </p:nvGrpSpPr>
        <p:grpSpPr>
          <a:xfrm>
            <a:off x="-3081322" y="1976295"/>
            <a:ext cx="2937381" cy="1218788"/>
            <a:chOff x="3022038" y="893535"/>
            <a:chExt cx="2937381" cy="1218788"/>
          </a:xfrm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D6ECBA05-772B-534B-A9D6-94392016D89D}"/>
                </a:ext>
              </a:extLst>
            </p:cNvPr>
            <p:cNvSpPr/>
            <p:nvPr/>
          </p:nvSpPr>
          <p:spPr>
            <a:xfrm>
              <a:off x="3022038" y="1409179"/>
              <a:ext cx="1263800" cy="187272"/>
            </a:xfrm>
            <a:prstGeom prst="rightArrow">
              <a:avLst>
                <a:gd name="adj1" fmla="val 20913"/>
                <a:gd name="adj2" fmla="val 7908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A15BF84-5600-3F4A-8C54-FDC20A6FCDD9}"/>
                </a:ext>
              </a:extLst>
            </p:cNvPr>
            <p:cNvGrpSpPr/>
            <p:nvPr/>
          </p:nvGrpSpPr>
          <p:grpSpPr>
            <a:xfrm>
              <a:off x="3547243" y="893535"/>
              <a:ext cx="2412176" cy="1218788"/>
              <a:chOff x="3717363" y="893535"/>
              <a:chExt cx="2412176" cy="1218788"/>
            </a:xfrm>
          </p:grpSpPr>
          <p:sp>
            <p:nvSpPr>
              <p:cNvPr id="2" name="Right Arrow 1">
                <a:extLst>
                  <a:ext uri="{FF2B5EF4-FFF2-40B4-BE49-F238E27FC236}">
                    <a16:creationId xmlns:a16="http://schemas.microsoft.com/office/drawing/2014/main" id="{32E87246-6D55-B845-86E9-ED218D82D179}"/>
                  </a:ext>
                </a:extLst>
              </p:cNvPr>
              <p:cNvSpPr/>
              <p:nvPr/>
            </p:nvSpPr>
            <p:spPr>
              <a:xfrm>
                <a:off x="4865739" y="1398622"/>
                <a:ext cx="1263800" cy="187272"/>
              </a:xfrm>
              <a:prstGeom prst="rightArrow">
                <a:avLst>
                  <a:gd name="adj1" fmla="val 20913"/>
                  <a:gd name="adj2" fmla="val 7908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E5559674-1B86-8341-AD92-207E2C3BB0D8}"/>
                  </a:ext>
                </a:extLst>
              </p:cNvPr>
              <p:cNvSpPr/>
              <p:nvPr/>
            </p:nvSpPr>
            <p:spPr>
              <a:xfrm>
                <a:off x="3717363" y="893535"/>
                <a:ext cx="1871101" cy="12187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3600" b="1" dirty="0"/>
                  <a:t>Factor Analysis</a:t>
                </a: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8237DBE-BC38-164E-8696-3B2636D44A6F}"/>
              </a:ext>
            </a:extLst>
          </p:cNvPr>
          <p:cNvGrpSpPr/>
          <p:nvPr/>
        </p:nvGrpSpPr>
        <p:grpSpPr>
          <a:xfrm>
            <a:off x="3973331" y="1947205"/>
            <a:ext cx="3224245" cy="1255626"/>
            <a:chOff x="2950322" y="854637"/>
            <a:chExt cx="3224245" cy="1255626"/>
          </a:xfrm>
        </p:grpSpPr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82ACA2EC-BB55-D444-A922-93551235BFDE}"/>
                </a:ext>
              </a:extLst>
            </p:cNvPr>
            <p:cNvSpPr/>
            <p:nvPr/>
          </p:nvSpPr>
          <p:spPr>
            <a:xfrm>
              <a:off x="2950322" y="1409179"/>
              <a:ext cx="1263800" cy="187272"/>
            </a:xfrm>
            <a:prstGeom prst="rightArrow">
              <a:avLst>
                <a:gd name="adj1" fmla="val 20913"/>
                <a:gd name="adj2" fmla="val 7908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C3EB93-8086-BC41-B50D-7E2C4ED6C935}"/>
                </a:ext>
              </a:extLst>
            </p:cNvPr>
            <p:cNvGrpSpPr/>
            <p:nvPr/>
          </p:nvGrpSpPr>
          <p:grpSpPr>
            <a:xfrm>
              <a:off x="3412319" y="854637"/>
              <a:ext cx="2762248" cy="1255626"/>
              <a:chOff x="3582439" y="854637"/>
              <a:chExt cx="2762248" cy="1255626"/>
            </a:xfrm>
          </p:grpSpPr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8B33AACF-ACB9-FB43-9039-ABB0C2364CC5}"/>
                  </a:ext>
                </a:extLst>
              </p:cNvPr>
              <p:cNvSpPr/>
              <p:nvPr/>
            </p:nvSpPr>
            <p:spPr>
              <a:xfrm>
                <a:off x="5080887" y="1398622"/>
                <a:ext cx="1263800" cy="187272"/>
              </a:xfrm>
              <a:prstGeom prst="rightArrow">
                <a:avLst>
                  <a:gd name="adj1" fmla="val 20913"/>
                  <a:gd name="adj2" fmla="val 7908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DEBD0E5E-0111-D642-AB9A-28CCB6FC36CD}"/>
                  </a:ext>
                </a:extLst>
              </p:cNvPr>
              <p:cNvSpPr/>
              <p:nvPr/>
            </p:nvSpPr>
            <p:spPr>
              <a:xfrm>
                <a:off x="3582439" y="854637"/>
                <a:ext cx="2244404" cy="125562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3600" b="1" dirty="0"/>
                  <a:t>Kmeans Clustering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6962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677A32-6AAD-2D42-B890-04717065B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49676"/>
              </p:ext>
            </p:extLst>
          </p:nvPr>
        </p:nvGraphicFramePr>
        <p:xfrm>
          <a:off x="-6051260" y="1365713"/>
          <a:ext cx="2684428" cy="255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107">
                  <a:extLst>
                    <a:ext uri="{9D8B030D-6E8A-4147-A177-3AD203B41FA5}">
                      <a16:colId xmlns:a16="http://schemas.microsoft.com/office/drawing/2014/main" val="1889157796"/>
                    </a:ext>
                  </a:extLst>
                </a:gridCol>
                <a:gridCol w="671107">
                  <a:extLst>
                    <a:ext uri="{9D8B030D-6E8A-4147-A177-3AD203B41FA5}">
                      <a16:colId xmlns:a16="http://schemas.microsoft.com/office/drawing/2014/main" val="2129718663"/>
                    </a:ext>
                  </a:extLst>
                </a:gridCol>
                <a:gridCol w="671107">
                  <a:extLst>
                    <a:ext uri="{9D8B030D-6E8A-4147-A177-3AD203B41FA5}">
                      <a16:colId xmlns:a16="http://schemas.microsoft.com/office/drawing/2014/main" val="2229528150"/>
                    </a:ext>
                  </a:extLst>
                </a:gridCol>
                <a:gridCol w="671107">
                  <a:extLst>
                    <a:ext uri="{9D8B030D-6E8A-4147-A177-3AD203B41FA5}">
                      <a16:colId xmlns:a16="http://schemas.microsoft.com/office/drawing/2014/main" val="3982351198"/>
                    </a:ext>
                  </a:extLst>
                </a:gridCol>
              </a:tblGrid>
              <a:tr h="63884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pattFill prst="plaid">
                      <a:fgClr>
                        <a:schemeClr val="accent5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pattFill prst="plaid">
                      <a:fgClr>
                        <a:schemeClr val="accent5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pattFill prst="plaid">
                      <a:fgClr>
                        <a:schemeClr val="accent5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758878439"/>
                  </a:ext>
                </a:extLst>
              </a:tr>
              <a:tr h="63884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pattFill prst="pct40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558183"/>
                  </a:ext>
                </a:extLst>
              </a:tr>
              <a:tr h="63884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pattFill prst="pct40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09971"/>
                  </a:ext>
                </a:extLst>
              </a:tr>
              <a:tr h="63884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pattFill prst="pct40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61581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58471B9-8DAE-0844-BBC1-FB7595841FB3}"/>
              </a:ext>
            </a:extLst>
          </p:cNvPr>
          <p:cNvSpPr txBox="1"/>
          <p:nvPr/>
        </p:nvSpPr>
        <p:spPr>
          <a:xfrm>
            <a:off x="-6142179" y="618333"/>
            <a:ext cx="3420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</a:t>
            </a:r>
            <a:r>
              <a:rPr lang="en-KR" sz="3200" b="1" dirty="0"/>
              <a:t>nternal metrics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6D0FE7-C492-C84B-A224-08DEDE283CB3}"/>
              </a:ext>
            </a:extLst>
          </p:cNvPr>
          <p:cNvSpPr txBox="1"/>
          <p:nvPr/>
        </p:nvSpPr>
        <p:spPr>
          <a:xfrm rot="16200000">
            <a:off x="-7396258" y="2298778"/>
            <a:ext cx="1798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3200" b="1" dirty="0"/>
              <a:t>Samples</a:t>
            </a:r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3EB46293-E94E-0747-8B12-2FC3B510E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26108"/>
              </p:ext>
            </p:extLst>
          </p:nvPr>
        </p:nvGraphicFramePr>
        <p:xfrm>
          <a:off x="968504" y="1365713"/>
          <a:ext cx="2684428" cy="255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107">
                  <a:extLst>
                    <a:ext uri="{9D8B030D-6E8A-4147-A177-3AD203B41FA5}">
                      <a16:colId xmlns:a16="http://schemas.microsoft.com/office/drawing/2014/main" val="1889157796"/>
                    </a:ext>
                  </a:extLst>
                </a:gridCol>
                <a:gridCol w="671107">
                  <a:extLst>
                    <a:ext uri="{9D8B030D-6E8A-4147-A177-3AD203B41FA5}">
                      <a16:colId xmlns:a16="http://schemas.microsoft.com/office/drawing/2014/main" val="2129718663"/>
                    </a:ext>
                  </a:extLst>
                </a:gridCol>
                <a:gridCol w="671107">
                  <a:extLst>
                    <a:ext uri="{9D8B030D-6E8A-4147-A177-3AD203B41FA5}">
                      <a16:colId xmlns:a16="http://schemas.microsoft.com/office/drawing/2014/main" val="2229528150"/>
                    </a:ext>
                  </a:extLst>
                </a:gridCol>
                <a:gridCol w="671107">
                  <a:extLst>
                    <a:ext uri="{9D8B030D-6E8A-4147-A177-3AD203B41FA5}">
                      <a16:colId xmlns:a16="http://schemas.microsoft.com/office/drawing/2014/main" val="3982351198"/>
                    </a:ext>
                  </a:extLst>
                </a:gridCol>
              </a:tblGrid>
              <a:tr h="63884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pattFill prst="ltVert">
                      <a:fgClr>
                        <a:schemeClr val="accent4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pattFill prst="ltVert">
                      <a:fgClr>
                        <a:schemeClr val="accent4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pattFill prst="ltVert">
                      <a:fgClr>
                        <a:schemeClr val="accent4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758878439"/>
                  </a:ext>
                </a:extLst>
              </a:tr>
              <a:tr h="63884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pattFill prst="plaid">
                      <a:fgClr>
                        <a:schemeClr val="accent5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558183"/>
                  </a:ext>
                </a:extLst>
              </a:tr>
              <a:tr h="63884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pattFill prst="plaid">
                      <a:fgClr>
                        <a:schemeClr val="accent5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09971"/>
                  </a:ext>
                </a:extLst>
              </a:tr>
              <a:tr h="63884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pattFill prst="plaid">
                      <a:fgClr>
                        <a:schemeClr val="accent5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61581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B58E9BB-E1AA-DE49-AFF0-BDDFEC98C29D}"/>
              </a:ext>
            </a:extLst>
          </p:cNvPr>
          <p:cNvSpPr txBox="1"/>
          <p:nvPr/>
        </p:nvSpPr>
        <p:spPr>
          <a:xfrm>
            <a:off x="1671911" y="722819"/>
            <a:ext cx="1885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Factors</a:t>
            </a:r>
            <a:endParaRPr lang="en-KR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E911D2-3B31-8D43-8CB8-EEDF3CE41413}"/>
              </a:ext>
            </a:extLst>
          </p:cNvPr>
          <p:cNvSpPr txBox="1"/>
          <p:nvPr/>
        </p:nvSpPr>
        <p:spPr>
          <a:xfrm rot="16200000">
            <a:off x="-1039610" y="2351006"/>
            <a:ext cx="311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3200" b="1" dirty="0"/>
              <a:t>Internal metrics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EFB9265-5464-3D4E-A7E0-D242072E0623}"/>
              </a:ext>
            </a:extLst>
          </p:cNvPr>
          <p:cNvGrpSpPr/>
          <p:nvPr/>
        </p:nvGrpSpPr>
        <p:grpSpPr>
          <a:xfrm>
            <a:off x="7679073" y="1205972"/>
            <a:ext cx="7888473" cy="2176383"/>
            <a:chOff x="4932432" y="5339375"/>
            <a:chExt cx="7888473" cy="2176383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E1F06C7-AA11-7543-9FDF-F53D7C7DA5F4}"/>
                </a:ext>
              </a:extLst>
            </p:cNvPr>
            <p:cNvGrpSpPr/>
            <p:nvPr/>
          </p:nvGrpSpPr>
          <p:grpSpPr>
            <a:xfrm>
              <a:off x="9074790" y="5339375"/>
              <a:ext cx="3746115" cy="2154709"/>
              <a:chOff x="2775529" y="3080357"/>
              <a:chExt cx="3746115" cy="2154709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DD07AA5-D4FC-6E4F-BF40-E5203F0E462A}"/>
                  </a:ext>
                </a:extLst>
              </p:cNvPr>
              <p:cNvSpPr txBox="1"/>
              <p:nvPr/>
            </p:nvSpPr>
            <p:spPr>
              <a:xfrm>
                <a:off x="2775529" y="3665406"/>
                <a:ext cx="3746115" cy="156966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err="1"/>
                  <a:t>used_cpu_sys</a:t>
                </a:r>
                <a:endParaRPr lang="en-US" sz="2400" b="1" dirty="0"/>
              </a:p>
              <a:p>
                <a:pPr algn="ctr"/>
                <a:r>
                  <a:rPr lang="en-US" sz="2400" b="1" dirty="0" err="1"/>
                  <a:t>used_cpu_user</a:t>
                </a:r>
                <a:endParaRPr lang="en-US" sz="2400" b="1" dirty="0"/>
              </a:p>
              <a:p>
                <a:pPr algn="ctr"/>
                <a:r>
                  <a:rPr lang="en-US" sz="2400" b="1" dirty="0" err="1"/>
                  <a:t>used_cpu_sys_children</a:t>
                </a:r>
                <a:endParaRPr lang="en-US" sz="2400" b="1" dirty="0"/>
              </a:p>
              <a:p>
                <a:pPr algn="ctr"/>
                <a:r>
                  <a:rPr lang="en-KR" sz="2400" b="1" dirty="0"/>
                  <a:t>…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743D880-03A7-C440-AFA2-ECCDE0743FA6}"/>
                  </a:ext>
                </a:extLst>
              </p:cNvPr>
              <p:cNvSpPr/>
              <p:nvPr/>
            </p:nvSpPr>
            <p:spPr>
              <a:xfrm>
                <a:off x="3855131" y="3080357"/>
                <a:ext cx="15869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/>
                  <a:t>Cluster_2</a:t>
                </a:r>
                <a:endParaRPr lang="en-KR" sz="2800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CB0D642-18DA-6F43-AB6C-61231BD25BDD}"/>
                </a:ext>
              </a:extLst>
            </p:cNvPr>
            <p:cNvGrpSpPr/>
            <p:nvPr/>
          </p:nvGrpSpPr>
          <p:grpSpPr>
            <a:xfrm>
              <a:off x="4932432" y="5356728"/>
              <a:ext cx="3746115" cy="2159030"/>
              <a:chOff x="2260993" y="3077323"/>
              <a:chExt cx="3746115" cy="2159030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54003-12EC-384E-90C5-02EFC4DBF083}"/>
                  </a:ext>
                </a:extLst>
              </p:cNvPr>
              <p:cNvSpPr txBox="1"/>
              <p:nvPr/>
            </p:nvSpPr>
            <p:spPr>
              <a:xfrm>
                <a:off x="2260993" y="3666693"/>
                <a:ext cx="3746115" cy="156966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err="1"/>
                  <a:t>used_memory</a:t>
                </a:r>
                <a:endParaRPr lang="en-US" sz="2400" b="1" dirty="0"/>
              </a:p>
              <a:p>
                <a:pPr algn="ctr"/>
                <a:r>
                  <a:rPr lang="en-US" sz="2400" b="1" dirty="0" err="1"/>
                  <a:t>used_memory_human</a:t>
                </a:r>
                <a:endParaRPr lang="en-US" sz="2400" b="1" dirty="0"/>
              </a:p>
              <a:p>
                <a:pPr algn="ctr"/>
                <a:r>
                  <a:rPr lang="en-US" sz="2400" b="1" dirty="0" err="1"/>
                  <a:t>used_memory_peak</a:t>
                </a:r>
                <a:endParaRPr lang="en-US" sz="2400" b="1" dirty="0"/>
              </a:p>
              <a:p>
                <a:pPr algn="ctr"/>
                <a:r>
                  <a:rPr lang="en-US" sz="2400" b="1" dirty="0"/>
                  <a:t>…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D2CCF48-E799-2345-AEA9-21BA431867A6}"/>
                  </a:ext>
                </a:extLst>
              </p:cNvPr>
              <p:cNvSpPr/>
              <p:nvPr/>
            </p:nvSpPr>
            <p:spPr>
              <a:xfrm>
                <a:off x="3340595" y="3077323"/>
                <a:ext cx="15869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/>
                  <a:t>Cluster_1</a:t>
                </a:r>
                <a:endParaRPr lang="en-KR" sz="2800" dirty="0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E8B13C-ABEB-374E-97C3-7939A24643EC}"/>
              </a:ext>
            </a:extLst>
          </p:cNvPr>
          <p:cNvGrpSpPr/>
          <p:nvPr/>
        </p:nvGrpSpPr>
        <p:grpSpPr>
          <a:xfrm>
            <a:off x="-3081322" y="1976295"/>
            <a:ext cx="2937381" cy="1218788"/>
            <a:chOff x="3022038" y="893535"/>
            <a:chExt cx="2937381" cy="1218788"/>
          </a:xfrm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D6ECBA05-772B-534B-A9D6-94392016D89D}"/>
                </a:ext>
              </a:extLst>
            </p:cNvPr>
            <p:cNvSpPr/>
            <p:nvPr/>
          </p:nvSpPr>
          <p:spPr>
            <a:xfrm>
              <a:off x="3022038" y="1409179"/>
              <a:ext cx="1263800" cy="187272"/>
            </a:xfrm>
            <a:prstGeom prst="rightArrow">
              <a:avLst>
                <a:gd name="adj1" fmla="val 20913"/>
                <a:gd name="adj2" fmla="val 7908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A15BF84-5600-3F4A-8C54-FDC20A6FCDD9}"/>
                </a:ext>
              </a:extLst>
            </p:cNvPr>
            <p:cNvGrpSpPr/>
            <p:nvPr/>
          </p:nvGrpSpPr>
          <p:grpSpPr>
            <a:xfrm>
              <a:off x="3547243" y="893535"/>
              <a:ext cx="2412176" cy="1218788"/>
              <a:chOff x="3717363" y="893535"/>
              <a:chExt cx="2412176" cy="1218788"/>
            </a:xfrm>
          </p:grpSpPr>
          <p:sp>
            <p:nvSpPr>
              <p:cNvPr id="2" name="Right Arrow 1">
                <a:extLst>
                  <a:ext uri="{FF2B5EF4-FFF2-40B4-BE49-F238E27FC236}">
                    <a16:creationId xmlns:a16="http://schemas.microsoft.com/office/drawing/2014/main" id="{32E87246-6D55-B845-86E9-ED218D82D179}"/>
                  </a:ext>
                </a:extLst>
              </p:cNvPr>
              <p:cNvSpPr/>
              <p:nvPr/>
            </p:nvSpPr>
            <p:spPr>
              <a:xfrm>
                <a:off x="4865739" y="1398622"/>
                <a:ext cx="1263800" cy="187272"/>
              </a:xfrm>
              <a:prstGeom prst="rightArrow">
                <a:avLst>
                  <a:gd name="adj1" fmla="val 20913"/>
                  <a:gd name="adj2" fmla="val 7908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E5559674-1B86-8341-AD92-207E2C3BB0D8}"/>
                  </a:ext>
                </a:extLst>
              </p:cNvPr>
              <p:cNvSpPr/>
              <p:nvPr/>
            </p:nvSpPr>
            <p:spPr>
              <a:xfrm>
                <a:off x="3717363" y="893535"/>
                <a:ext cx="1871101" cy="12187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3600" b="1" dirty="0"/>
                  <a:t>Factor Analysis</a:t>
                </a: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8237DBE-BC38-164E-8696-3B2636D44A6F}"/>
              </a:ext>
            </a:extLst>
          </p:cNvPr>
          <p:cNvGrpSpPr/>
          <p:nvPr/>
        </p:nvGrpSpPr>
        <p:grpSpPr>
          <a:xfrm>
            <a:off x="3973331" y="1947205"/>
            <a:ext cx="3224245" cy="1255626"/>
            <a:chOff x="2950322" y="854637"/>
            <a:chExt cx="3224245" cy="1255626"/>
          </a:xfrm>
        </p:grpSpPr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82ACA2EC-BB55-D444-A922-93551235BFDE}"/>
                </a:ext>
              </a:extLst>
            </p:cNvPr>
            <p:cNvSpPr/>
            <p:nvPr/>
          </p:nvSpPr>
          <p:spPr>
            <a:xfrm>
              <a:off x="2950322" y="1409179"/>
              <a:ext cx="1263800" cy="187272"/>
            </a:xfrm>
            <a:prstGeom prst="rightArrow">
              <a:avLst>
                <a:gd name="adj1" fmla="val 20913"/>
                <a:gd name="adj2" fmla="val 7908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C3EB93-8086-BC41-B50D-7E2C4ED6C935}"/>
                </a:ext>
              </a:extLst>
            </p:cNvPr>
            <p:cNvGrpSpPr/>
            <p:nvPr/>
          </p:nvGrpSpPr>
          <p:grpSpPr>
            <a:xfrm>
              <a:off x="3412319" y="854637"/>
              <a:ext cx="2762248" cy="1255626"/>
              <a:chOff x="3582439" y="854637"/>
              <a:chExt cx="2762248" cy="1255626"/>
            </a:xfrm>
          </p:grpSpPr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8B33AACF-ACB9-FB43-9039-ABB0C2364CC5}"/>
                  </a:ext>
                </a:extLst>
              </p:cNvPr>
              <p:cNvSpPr/>
              <p:nvPr/>
            </p:nvSpPr>
            <p:spPr>
              <a:xfrm>
                <a:off x="5080887" y="1398622"/>
                <a:ext cx="1263800" cy="187272"/>
              </a:xfrm>
              <a:prstGeom prst="rightArrow">
                <a:avLst>
                  <a:gd name="adj1" fmla="val 20913"/>
                  <a:gd name="adj2" fmla="val 7908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DEBD0E5E-0111-D642-AB9A-28CCB6FC36CD}"/>
                  </a:ext>
                </a:extLst>
              </p:cNvPr>
              <p:cNvSpPr/>
              <p:nvPr/>
            </p:nvSpPr>
            <p:spPr>
              <a:xfrm>
                <a:off x="3582439" y="854637"/>
                <a:ext cx="2244404" cy="125562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3600" b="1" dirty="0"/>
                  <a:t>Kmeans Clustering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0375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14370</TotalTime>
  <Words>4500</Words>
  <Application>Microsoft Macintosh PowerPoint</Application>
  <PresentationFormat>Widescreen</PresentationFormat>
  <Paragraphs>1133</Paragraphs>
  <Slides>36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조 성운</dc:creator>
  <cp:lastModifiedBy>조 성운</cp:lastModifiedBy>
  <cp:revision>40</cp:revision>
  <dcterms:created xsi:type="dcterms:W3CDTF">2021-09-20T02:42:56Z</dcterms:created>
  <dcterms:modified xsi:type="dcterms:W3CDTF">2021-10-09T05:24:18Z</dcterms:modified>
</cp:coreProperties>
</file>