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77" r:id="rId8"/>
    <p:sldId id="263" r:id="rId9"/>
    <p:sldId id="264" r:id="rId10"/>
    <p:sldId id="265" r:id="rId11"/>
    <p:sldId id="266" r:id="rId12"/>
    <p:sldId id="267" r:id="rId13"/>
    <p:sldId id="273" r:id="rId14"/>
    <p:sldId id="270" r:id="rId15"/>
    <p:sldId id="272" r:id="rId16"/>
    <p:sldId id="274" r:id="rId17"/>
    <p:sldId id="276" r:id="rId18"/>
    <p:sldId id="275" r:id="rId19"/>
    <p:sldId id="278" r:id="rId20"/>
    <p:sldId id="279" r:id="rId21"/>
  </p:sldIdLst>
  <p:sldSz cx="12192000" cy="6858000"/>
  <p:notesSz cx="6858000" cy="9144000"/>
  <p:defaultTextStyle>
    <a:defPPr>
      <a:defRPr lang="en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조 성운" initials="조성" lastIdx="1" clrIdx="0">
    <p:extLst>
      <p:ext uri="{19B8F6BF-5375-455C-9EA6-DF929625EA0E}">
        <p15:presenceInfo xmlns:p15="http://schemas.microsoft.com/office/powerpoint/2012/main" userId="74856354f62a721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83"/>
    <p:restoredTop sz="78722"/>
  </p:normalViewPr>
  <p:slideViewPr>
    <p:cSldViewPr snapToGrid="0" snapToObjects="1">
      <p:cViewPr varScale="1">
        <p:scale>
          <a:sx n="96" d="100"/>
          <a:sy n="96" d="100"/>
        </p:scale>
        <p:origin x="102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K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EFE7D7-0115-9F49-970B-ABC8A9FFB7B2}" type="datetimeFigureOut">
              <a:rPr lang="en-KR" smtClean="0"/>
              <a:t>2021/10/25</a:t>
            </a:fld>
            <a:endParaRPr lang="en-K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K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042745-30AB-9045-9A84-B4B17C68A7F3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6994111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Redis </a:t>
            </a:r>
            <a:r>
              <a:rPr lang="ko-KR" altLang="en-US" dirty="0" err="1"/>
              <a:t>파라미터</a:t>
            </a:r>
            <a:r>
              <a:rPr lang="ko-KR" altLang="en-US" dirty="0"/>
              <a:t> 분류 및 단계적 </a:t>
            </a:r>
            <a:r>
              <a:rPr lang="ko-KR" altLang="en-US" dirty="0" err="1"/>
              <a:t>베이지안</a:t>
            </a:r>
            <a:r>
              <a:rPr lang="ko-KR" altLang="en-US" dirty="0"/>
              <a:t> 최적화를 통한 </a:t>
            </a:r>
            <a:r>
              <a:rPr lang="ko-KR" altLang="en-US" dirty="0" err="1"/>
              <a:t>파라미터</a:t>
            </a:r>
            <a:r>
              <a:rPr lang="ko-KR" altLang="en-US" dirty="0"/>
              <a:t> 튜닝 연구의 논문 주제 발표를 하게 된 </a:t>
            </a:r>
            <a:r>
              <a:rPr lang="ko-KR" altLang="en-US" dirty="0" err="1"/>
              <a:t>조성운이라고</a:t>
            </a:r>
            <a:r>
              <a:rPr lang="ko-KR" altLang="en-US" dirty="0"/>
              <a:t> 합니다</a:t>
            </a:r>
            <a:r>
              <a:rPr lang="en-US" altLang="ko-KR" dirty="0"/>
              <a:t>.</a:t>
            </a:r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042745-30AB-9045-9A84-B4B17C68A7F3}" type="slidenum">
              <a:rPr lang="en-KR" smtClean="0"/>
              <a:t>1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3330870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 다음 </a:t>
            </a:r>
            <a:r>
              <a:rPr lang="en-US" altLang="ko-KR" dirty="0"/>
              <a:t>Parameter matching </a:t>
            </a:r>
            <a:r>
              <a:rPr lang="ko-KR" altLang="en-US" dirty="0"/>
              <a:t>단계에서는 이전 단계에서 분류된 내부 </a:t>
            </a:r>
            <a:r>
              <a:rPr lang="en-US" altLang="ko-KR" dirty="0"/>
              <a:t>metrics </a:t>
            </a:r>
            <a:r>
              <a:rPr lang="ko-KR" altLang="en-US" dirty="0" err="1"/>
              <a:t>군집마다</a:t>
            </a:r>
            <a:r>
              <a:rPr lang="ko-KR" altLang="en-US" dirty="0"/>
              <a:t> 모든 파라미터와의 상관관계를 바탕으로 연관성이 가장 높은 군집에 매칭시킵니다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파라미터가</a:t>
            </a:r>
            <a:r>
              <a:rPr lang="ko-KR" altLang="en-US" dirty="0"/>
              <a:t> 어느 군집에 속하는지 판단하여 모든 </a:t>
            </a:r>
            <a:r>
              <a:rPr lang="ko-KR" altLang="en-US" dirty="0" err="1"/>
              <a:t>파라미터</a:t>
            </a:r>
            <a:r>
              <a:rPr lang="ko-KR" altLang="en-US" dirty="0"/>
              <a:t> 별로 상관성이 가장 높은 군집에 매칭시키는 단계로 볼 수 있습니다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KR" dirty="0"/>
          </a:p>
          <a:p>
            <a:r>
              <a:rPr lang="ko-KR" altLang="en-US" dirty="0"/>
              <a:t>어느 특정 군집 하나와 </a:t>
            </a:r>
            <a:r>
              <a:rPr lang="ko-KR" altLang="en-US" dirty="0" err="1"/>
              <a:t>파라미터</a:t>
            </a:r>
            <a:r>
              <a:rPr lang="ko-KR" altLang="en-US" dirty="0"/>
              <a:t> 하나의 연관성을 파악할 때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첫번재</a:t>
            </a:r>
            <a:r>
              <a:rPr lang="ko-KR" altLang="en-US" dirty="0"/>
              <a:t> 수식을 통해 군집에 속한 내부 전체 </a:t>
            </a:r>
            <a:r>
              <a:rPr lang="en-US" altLang="ko-KR" dirty="0" err="1"/>
              <a:t>metricsa</a:t>
            </a:r>
            <a:r>
              <a:rPr lang="ko-KR" altLang="en-US" dirty="0"/>
              <a:t>와 파라미터와의 상관계수를 모두 구합니다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그리고 </a:t>
            </a:r>
            <a:r>
              <a:rPr lang="ko-KR" altLang="en-US" dirty="0" err="1"/>
              <a:t>두번재</a:t>
            </a:r>
            <a:r>
              <a:rPr lang="ko-KR" altLang="en-US" dirty="0"/>
              <a:t> 수식을 통해 각 상관계수의 절댓값의 평균을 계산하여 해당 군집과의 연관성을 계산합니다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이 과정으로 모든 </a:t>
            </a:r>
            <a:r>
              <a:rPr lang="ko-KR" altLang="en-US" dirty="0" err="1"/>
              <a:t>군집마다</a:t>
            </a:r>
            <a:r>
              <a:rPr lang="ko-KR" altLang="en-US" dirty="0"/>
              <a:t> 진행해</a:t>
            </a:r>
            <a:r>
              <a:rPr lang="en-US" altLang="ko-KR" dirty="0"/>
              <a:t>,</a:t>
            </a:r>
            <a:r>
              <a:rPr lang="ko-KR" altLang="en-US" dirty="0"/>
              <a:t> 이 중 가장 높은 연관성 값을 갖는 군집에 해당 </a:t>
            </a:r>
            <a:r>
              <a:rPr lang="ko-KR" altLang="en-US" dirty="0" err="1"/>
              <a:t>파라미터를</a:t>
            </a:r>
            <a:r>
              <a:rPr lang="ko-KR" altLang="en-US" dirty="0"/>
              <a:t> 매칭시킵니다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모든 </a:t>
            </a:r>
            <a:r>
              <a:rPr lang="ko-KR" altLang="en-US" dirty="0" err="1"/>
              <a:t>파라미터마다</a:t>
            </a:r>
            <a:r>
              <a:rPr lang="ko-KR" altLang="en-US" dirty="0"/>
              <a:t> 군집과의 연관성을 바탕으로 매칭시키면 결과적으로 그림처럼 각 군집에 매칭되어 </a:t>
            </a:r>
            <a:r>
              <a:rPr lang="ko-KR" altLang="en-US" dirty="0" err="1"/>
              <a:t>파라미터가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 dirty="0"/>
              <a:t>분류로 나뉘게 됩니다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KR" dirty="0"/>
          </a:p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042745-30AB-9045-9A84-B4B17C68A7F3}" type="slidenum">
              <a:rPr lang="en-KR" smtClean="0"/>
              <a:t>10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0185480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마지막 단계로 </a:t>
            </a:r>
            <a:r>
              <a:rPr lang="ko-KR" altLang="en-US" dirty="0" err="1"/>
              <a:t>파라미터</a:t>
            </a:r>
            <a:r>
              <a:rPr lang="ko-KR" altLang="en-US" dirty="0"/>
              <a:t> </a:t>
            </a:r>
            <a:r>
              <a:rPr lang="ko-KR" altLang="en-US" dirty="0" err="1"/>
              <a:t>분류별로</a:t>
            </a:r>
            <a:r>
              <a:rPr lang="ko-KR" altLang="en-US" dirty="0"/>
              <a:t> </a:t>
            </a:r>
            <a:r>
              <a:rPr lang="en-US" altLang="ko-KR" dirty="0"/>
              <a:t>BO</a:t>
            </a:r>
            <a:r>
              <a:rPr lang="ko-KR" altLang="en-US" dirty="0" err="1"/>
              <a:t>를</a:t>
            </a:r>
            <a:r>
              <a:rPr lang="ko-KR" altLang="en-US" dirty="0"/>
              <a:t> 진행하는 </a:t>
            </a:r>
            <a:r>
              <a:rPr lang="en-US" altLang="ko-KR" dirty="0"/>
              <a:t>PBO </a:t>
            </a:r>
            <a:r>
              <a:rPr lang="ko-KR" altLang="en-US" dirty="0"/>
              <a:t>과정입니다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이전 과정에서 </a:t>
            </a:r>
            <a:r>
              <a:rPr lang="ko-KR" altLang="en-US" dirty="0" err="1"/>
              <a:t>군집별로</a:t>
            </a:r>
            <a:r>
              <a:rPr lang="ko-KR" altLang="en-US" dirty="0"/>
              <a:t> 분류된 </a:t>
            </a:r>
            <a:r>
              <a:rPr lang="ko-KR" altLang="en-US" dirty="0" err="1"/>
              <a:t>파라미터</a:t>
            </a:r>
            <a:r>
              <a:rPr lang="ko-KR" altLang="en-US" dirty="0"/>
              <a:t> 군집 별로 </a:t>
            </a:r>
            <a:r>
              <a:rPr lang="en-US" altLang="ko-KR" dirty="0"/>
              <a:t>BO</a:t>
            </a:r>
            <a:r>
              <a:rPr lang="ko-KR" altLang="en-US" dirty="0" err="1"/>
              <a:t>를</a:t>
            </a:r>
            <a:r>
              <a:rPr lang="ko-KR" altLang="en-US" dirty="0"/>
              <a:t> 진행하는 단계입니다</a:t>
            </a:r>
            <a:r>
              <a:rPr lang="en-US" altLang="ko-KR" dirty="0"/>
              <a:t>.</a:t>
            </a:r>
            <a:r>
              <a:rPr lang="ko-KR" altLang="en-US" dirty="0"/>
              <a:t> 이때 </a:t>
            </a:r>
            <a:r>
              <a:rPr lang="en-US" altLang="ko-KR" dirty="0"/>
              <a:t>Bo</a:t>
            </a:r>
            <a:r>
              <a:rPr lang="ko-KR" altLang="en-US" dirty="0" err="1"/>
              <a:t>를</a:t>
            </a:r>
            <a:r>
              <a:rPr lang="ko-KR" altLang="en-US" dirty="0"/>
              <a:t> 진행하는 횟수는 군집 횟수와 같습니다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먼저 그림처럼 첫번째 </a:t>
            </a:r>
            <a:r>
              <a:rPr lang="en-US" altLang="ko-KR" dirty="0"/>
              <a:t>BO</a:t>
            </a:r>
            <a:r>
              <a:rPr lang="ko-KR" altLang="en-US" dirty="0"/>
              <a:t>에서 </a:t>
            </a:r>
            <a:r>
              <a:rPr lang="en-US" altLang="ko-KR" dirty="0"/>
              <a:t>2</a:t>
            </a:r>
            <a:r>
              <a:rPr lang="ko-KR" altLang="en-US" dirty="0"/>
              <a:t>개의 </a:t>
            </a:r>
            <a:r>
              <a:rPr lang="ko-KR" altLang="en-US" dirty="0" err="1"/>
              <a:t>파라미터</a:t>
            </a:r>
            <a:r>
              <a:rPr lang="ko-KR" altLang="en-US" dirty="0"/>
              <a:t> 군집 중 하나인 </a:t>
            </a:r>
            <a:r>
              <a:rPr lang="en-US" altLang="ko-KR" dirty="0"/>
              <a:t>cluster1</a:t>
            </a:r>
            <a:r>
              <a:rPr lang="ko-KR" altLang="en-US" dirty="0"/>
              <a:t>을 대상으로 진행합니다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이때 예측 모델에 입력될 때 군집에 속하지 않은 </a:t>
            </a:r>
            <a:r>
              <a:rPr lang="ko-KR" altLang="en-US" dirty="0" err="1"/>
              <a:t>파라미터들인</a:t>
            </a:r>
            <a:r>
              <a:rPr lang="ko-KR" altLang="en-US" dirty="0"/>
              <a:t> </a:t>
            </a:r>
            <a:r>
              <a:rPr lang="en-US" altLang="ko-KR" dirty="0"/>
              <a:t>cluster2</a:t>
            </a:r>
            <a:r>
              <a:rPr lang="ko-KR" altLang="en-US" dirty="0"/>
              <a:t>는 </a:t>
            </a:r>
            <a:r>
              <a:rPr lang="en-US" altLang="ko-KR" dirty="0"/>
              <a:t>default </a:t>
            </a:r>
            <a:r>
              <a:rPr lang="ko-KR" altLang="en-US" dirty="0"/>
              <a:t>값을 </a:t>
            </a:r>
            <a:r>
              <a:rPr lang="ko-KR" altLang="en-US" dirty="0" err="1"/>
              <a:t>유지한채</a:t>
            </a:r>
            <a:r>
              <a:rPr lang="ko-KR" altLang="en-US" dirty="0"/>
              <a:t> 목적 함수의</a:t>
            </a:r>
            <a:r>
              <a:rPr lang="en-US" altLang="ko-KR" dirty="0"/>
              <a:t> prediction model</a:t>
            </a:r>
            <a:r>
              <a:rPr lang="ko-KR" altLang="en-US" dirty="0"/>
              <a:t>에 입력됩니다</a:t>
            </a:r>
            <a:r>
              <a:rPr lang="en-US" altLang="ko-KR" dirty="0"/>
              <a:t>.</a:t>
            </a:r>
            <a:r>
              <a:rPr lang="ko-KR" altLang="en-US" dirty="0"/>
              <a:t>  </a:t>
            </a:r>
            <a:endParaRPr lang="en-US" altLang="ko-KR" dirty="0"/>
          </a:p>
          <a:p>
            <a:r>
              <a:rPr lang="ko-KR" altLang="en-US" dirty="0"/>
              <a:t>그리고 두 </a:t>
            </a:r>
            <a:r>
              <a:rPr lang="ko-KR" altLang="en-US" dirty="0" err="1"/>
              <a:t>번재</a:t>
            </a:r>
            <a:r>
              <a:rPr lang="ko-KR" altLang="en-US" dirty="0"/>
              <a:t> </a:t>
            </a:r>
            <a:r>
              <a:rPr lang="en-US" altLang="ko-KR" dirty="0"/>
              <a:t>BO</a:t>
            </a:r>
            <a:r>
              <a:rPr lang="ko-KR" altLang="en-US" dirty="0" err="1"/>
              <a:t>를</a:t>
            </a:r>
            <a:r>
              <a:rPr lang="ko-KR" altLang="en-US" dirty="0"/>
              <a:t> 진행할 때는 나머지 그 다음 군집인 </a:t>
            </a:r>
            <a:r>
              <a:rPr lang="en-US" altLang="ko-KR" dirty="0"/>
              <a:t>clsuter2</a:t>
            </a:r>
            <a:r>
              <a:rPr lang="ko-KR" altLang="en-US" dirty="0" err="1"/>
              <a:t>를</a:t>
            </a:r>
            <a:r>
              <a:rPr lang="ko-KR" altLang="en-US" dirty="0"/>
              <a:t> 대상으로 값을 추출하며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clsuter1</a:t>
            </a:r>
            <a:r>
              <a:rPr lang="ko-KR" altLang="en-US" dirty="0"/>
              <a:t> 군집의 </a:t>
            </a:r>
            <a:r>
              <a:rPr lang="ko-KR" altLang="en-US" dirty="0" err="1"/>
              <a:t>파라미터</a:t>
            </a:r>
            <a:r>
              <a:rPr lang="ko-KR" altLang="en-US" dirty="0"/>
              <a:t> 값은 그대로 유지합니다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최종적으로 모든 </a:t>
            </a:r>
            <a:r>
              <a:rPr lang="ko-KR" altLang="en-US" dirty="0" err="1"/>
              <a:t>파라미터에</a:t>
            </a:r>
            <a:r>
              <a:rPr lang="ko-KR" altLang="en-US" dirty="0"/>
              <a:t> </a:t>
            </a:r>
            <a:r>
              <a:rPr lang="ko-KR" altLang="en-US" dirty="0" err="1"/>
              <a:t>대해석</a:t>
            </a:r>
            <a:r>
              <a:rPr lang="ko-KR" altLang="en-US" dirty="0"/>
              <a:t> 최적의 값을 추출하게</a:t>
            </a:r>
            <a:r>
              <a:rPr lang="en-US" altLang="ko-KR" dirty="0"/>
              <a:t> </a:t>
            </a:r>
            <a:r>
              <a:rPr lang="ko-KR" altLang="en-US" dirty="0"/>
              <a:t>됩니다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042745-30AB-9045-9A84-B4B17C68A7F3}" type="slidenum">
              <a:rPr lang="en-KR" smtClean="0"/>
              <a:t>11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1635340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제안하는 </a:t>
            </a:r>
            <a:r>
              <a:rPr lang="en-US" altLang="ko-KR" dirty="0"/>
              <a:t>PBO</a:t>
            </a:r>
            <a:r>
              <a:rPr lang="ko-KR" altLang="en-US" dirty="0"/>
              <a:t>의 성능을 비교평가하기 위한 실험 환경은 다음과 같이 구성하였습니다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042745-30AB-9045-9A84-B4B17C68A7F3}" type="slidenum">
              <a:rPr lang="en-KR" smtClean="0"/>
              <a:t>12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7494696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비교 실험 진행의 경우 </a:t>
            </a:r>
            <a:endParaRPr lang="en-US" altLang="ko-KR" dirty="0"/>
          </a:p>
          <a:p>
            <a:r>
              <a:rPr lang="en-US" altLang="ko-KR" dirty="0"/>
              <a:t>~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042745-30AB-9045-9A84-B4B17C68A7F3}" type="slidenum">
              <a:rPr lang="en-KR" smtClean="0"/>
              <a:t>13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2304848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PBO</a:t>
            </a:r>
            <a:r>
              <a:rPr lang="ko-KR" altLang="en-US" dirty="0"/>
              <a:t>와 </a:t>
            </a:r>
            <a:r>
              <a:rPr lang="en-US" altLang="ko-KR" dirty="0"/>
              <a:t>BO </a:t>
            </a:r>
            <a:r>
              <a:rPr lang="ko-KR" altLang="en-US" dirty="0"/>
              <a:t>그리고 </a:t>
            </a:r>
            <a:r>
              <a:rPr lang="en-US" altLang="ko-KR" dirty="0"/>
              <a:t>default</a:t>
            </a:r>
            <a:r>
              <a:rPr lang="ko-KR" altLang="en-US" dirty="0"/>
              <a:t> 성능 값을 </a:t>
            </a:r>
            <a:r>
              <a:rPr lang="en-US" altLang="ko-KR" dirty="0"/>
              <a:t>RDB</a:t>
            </a:r>
            <a:r>
              <a:rPr lang="ko-KR" altLang="en-US" dirty="0"/>
              <a:t> 작동방식에서 두 워크로드 별로 비교한 결과 입니다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두 워크로드 모두 </a:t>
            </a:r>
            <a:r>
              <a:rPr lang="en-US" dirty="0"/>
              <a:t>PBO</a:t>
            </a:r>
            <a:r>
              <a:rPr lang="ko-KR" altLang="en-US" dirty="0"/>
              <a:t>가 </a:t>
            </a:r>
            <a:r>
              <a:rPr lang="en-US" altLang="ko-KR" dirty="0"/>
              <a:t>BO</a:t>
            </a:r>
            <a:r>
              <a:rPr lang="ko-KR" altLang="en-US" dirty="0"/>
              <a:t>보다 모든 모델에서 높은 성능을 보인 것을 알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우측 그래프의 </a:t>
            </a:r>
            <a:r>
              <a:rPr lang="en-US" altLang="ko-KR" dirty="0"/>
              <a:t>read write </a:t>
            </a:r>
            <a:r>
              <a:rPr lang="ko-KR" altLang="en-US" dirty="0"/>
              <a:t>워크로드에서 비교한 결과 </a:t>
            </a:r>
            <a:r>
              <a:rPr lang="en-US" altLang="ko-KR" dirty="0"/>
              <a:t>BO</a:t>
            </a:r>
            <a:r>
              <a:rPr lang="ko-KR" altLang="en-US" dirty="0"/>
              <a:t>의 경우 </a:t>
            </a:r>
            <a:r>
              <a:rPr lang="en-US" altLang="ko-KR" dirty="0"/>
              <a:t>GBM, Lasso, </a:t>
            </a:r>
            <a:r>
              <a:rPr lang="en-US" altLang="ko-KR" dirty="0" err="1"/>
              <a:t>XGBoost</a:t>
            </a:r>
            <a:r>
              <a:rPr lang="ko-KR" altLang="en-US" dirty="0"/>
              <a:t> 총 </a:t>
            </a:r>
            <a:r>
              <a:rPr lang="en-US" altLang="ko-KR" dirty="0"/>
              <a:t>3</a:t>
            </a:r>
            <a:r>
              <a:rPr lang="ko-KR" altLang="en-US" dirty="0"/>
              <a:t>개에서 </a:t>
            </a:r>
            <a:r>
              <a:rPr lang="en-US" altLang="ko-KR" dirty="0"/>
              <a:t>default </a:t>
            </a:r>
            <a:r>
              <a:rPr lang="ko-KR" altLang="en-US" dirty="0"/>
              <a:t>값보다 낮은 성능을 보였으며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반면 </a:t>
            </a:r>
            <a:r>
              <a:rPr lang="en-US" altLang="ko-KR" dirty="0"/>
              <a:t>PBO</a:t>
            </a:r>
            <a:r>
              <a:rPr lang="ko-KR" altLang="en-US" dirty="0"/>
              <a:t>의 경우 모든 모델에서 </a:t>
            </a:r>
            <a:r>
              <a:rPr lang="en-US" altLang="ko-KR" dirty="0"/>
              <a:t>default </a:t>
            </a:r>
            <a:r>
              <a:rPr lang="ko-KR" altLang="en-US" dirty="0"/>
              <a:t>값보다 높은 성능을 보였습니다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그리고 좌측 그래프의</a:t>
            </a:r>
            <a:r>
              <a:rPr lang="en-US" altLang="ko-KR" dirty="0"/>
              <a:t> write </a:t>
            </a:r>
            <a:r>
              <a:rPr lang="ko-KR" altLang="en-US" dirty="0"/>
              <a:t>워크로드에서 비교한 결과</a:t>
            </a:r>
            <a:endParaRPr lang="en-US" altLang="ko-KR" dirty="0"/>
          </a:p>
          <a:p>
            <a:r>
              <a:rPr lang="en-US" altLang="ko-KR" dirty="0"/>
              <a:t>GBM, Lasso, Linear regression, ridge 4</a:t>
            </a:r>
            <a:r>
              <a:rPr lang="ko-KR" altLang="en-US" dirty="0"/>
              <a:t>개 모델이 </a:t>
            </a:r>
            <a:r>
              <a:rPr lang="en-US" altLang="ko-KR" dirty="0"/>
              <a:t>default </a:t>
            </a:r>
            <a:r>
              <a:rPr lang="ko-KR" altLang="en-US" dirty="0"/>
              <a:t>보다 낮았고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PBO</a:t>
            </a:r>
            <a:r>
              <a:rPr lang="ko-KR" altLang="en-US" dirty="0"/>
              <a:t>의 경우 모든 모델에서 높게 나타났습니다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228600" indent="-228600">
              <a:buAutoNum type="alphaLcParenBoth"/>
            </a:pPr>
            <a:endParaRPr lang="en-US" alt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042745-30AB-9045-9A84-B4B17C68A7F3}" type="slidenum">
              <a:rPr lang="en-KR" smtClean="0"/>
              <a:t>14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5240002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다음은 </a:t>
            </a:r>
            <a:r>
              <a:rPr lang="en-US" altLang="ko-KR" dirty="0"/>
              <a:t>RDB</a:t>
            </a:r>
            <a:r>
              <a:rPr lang="ko-KR" altLang="en-US" dirty="0"/>
              <a:t>에서 두 워크로드 별로 </a:t>
            </a:r>
            <a:r>
              <a:rPr lang="en-US" altLang="ko-KR" dirty="0"/>
              <a:t>8</a:t>
            </a:r>
            <a:r>
              <a:rPr lang="ko-KR" altLang="en-US" dirty="0"/>
              <a:t>가지 </a:t>
            </a:r>
            <a:r>
              <a:rPr lang="ko-KR" altLang="en-US" dirty="0" err="1"/>
              <a:t>회귀모델을</a:t>
            </a:r>
            <a:r>
              <a:rPr lang="ko-KR" altLang="en-US" dirty="0"/>
              <a:t> 통해 비교한 결과입니다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PBO</a:t>
            </a:r>
            <a:r>
              <a:rPr lang="ko-KR" altLang="en-US" dirty="0"/>
              <a:t>가 </a:t>
            </a:r>
            <a:r>
              <a:rPr lang="en-US" altLang="ko-KR" dirty="0"/>
              <a:t>BO</a:t>
            </a:r>
            <a:r>
              <a:rPr lang="ko-KR" altLang="en-US" dirty="0"/>
              <a:t>보다 전체 모델에서 높은 성능을 보였습니다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dirty="0"/>
          </a:p>
          <a:p>
            <a:r>
              <a:rPr lang="ko-KR" altLang="en-US" dirty="0"/>
              <a:t>좌측의 </a:t>
            </a:r>
            <a:r>
              <a:rPr lang="en-US" altLang="ko-KR" dirty="0"/>
              <a:t>read write</a:t>
            </a:r>
            <a:r>
              <a:rPr lang="ko-KR" altLang="en-US" dirty="0"/>
              <a:t>그래프에서 </a:t>
            </a:r>
            <a:r>
              <a:rPr lang="en-US" altLang="ko-KR" dirty="0"/>
              <a:t>PBO</a:t>
            </a:r>
            <a:r>
              <a:rPr lang="ko-KR" altLang="en-US" dirty="0"/>
              <a:t>가 </a:t>
            </a:r>
            <a:r>
              <a:rPr lang="en-US" altLang="ko-KR" dirty="0"/>
              <a:t>Random Forest</a:t>
            </a:r>
            <a:r>
              <a:rPr lang="ko-KR" altLang="en-US" dirty="0" err="1"/>
              <a:t>를</a:t>
            </a:r>
            <a:r>
              <a:rPr lang="ko-KR" altLang="en-US" dirty="0"/>
              <a:t> 제외한 모든 모델에서  </a:t>
            </a:r>
            <a:r>
              <a:rPr lang="en-US" altLang="ko-KR" dirty="0"/>
              <a:t>default </a:t>
            </a:r>
            <a:r>
              <a:rPr lang="ko-KR" altLang="en-US" dirty="0"/>
              <a:t>성능 값보다 높았으며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BO</a:t>
            </a:r>
            <a:r>
              <a:rPr lang="ko-KR" altLang="en-US" dirty="0"/>
              <a:t>는 </a:t>
            </a:r>
            <a:r>
              <a:rPr lang="en-US" altLang="ko-KR" dirty="0"/>
              <a:t>Lasso, Random Forest </a:t>
            </a:r>
            <a:r>
              <a:rPr lang="ko-KR" altLang="en-US" dirty="0"/>
              <a:t>두가지 모델에서 낮게 </a:t>
            </a:r>
            <a:r>
              <a:rPr lang="ko-KR" altLang="en-US" dirty="0" err="1"/>
              <a:t>나타습니다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우측의 </a:t>
            </a:r>
            <a:r>
              <a:rPr lang="en-US" altLang="ko-KR" dirty="0"/>
              <a:t>write0nly </a:t>
            </a:r>
            <a:r>
              <a:rPr lang="ko-KR" altLang="en-US" dirty="0"/>
              <a:t>그래프에서 </a:t>
            </a:r>
            <a:r>
              <a:rPr lang="en-US" altLang="ko-KR" dirty="0"/>
              <a:t>PBO</a:t>
            </a:r>
            <a:r>
              <a:rPr lang="ko-KR" altLang="en-US" dirty="0"/>
              <a:t>는 전체 모델에서</a:t>
            </a:r>
            <a:r>
              <a:rPr lang="en-US" altLang="ko-KR" dirty="0"/>
              <a:t> default </a:t>
            </a:r>
            <a:r>
              <a:rPr lang="ko-KR" altLang="en-US" dirty="0"/>
              <a:t>성능 값보다 높게 나타났으며 </a:t>
            </a:r>
            <a:r>
              <a:rPr lang="en-US" altLang="ko-KR" dirty="0"/>
              <a:t>BO</a:t>
            </a:r>
            <a:r>
              <a:rPr lang="ko-KR" altLang="en-US" dirty="0"/>
              <a:t>의 경우 </a:t>
            </a:r>
            <a:r>
              <a:rPr lang="en-US" altLang="ko-KR" dirty="0"/>
              <a:t>GBM, Lasso, LGBM, RF, Ridge, XGB  </a:t>
            </a:r>
            <a:r>
              <a:rPr lang="ko-KR" altLang="en-US" dirty="0"/>
              <a:t>총 </a:t>
            </a:r>
            <a:r>
              <a:rPr lang="en-US" altLang="ko-KR" dirty="0"/>
              <a:t>6</a:t>
            </a:r>
            <a:r>
              <a:rPr lang="ko-KR" altLang="en-US" dirty="0"/>
              <a:t>개 모델에서 낮은 성능을 갖게 되었습니다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042745-30AB-9045-9A84-B4B17C68A7F3}" type="slidenum">
              <a:rPr lang="en-KR" smtClean="0"/>
              <a:t>15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8616310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KR" dirty="0"/>
              <a:t>RDB, AOF</a:t>
            </a:r>
            <a:r>
              <a:rPr lang="ko-KR" altLang="en-US" dirty="0"/>
              <a:t> 에서 </a:t>
            </a:r>
            <a:r>
              <a:rPr lang="en-US" altLang="ko-KR" dirty="0"/>
              <a:t>PBO </a:t>
            </a:r>
            <a:r>
              <a:rPr lang="ko-KR" altLang="en-US" dirty="0"/>
              <a:t>결과를 </a:t>
            </a:r>
            <a:r>
              <a:rPr lang="en-US" altLang="ko-KR" dirty="0"/>
              <a:t>8</a:t>
            </a:r>
            <a:r>
              <a:rPr lang="ko-KR" altLang="en-US" dirty="0"/>
              <a:t>가지 회귀모델별로 두 워크로드의 평균값을 계산해서 나타낸 결과입니다</a:t>
            </a:r>
            <a:r>
              <a:rPr lang="en-US" altLang="ko-KR" dirty="0"/>
              <a:t>.</a:t>
            </a:r>
          </a:p>
          <a:p>
            <a:endParaRPr lang="en-US" dirty="0"/>
          </a:p>
          <a:p>
            <a:r>
              <a:rPr lang="en-US" dirty="0"/>
              <a:t>RDB</a:t>
            </a:r>
            <a:r>
              <a:rPr lang="ko-KR" altLang="en-US" dirty="0"/>
              <a:t>에서는 </a:t>
            </a:r>
            <a:r>
              <a:rPr lang="en-US" altLang="ko-KR" dirty="0"/>
              <a:t>GBM </a:t>
            </a:r>
            <a:r>
              <a:rPr lang="ko-KR" altLang="en-US" dirty="0"/>
              <a:t>계열의 비선형 모델인 </a:t>
            </a:r>
            <a:r>
              <a:rPr lang="en-US" altLang="ko-KR" dirty="0"/>
              <a:t>LGBM </a:t>
            </a:r>
            <a:r>
              <a:rPr lang="ko-KR" altLang="en-US" dirty="0"/>
              <a:t>성능이 가장 높았으며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AOF</a:t>
            </a:r>
            <a:r>
              <a:rPr lang="ko-KR" altLang="en-US" dirty="0"/>
              <a:t>에서는 트리 계열의 비선형 모델</a:t>
            </a:r>
            <a:r>
              <a:rPr lang="en-US" altLang="ko-KR" dirty="0"/>
              <a:t> DT</a:t>
            </a:r>
            <a:r>
              <a:rPr lang="ko-KR" altLang="en-US" dirty="0"/>
              <a:t>에서 가장 높은 성능을 보였다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042745-30AB-9045-9A84-B4B17C68A7F3}" type="slidenum">
              <a:rPr lang="en-KR" smtClean="0"/>
              <a:t>16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7612589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~</a:t>
            </a:r>
          </a:p>
          <a:p>
            <a:r>
              <a:rPr lang="en-US" dirty="0"/>
              <a:t>Read-write</a:t>
            </a:r>
            <a:r>
              <a:rPr lang="ko-KR" altLang="en-US" dirty="0"/>
              <a:t>와 </a:t>
            </a:r>
            <a:r>
              <a:rPr lang="en-US" altLang="ko-KR" dirty="0"/>
              <a:t>write</a:t>
            </a:r>
            <a:r>
              <a:rPr lang="ko-KR" altLang="en-US" dirty="0"/>
              <a:t> </a:t>
            </a:r>
            <a:r>
              <a:rPr lang="en-US" altLang="ko-KR" dirty="0"/>
              <a:t>only </a:t>
            </a:r>
            <a:r>
              <a:rPr lang="ko-KR" altLang="en-US" dirty="0"/>
              <a:t>두 워크로드의 </a:t>
            </a:r>
            <a:r>
              <a:rPr lang="en-US" altLang="ko-KR" dirty="0"/>
              <a:t>PBO </a:t>
            </a:r>
            <a:r>
              <a:rPr lang="ko-KR" altLang="en-US" dirty="0"/>
              <a:t>결과의 평균을 계산해서 </a:t>
            </a:r>
            <a:r>
              <a:rPr lang="en-US" altLang="ko-KR" dirty="0"/>
              <a:t>8</a:t>
            </a:r>
            <a:r>
              <a:rPr lang="ko-KR" altLang="en-US" dirty="0"/>
              <a:t>가지 회귀 </a:t>
            </a:r>
            <a:r>
              <a:rPr lang="ko-KR" altLang="en-US" dirty="0" err="1"/>
              <a:t>모델별로</a:t>
            </a:r>
            <a:r>
              <a:rPr lang="ko-KR" altLang="en-US" dirty="0"/>
              <a:t> 비교한 결과 </a:t>
            </a:r>
            <a:r>
              <a:rPr lang="en-US" altLang="ko-KR" dirty="0"/>
              <a:t>~</a:t>
            </a:r>
          </a:p>
          <a:p>
            <a:endParaRPr lang="en-US" dirty="0"/>
          </a:p>
          <a:p>
            <a:r>
              <a:rPr lang="ko-KR" altLang="en-US" dirty="0"/>
              <a:t>결과적으로 서로 </a:t>
            </a:r>
            <a:r>
              <a:rPr lang="ko-KR" altLang="en-US" dirty="0" err="1"/>
              <a:t>연관성있는</a:t>
            </a:r>
            <a:r>
              <a:rPr lang="ko-KR" altLang="en-US" dirty="0"/>
              <a:t> </a:t>
            </a:r>
            <a:r>
              <a:rPr lang="ko-KR" altLang="en-US" dirty="0" err="1"/>
              <a:t>파라미터별로</a:t>
            </a:r>
            <a:r>
              <a:rPr lang="ko-KR" altLang="en-US" dirty="0"/>
              <a:t> 분류하여 탐색 공간을 줄인 경우</a:t>
            </a:r>
            <a:r>
              <a:rPr lang="en-US" altLang="ko-KR" dirty="0"/>
              <a:t>,</a:t>
            </a:r>
            <a:r>
              <a:rPr lang="ko-KR" altLang="en-US" dirty="0"/>
              <a:t> 더 높은 성능 값을 도출하며</a:t>
            </a:r>
            <a:r>
              <a:rPr lang="en-US" altLang="ko-KR" dirty="0"/>
              <a:t>,</a:t>
            </a:r>
            <a:r>
              <a:rPr lang="ko-KR" altLang="en-US" dirty="0"/>
              <a:t> 이때 </a:t>
            </a:r>
            <a:r>
              <a:rPr lang="en-US" altLang="ko-KR" dirty="0"/>
              <a:t>LGBM</a:t>
            </a:r>
            <a:r>
              <a:rPr lang="ko-KR" altLang="en-US" dirty="0"/>
              <a:t>과 </a:t>
            </a:r>
            <a:r>
              <a:rPr lang="en-US" altLang="ko-KR" dirty="0"/>
              <a:t>DT</a:t>
            </a:r>
            <a:r>
              <a:rPr lang="ko-KR" altLang="en-US" dirty="0"/>
              <a:t> 예측 모델을 통해 가장 높은 성능을 이끌어 낼 수 있었습니다</a:t>
            </a:r>
            <a:r>
              <a:rPr lang="en-US" altLang="ko-KR" dirty="0"/>
              <a:t>.</a:t>
            </a:r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042745-30AB-9045-9A84-B4B17C68A7F3}" type="slidenum">
              <a:rPr lang="en-KR" smtClean="0"/>
              <a:t>17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5630420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즉 </a:t>
            </a:r>
            <a:r>
              <a:rPr lang="ko-KR" altLang="en-US" dirty="0" err="1"/>
              <a:t>탐색공간을</a:t>
            </a:r>
            <a:r>
              <a:rPr lang="ko-KR" altLang="en-US" dirty="0"/>
              <a:t> 줄이고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과접합</a:t>
            </a:r>
            <a:r>
              <a:rPr lang="ko-KR" altLang="en-US" dirty="0"/>
              <a:t> 문제를 방지하며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surrogate </a:t>
            </a:r>
            <a:r>
              <a:rPr lang="ko-KR" altLang="en-US" dirty="0"/>
              <a:t>모델과 </a:t>
            </a:r>
            <a:r>
              <a:rPr lang="ko-KR" altLang="en-US" dirty="0" err="1"/>
              <a:t>목적함수의</a:t>
            </a:r>
            <a:r>
              <a:rPr lang="ko-KR" altLang="en-US" dirty="0"/>
              <a:t> 예측 정확도를 </a:t>
            </a:r>
            <a:r>
              <a:rPr lang="ko-KR" altLang="en-US" dirty="0" err="1"/>
              <a:t>높히는</a:t>
            </a:r>
            <a:r>
              <a:rPr lang="ko-KR" altLang="en-US" dirty="0"/>
              <a:t> </a:t>
            </a:r>
            <a:r>
              <a:rPr lang="en-US" altLang="ko-KR" dirty="0"/>
              <a:t>PBO </a:t>
            </a:r>
            <a:r>
              <a:rPr lang="ko-KR" altLang="en-US" dirty="0"/>
              <a:t>방식이 기존의 </a:t>
            </a:r>
            <a:endParaRPr lang="en-US" altLang="ko-KR" dirty="0"/>
          </a:p>
          <a:p>
            <a:r>
              <a:rPr lang="en-US" altLang="ko-KR" dirty="0"/>
              <a:t>BO</a:t>
            </a:r>
            <a:r>
              <a:rPr lang="ko-KR" altLang="en-US" dirty="0"/>
              <a:t>방식과 </a:t>
            </a:r>
            <a:r>
              <a:rPr lang="en-US" altLang="ko-KR" dirty="0"/>
              <a:t>Redis</a:t>
            </a:r>
            <a:r>
              <a:rPr lang="ko-KR" altLang="en-US" dirty="0"/>
              <a:t>의 디폴트 성능 값보다 높은 성능을 보이는 것을 확인하였습니다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042745-30AB-9045-9A84-B4B17C68A7F3}" type="slidenum">
              <a:rPr lang="en-KR" smtClean="0"/>
              <a:t>18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6612090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즉</a:t>
            </a:r>
            <a:endParaRPr lang="en-US" alt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042745-30AB-9045-9A84-B4B17C68A7F3}" type="slidenum">
              <a:rPr lang="en-KR" smtClean="0"/>
              <a:t>19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1576927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목차는 다음과 같습니다</a:t>
            </a:r>
            <a:r>
              <a:rPr lang="en-US" altLang="ko-KR" dirty="0"/>
              <a:t>.</a:t>
            </a:r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042745-30AB-9045-9A84-B4B17C68A7F3}" type="slidenum">
              <a:rPr lang="en-KR" smtClean="0"/>
              <a:t>2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4281624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즉</a:t>
            </a:r>
            <a:endParaRPr lang="en-US" alt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042745-30AB-9045-9A84-B4B17C68A7F3}" type="slidenum">
              <a:rPr lang="en-KR" smtClean="0"/>
              <a:t>20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3246467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파라미터</a:t>
            </a:r>
            <a:r>
              <a:rPr lang="ko-KR" altLang="en-US" dirty="0"/>
              <a:t> 튜닝이란 데이터 베이스에서 제공하는 </a:t>
            </a:r>
            <a:r>
              <a:rPr lang="ko-KR" altLang="en-US" dirty="0" err="1"/>
              <a:t>파라미터</a:t>
            </a:r>
            <a:r>
              <a:rPr lang="ko-KR" altLang="en-US" dirty="0"/>
              <a:t> 값을 조율하여</a:t>
            </a:r>
            <a:r>
              <a:rPr lang="en-US" altLang="ko-KR" dirty="0"/>
              <a:t>,</a:t>
            </a:r>
            <a:r>
              <a:rPr lang="ko-KR" altLang="en-US" dirty="0"/>
              <a:t> 최적의 성능을 도출하는 과정입니다</a:t>
            </a:r>
            <a:r>
              <a:rPr lang="en-US" altLang="ko-KR" dirty="0"/>
              <a:t>.</a:t>
            </a:r>
          </a:p>
          <a:p>
            <a:endParaRPr lang="en-US" dirty="0"/>
          </a:p>
          <a:p>
            <a:r>
              <a:rPr lang="ko-KR" altLang="en-US" dirty="0"/>
              <a:t>하지만 </a:t>
            </a:r>
            <a:r>
              <a:rPr lang="ko-KR" altLang="en-US" dirty="0" err="1"/>
              <a:t>파라미터</a:t>
            </a:r>
            <a:r>
              <a:rPr lang="ko-KR" altLang="en-US" dirty="0"/>
              <a:t> 튜닝 진행 시 어려움이 존재합니다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 err="1"/>
              <a:t>파라미터</a:t>
            </a:r>
            <a:r>
              <a:rPr lang="ko-KR" altLang="en-US" dirty="0"/>
              <a:t> 개수가 </a:t>
            </a:r>
            <a:r>
              <a:rPr lang="ko-KR" altLang="en-US" dirty="0" err="1"/>
              <a:t>수십개에서</a:t>
            </a:r>
            <a:r>
              <a:rPr lang="ko-KR" altLang="en-US" dirty="0"/>
              <a:t> 많게는 </a:t>
            </a:r>
            <a:r>
              <a:rPr lang="ko-KR" altLang="en-US" dirty="0" err="1"/>
              <a:t>수백개이며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전체 시스템의 모든 부분을 제어하기 때문에 각 </a:t>
            </a:r>
            <a:r>
              <a:rPr lang="ko-KR" altLang="en-US" dirty="0" err="1"/>
              <a:t>파라미터의</a:t>
            </a:r>
            <a:r>
              <a:rPr lang="ko-KR" altLang="en-US" dirty="0"/>
              <a:t> 영향을 전부 고려하여 값을 정하는 것은 어려운 일입니다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그리고 독립적이지 않은 </a:t>
            </a:r>
            <a:r>
              <a:rPr lang="ko-KR" altLang="en-US" dirty="0" err="1"/>
              <a:t>파라미터가</a:t>
            </a:r>
            <a:r>
              <a:rPr lang="ko-KR" altLang="en-US" dirty="0"/>
              <a:t> 존재하기 때문에 종속성 또한 고려해야 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따라서 사용자가 직접 모든 </a:t>
            </a:r>
            <a:r>
              <a:rPr lang="ko-KR" altLang="en-US" dirty="0" err="1"/>
              <a:t>파라미터</a:t>
            </a:r>
            <a:r>
              <a:rPr lang="ko-KR" altLang="en-US" dirty="0"/>
              <a:t> 값을 일일이 고려하여 설정하는 것은 현실적으로 불가능하다고 볼 수 있습니다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042745-30AB-9045-9A84-B4B17C68A7F3}" type="slidenum">
              <a:rPr lang="en-KR" smtClean="0"/>
              <a:t>3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2892709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일부 선행 연구에서는 </a:t>
            </a:r>
            <a:r>
              <a:rPr lang="ko-KR" altLang="en-US" dirty="0" err="1"/>
              <a:t>파라미터</a:t>
            </a:r>
            <a:r>
              <a:rPr lang="ko-KR" altLang="en-US" dirty="0"/>
              <a:t> 튜닝의 어려움을 </a:t>
            </a:r>
            <a:r>
              <a:rPr lang="en-US" altLang="ko-KR" dirty="0"/>
              <a:t>BO</a:t>
            </a:r>
            <a:r>
              <a:rPr lang="ko-KR" altLang="en-US" dirty="0" err="1"/>
              <a:t>를</a:t>
            </a:r>
            <a:r>
              <a:rPr lang="ko-KR" altLang="en-US" dirty="0"/>
              <a:t> 통해서 해결합니다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BO</a:t>
            </a:r>
            <a:r>
              <a:rPr lang="ko-KR" altLang="en-US" dirty="0"/>
              <a:t>란 </a:t>
            </a:r>
            <a:r>
              <a:rPr lang="en-US" altLang="ko-KR" dirty="0"/>
              <a:t>Bayesian optimization, </a:t>
            </a:r>
            <a:r>
              <a:rPr lang="ko-KR" altLang="en-US" dirty="0" err="1"/>
              <a:t>베이지안</a:t>
            </a:r>
            <a:r>
              <a:rPr lang="ko-KR" altLang="en-US" dirty="0"/>
              <a:t> 최적화이며 줄여서 </a:t>
            </a:r>
            <a:r>
              <a:rPr lang="en-US" altLang="ko-KR" dirty="0"/>
              <a:t>Bo</a:t>
            </a:r>
            <a:r>
              <a:rPr lang="ko-KR" altLang="en-US" dirty="0" err="1"/>
              <a:t>라고</a:t>
            </a:r>
            <a:r>
              <a:rPr lang="ko-KR" altLang="en-US" dirty="0"/>
              <a:t> 부릅니다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dirty="0"/>
          </a:p>
          <a:p>
            <a:r>
              <a:rPr lang="en-US" altLang="ko-KR" dirty="0"/>
              <a:t>~</a:t>
            </a:r>
          </a:p>
          <a:p>
            <a:r>
              <a:rPr lang="en-US" dirty="0"/>
              <a:t>Surrogate model </a:t>
            </a:r>
            <a:r>
              <a:rPr lang="ko-KR" altLang="en-US" dirty="0"/>
              <a:t>과 </a:t>
            </a:r>
            <a:r>
              <a:rPr lang="en-US" altLang="ko-KR" dirty="0"/>
              <a:t>acquisition function</a:t>
            </a:r>
            <a:r>
              <a:rPr lang="ko-KR" altLang="en-US" dirty="0" err="1"/>
              <a:t>으로</a:t>
            </a:r>
            <a:r>
              <a:rPr lang="ko-KR" altLang="en-US" dirty="0"/>
              <a:t> 구성되며 </a:t>
            </a:r>
            <a:r>
              <a:rPr lang="en-US" altLang="ko-KR" dirty="0"/>
              <a:t>surrogate model</a:t>
            </a:r>
            <a:r>
              <a:rPr lang="ko-KR" altLang="en-US" dirty="0"/>
              <a:t>을 통해  현재까지 탐색된 데이터로 목적함수를 추정하게 되고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acquisition function</a:t>
            </a:r>
            <a:r>
              <a:rPr lang="ko-KR" altLang="en-US" dirty="0" err="1"/>
              <a:t>으로</a:t>
            </a:r>
            <a:r>
              <a:rPr lang="ko-KR" altLang="en-US" dirty="0"/>
              <a:t> 추정된 모델을 바탕으로 그 다음에 입력할 최적의 데이터를 추천하게 됩니다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dirty="0"/>
          </a:p>
          <a:p>
            <a:endParaRPr lang="en-US" dirty="0"/>
          </a:p>
          <a:p>
            <a:r>
              <a:rPr lang="ko-KR" altLang="en-US" dirty="0"/>
              <a:t>결과적으로 </a:t>
            </a:r>
            <a:r>
              <a:rPr lang="en-US" altLang="ko-KR" dirty="0" err="1"/>
              <a:t>gausian</a:t>
            </a:r>
            <a:r>
              <a:rPr lang="en-US" altLang="ko-KR" dirty="0"/>
              <a:t> process </a:t>
            </a:r>
            <a:r>
              <a:rPr lang="ko-KR" altLang="en-US" dirty="0"/>
              <a:t>기반의 </a:t>
            </a:r>
            <a:r>
              <a:rPr lang="en-US" altLang="ko-KR" dirty="0"/>
              <a:t>Bo</a:t>
            </a:r>
            <a:r>
              <a:rPr lang="ko-KR" altLang="en-US" dirty="0" err="1"/>
              <a:t>를</a:t>
            </a:r>
            <a:r>
              <a:rPr lang="ko-KR" altLang="en-US" dirty="0"/>
              <a:t> 사용하여 사전데이터를 반영하고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목적함수</a:t>
            </a:r>
            <a:r>
              <a:rPr lang="ko-KR" altLang="en-US" dirty="0"/>
              <a:t> 값을 단위 시간당 </a:t>
            </a:r>
            <a:r>
              <a:rPr lang="ko-KR" altLang="en-US" dirty="0" err="1"/>
              <a:t>처리랴응로</a:t>
            </a:r>
            <a:r>
              <a:rPr lang="ko-KR" altLang="en-US" dirty="0"/>
              <a:t> 설정해 이를  최대로 하는 최적의 </a:t>
            </a:r>
            <a:r>
              <a:rPr lang="ko-KR" altLang="en-US" dirty="0" err="1"/>
              <a:t>파라미터</a:t>
            </a:r>
            <a:r>
              <a:rPr lang="ko-KR" altLang="en-US" dirty="0"/>
              <a:t> 집합을 얻게 됩니다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042745-30AB-9045-9A84-B4B17C68A7F3}" type="slidenum">
              <a:rPr lang="en-KR" smtClean="0"/>
              <a:t>4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0838875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하지만 </a:t>
            </a:r>
            <a:r>
              <a:rPr lang="ko-KR" altLang="en-US" dirty="0" err="1"/>
              <a:t>수십개에서</a:t>
            </a:r>
            <a:r>
              <a:rPr lang="ko-KR" altLang="en-US" dirty="0"/>
              <a:t> </a:t>
            </a:r>
            <a:r>
              <a:rPr lang="ko-KR" altLang="en-US" dirty="0" err="1"/>
              <a:t>수백개에</a:t>
            </a:r>
            <a:r>
              <a:rPr lang="ko-KR" altLang="en-US" dirty="0"/>
              <a:t> 이르는 모든 </a:t>
            </a:r>
            <a:r>
              <a:rPr lang="ko-KR" altLang="en-US" dirty="0" err="1"/>
              <a:t>파라미터를</a:t>
            </a:r>
            <a:r>
              <a:rPr lang="ko-KR" altLang="en-US" dirty="0"/>
              <a:t> 대상으로 </a:t>
            </a:r>
            <a:r>
              <a:rPr lang="en-US" altLang="ko-KR" dirty="0"/>
              <a:t>BO</a:t>
            </a:r>
            <a:r>
              <a:rPr lang="ko-KR" altLang="en-US" dirty="0" err="1"/>
              <a:t>를</a:t>
            </a:r>
            <a:r>
              <a:rPr lang="ko-KR" altLang="en-US" dirty="0"/>
              <a:t> 진행하게 되면 차원이 커지는 문제가 발생합니다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 err="1"/>
              <a:t>파라미터</a:t>
            </a:r>
            <a:r>
              <a:rPr lang="ko-KR" altLang="en-US" dirty="0"/>
              <a:t> 개수에 비례하여 차원이 증가하기 때문에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~</a:t>
            </a:r>
          </a:p>
          <a:p>
            <a:endParaRPr lang="en-US" alt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042745-30AB-9045-9A84-B4B17C68A7F3}" type="slidenum">
              <a:rPr lang="en-KR" smtClean="0"/>
              <a:t>5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1441169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이러한 문제점을 보완하여 본 논문에서는</a:t>
            </a:r>
            <a:endParaRPr lang="en-US" altLang="ko-KR" dirty="0"/>
          </a:p>
          <a:p>
            <a:r>
              <a:rPr lang="ko-KR" altLang="en-US" dirty="0"/>
              <a:t>요인 분석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k-</a:t>
            </a:r>
            <a:r>
              <a:rPr lang="ko-KR" altLang="en-US" dirty="0"/>
              <a:t>평균 군집화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상관분석의</a:t>
            </a:r>
            <a:r>
              <a:rPr lang="ko-KR" altLang="en-US" dirty="0"/>
              <a:t> 통계적 기법과 </a:t>
            </a:r>
            <a:r>
              <a:rPr lang="ko-KR" altLang="en-US" dirty="0" err="1"/>
              <a:t>기계학습을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통해 </a:t>
            </a:r>
            <a:r>
              <a:rPr lang="ko-KR" altLang="en-US" dirty="0" err="1"/>
              <a:t>파라미터를</a:t>
            </a:r>
            <a:r>
              <a:rPr lang="ko-KR" altLang="en-US" dirty="0"/>
              <a:t> 분류한 후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분류된 </a:t>
            </a:r>
            <a:r>
              <a:rPr lang="ko-KR" altLang="en-US" dirty="0" err="1"/>
              <a:t>파라미터</a:t>
            </a:r>
            <a:r>
              <a:rPr lang="ko-KR" altLang="en-US" dirty="0"/>
              <a:t> 군집 별로 단계적으로 </a:t>
            </a:r>
            <a:r>
              <a:rPr lang="en-US" altLang="ko-KR" dirty="0"/>
              <a:t>BO</a:t>
            </a:r>
            <a:r>
              <a:rPr lang="ko-KR" altLang="en-US" dirty="0" err="1"/>
              <a:t>를</a:t>
            </a:r>
            <a:r>
              <a:rPr lang="ko-KR" altLang="en-US" dirty="0"/>
              <a:t> 진행하는 </a:t>
            </a:r>
            <a:r>
              <a:rPr lang="en-US" altLang="ko-KR" dirty="0"/>
              <a:t>PBO</a:t>
            </a:r>
            <a:r>
              <a:rPr lang="ko-KR" altLang="en-US" dirty="0"/>
              <a:t> 방식을 제안합니다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PBO</a:t>
            </a:r>
            <a:r>
              <a:rPr lang="ko-KR" altLang="en-US" dirty="0" err="1"/>
              <a:t>를</a:t>
            </a:r>
            <a:r>
              <a:rPr lang="ko-KR" altLang="en-US" dirty="0"/>
              <a:t> 통한 본 연구의 목적 및 기여는 다음과 같습니다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042745-30AB-9045-9A84-B4B17C68A7F3}" type="slidenum">
              <a:rPr lang="en-KR" smtClean="0"/>
              <a:t>6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2439177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다음은 본 논문에서 제안하는 </a:t>
            </a:r>
            <a:r>
              <a:rPr lang="en-US" altLang="ko-KR" dirty="0"/>
              <a:t>PBO </a:t>
            </a:r>
            <a:r>
              <a:rPr lang="ko-KR" altLang="en-US" dirty="0"/>
              <a:t>모델의 전체 과정입니다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KR" dirty="0"/>
          </a:p>
          <a:p>
            <a:r>
              <a:rPr lang="ko-KR" altLang="en-US" dirty="0"/>
              <a:t>먼저 </a:t>
            </a:r>
            <a:r>
              <a:rPr lang="en-US" altLang="ko-KR" dirty="0"/>
              <a:t>Sample Generation</a:t>
            </a:r>
            <a:r>
              <a:rPr lang="ko-KR" altLang="en-US" dirty="0"/>
              <a:t> 과정을 통해 학습 데이터를 구축한 후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internal metrics</a:t>
            </a:r>
            <a:r>
              <a:rPr lang="ko-KR" altLang="en-US" dirty="0"/>
              <a:t> </a:t>
            </a:r>
            <a:r>
              <a:rPr lang="en-US" altLang="ko-KR" dirty="0"/>
              <a:t>clustering </a:t>
            </a:r>
            <a:r>
              <a:rPr lang="ko-KR" altLang="en-US" dirty="0"/>
              <a:t>단계에서 내부 </a:t>
            </a:r>
            <a:r>
              <a:rPr lang="en-US" altLang="ko-KR" dirty="0"/>
              <a:t>metrics </a:t>
            </a:r>
            <a:r>
              <a:rPr lang="ko-KR" altLang="en-US" dirty="0"/>
              <a:t>값들을 군집화 합니다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그리고 </a:t>
            </a:r>
            <a:r>
              <a:rPr lang="en-US" altLang="ko-KR" dirty="0"/>
              <a:t>parameter matching </a:t>
            </a:r>
            <a:r>
              <a:rPr lang="ko-KR" altLang="en-US" dirty="0"/>
              <a:t>단계에서</a:t>
            </a:r>
            <a:r>
              <a:rPr lang="en-US" altLang="ko-KR" dirty="0"/>
              <a:t>,</a:t>
            </a:r>
            <a:r>
              <a:rPr lang="ko-KR" altLang="en-US" dirty="0"/>
              <a:t> 모든 파라미터들을 연관성이 높은 군집에 매칭시켜 분류한 후</a:t>
            </a:r>
            <a:r>
              <a:rPr lang="en-US" altLang="ko-KR" dirty="0"/>
              <a:t>,</a:t>
            </a:r>
            <a:r>
              <a:rPr lang="ko-KR" altLang="en-US" dirty="0"/>
              <a:t> 분류된 </a:t>
            </a:r>
            <a:r>
              <a:rPr lang="ko-KR" altLang="en-US" dirty="0" err="1"/>
              <a:t>파라미터</a:t>
            </a:r>
            <a:r>
              <a:rPr lang="ko-KR" altLang="en-US" dirty="0"/>
              <a:t> </a:t>
            </a:r>
            <a:r>
              <a:rPr lang="ko-KR" altLang="en-US" dirty="0" err="1"/>
              <a:t>군집별로</a:t>
            </a:r>
            <a:r>
              <a:rPr lang="ko-KR" altLang="en-US" dirty="0"/>
              <a:t> </a:t>
            </a:r>
            <a:r>
              <a:rPr lang="en-US" altLang="ko-KR" dirty="0"/>
              <a:t>BO</a:t>
            </a:r>
            <a:r>
              <a:rPr lang="ko-KR" altLang="en-US" dirty="0" err="1"/>
              <a:t>를</a:t>
            </a:r>
            <a:r>
              <a:rPr lang="ko-KR" altLang="en-US" dirty="0"/>
              <a:t> 단계적으로 진행해서 최종적으로</a:t>
            </a:r>
            <a:endParaRPr lang="en-US" altLang="ko-KR" dirty="0"/>
          </a:p>
          <a:p>
            <a:r>
              <a:rPr lang="ko-KR" altLang="en-US" dirty="0"/>
              <a:t>최적의 </a:t>
            </a:r>
            <a:r>
              <a:rPr lang="ko-KR" altLang="en-US" dirty="0" err="1"/>
              <a:t>파라미터</a:t>
            </a:r>
            <a:r>
              <a:rPr lang="ko-KR" altLang="en-US" dirty="0"/>
              <a:t> 값의 조합을 얻게 됩니다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042745-30AB-9045-9A84-B4B17C68A7F3}" type="slidenum">
              <a:rPr lang="en-KR" smtClean="0"/>
              <a:t>7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1241345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이제 각 단계의 과정을 자세히 살펴보겠습니다</a:t>
            </a:r>
            <a:r>
              <a:rPr lang="en-US" altLang="ko-KR" dirty="0"/>
              <a:t>.</a:t>
            </a:r>
            <a:endParaRPr lang="en-KR" dirty="0"/>
          </a:p>
          <a:p>
            <a:endParaRPr lang="en-US" altLang="ko-KR" dirty="0"/>
          </a:p>
          <a:p>
            <a:r>
              <a:rPr lang="ko-KR" altLang="en-US" dirty="0"/>
              <a:t>첫번째 단계인 </a:t>
            </a:r>
            <a:r>
              <a:rPr lang="en-US" altLang="ko-KR" dirty="0"/>
              <a:t>Sample Generation</a:t>
            </a:r>
            <a:r>
              <a:rPr lang="ko-KR" altLang="en-US" dirty="0"/>
              <a:t>은 학습 데이터를 구축하는 단계입니다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먼저 파라미터들에 </a:t>
            </a:r>
            <a:r>
              <a:rPr lang="ko-KR" altLang="en-US" dirty="0" err="1"/>
              <a:t>랜덤한</a:t>
            </a:r>
            <a:r>
              <a:rPr lang="ko-KR" altLang="en-US" dirty="0"/>
              <a:t> 값을 할당한 후 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Redis Configuration</a:t>
            </a:r>
            <a:r>
              <a:rPr lang="ko-KR" altLang="en-US" dirty="0"/>
              <a:t> 파일을 생성합니다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KR" altLang="ko-KR" dirty="0"/>
          </a:p>
          <a:p>
            <a:r>
              <a:rPr lang="ko-KR" altLang="en-US" dirty="0"/>
              <a:t>그리고 각 </a:t>
            </a:r>
            <a:r>
              <a:rPr lang="en-US" altLang="ko-KR" dirty="0"/>
              <a:t>config </a:t>
            </a:r>
            <a:r>
              <a:rPr lang="ko-KR" altLang="en-US" dirty="0"/>
              <a:t>파일을 통해 </a:t>
            </a:r>
            <a:r>
              <a:rPr lang="en-US" altLang="ko-KR" dirty="0"/>
              <a:t>Redis</a:t>
            </a:r>
            <a:r>
              <a:rPr lang="ko-KR" altLang="en-US" dirty="0" err="1"/>
              <a:t>를</a:t>
            </a:r>
            <a:r>
              <a:rPr lang="ko-KR" altLang="en-US" dirty="0"/>
              <a:t> 실행하여 내부 </a:t>
            </a:r>
            <a:r>
              <a:rPr lang="en-US" altLang="ko-KR" dirty="0"/>
              <a:t>metrics</a:t>
            </a:r>
            <a:r>
              <a:rPr lang="ko-KR" altLang="en-US" dirty="0"/>
              <a:t>인 </a:t>
            </a:r>
            <a:r>
              <a:rPr lang="en-US" altLang="ko-KR" dirty="0"/>
              <a:t>internal metrics</a:t>
            </a:r>
            <a:r>
              <a:rPr lang="ko-KR" altLang="en-US" dirty="0"/>
              <a:t>와 외부 </a:t>
            </a:r>
            <a:r>
              <a:rPr lang="en-US" altLang="ko-KR" dirty="0"/>
              <a:t>metrics</a:t>
            </a:r>
            <a:r>
              <a:rPr lang="ko-KR" altLang="en-US" dirty="0"/>
              <a:t>인 </a:t>
            </a:r>
            <a:r>
              <a:rPr lang="en-US" altLang="ko-KR" dirty="0"/>
              <a:t>external metrics</a:t>
            </a:r>
            <a:r>
              <a:rPr lang="ko-KR" altLang="en-US" dirty="0" err="1"/>
              <a:t>를</a:t>
            </a:r>
            <a:r>
              <a:rPr lang="ko-KR" altLang="en-US" dirty="0"/>
              <a:t> 얻습니다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내부 </a:t>
            </a:r>
            <a:r>
              <a:rPr lang="en-US" altLang="ko-KR" dirty="0"/>
              <a:t>metrics</a:t>
            </a:r>
            <a:r>
              <a:rPr lang="ko-KR" altLang="en-US" dirty="0"/>
              <a:t>의 경우 </a:t>
            </a:r>
            <a:r>
              <a:rPr lang="en-US" altLang="ko-KR" dirty="0" err="1"/>
              <a:t>redis</a:t>
            </a:r>
            <a:r>
              <a:rPr lang="ko-KR" altLang="en-US" dirty="0"/>
              <a:t>의 </a:t>
            </a:r>
            <a:r>
              <a:rPr lang="en-US" altLang="ko-KR" dirty="0" err="1"/>
              <a:t>cpu</a:t>
            </a:r>
            <a:r>
              <a:rPr lang="en-US" altLang="ko-KR" dirty="0"/>
              <a:t> </a:t>
            </a:r>
            <a:r>
              <a:rPr lang="ko-KR" altLang="en-US" dirty="0"/>
              <a:t>사용량</a:t>
            </a:r>
            <a:r>
              <a:rPr lang="en-US" altLang="ko-KR" dirty="0"/>
              <a:t>,</a:t>
            </a:r>
            <a:r>
              <a:rPr lang="ko-KR" altLang="en-US" dirty="0"/>
              <a:t> 메모리 사용량과 같이 </a:t>
            </a:r>
            <a:r>
              <a:rPr lang="en-US" altLang="ko-KR" dirty="0" err="1"/>
              <a:t>redis</a:t>
            </a:r>
            <a:r>
              <a:rPr lang="en-US" altLang="ko-KR" dirty="0"/>
              <a:t> info </a:t>
            </a:r>
            <a:r>
              <a:rPr lang="ko-KR" altLang="en-US" dirty="0"/>
              <a:t>명령어를 통해 조회되는 값이며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외부 </a:t>
            </a:r>
            <a:r>
              <a:rPr lang="en-US" altLang="ko-KR" dirty="0"/>
              <a:t>metrics</a:t>
            </a:r>
            <a:r>
              <a:rPr lang="ko-KR" altLang="en-US" dirty="0"/>
              <a:t>는</a:t>
            </a:r>
            <a:r>
              <a:rPr lang="en-US" altLang="ko-KR" dirty="0"/>
              <a:t> </a:t>
            </a:r>
            <a:r>
              <a:rPr lang="ko-KR" altLang="en-US" dirty="0"/>
              <a:t>단위 시간당 처리량과 </a:t>
            </a:r>
            <a:r>
              <a:rPr lang="ko-KR" altLang="en-US" dirty="0" err="1"/>
              <a:t>지연시간과</a:t>
            </a:r>
            <a:r>
              <a:rPr lang="ko-KR" altLang="en-US" dirty="0"/>
              <a:t> 같이  </a:t>
            </a:r>
            <a:r>
              <a:rPr lang="en-US" altLang="ko-KR" dirty="0" err="1"/>
              <a:t>memtier</a:t>
            </a:r>
            <a:r>
              <a:rPr lang="en-US" altLang="ko-KR" dirty="0"/>
              <a:t> benchmark</a:t>
            </a:r>
            <a:r>
              <a:rPr lang="ko-KR" altLang="en-US" dirty="0" err="1"/>
              <a:t>를</a:t>
            </a:r>
            <a:r>
              <a:rPr lang="ko-KR" altLang="en-US" dirty="0"/>
              <a:t> 통해 조회되는 값입니다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042745-30AB-9045-9A84-B4B17C68A7F3}" type="slidenum">
              <a:rPr lang="en-KR" smtClean="0"/>
              <a:t>8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9801335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다음은 </a:t>
            </a:r>
            <a:r>
              <a:rPr lang="en-US" altLang="ko-KR" dirty="0"/>
              <a:t>internal</a:t>
            </a:r>
            <a:r>
              <a:rPr lang="ko-KR" altLang="en-US" dirty="0"/>
              <a:t> </a:t>
            </a:r>
            <a:r>
              <a:rPr lang="en-US" altLang="ko-KR" dirty="0" err="1"/>
              <a:t>metrcis</a:t>
            </a:r>
            <a:r>
              <a:rPr lang="ko-KR" altLang="en-US" dirty="0"/>
              <a:t> </a:t>
            </a:r>
            <a:r>
              <a:rPr lang="en-US" altLang="ko-KR" dirty="0"/>
              <a:t>clustering</a:t>
            </a:r>
            <a:r>
              <a:rPr lang="ko-KR" altLang="en-US" dirty="0"/>
              <a:t> 단계입니다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Sample </a:t>
            </a:r>
            <a:r>
              <a:rPr lang="en-US" altLang="ko-KR" dirty="0" err="1"/>
              <a:t>Genration</a:t>
            </a:r>
            <a:r>
              <a:rPr lang="en-US" altLang="ko-KR" dirty="0"/>
              <a:t> </a:t>
            </a:r>
            <a:r>
              <a:rPr lang="ko-KR" altLang="en-US" dirty="0"/>
              <a:t>단계에서 생성된 내부 </a:t>
            </a:r>
            <a:r>
              <a:rPr lang="en-US" altLang="ko-KR" dirty="0" err="1"/>
              <a:t>metrcis</a:t>
            </a:r>
            <a:r>
              <a:rPr lang="ko-KR" altLang="en-US" dirty="0" err="1"/>
              <a:t>를</a:t>
            </a:r>
            <a:r>
              <a:rPr lang="ko-KR" altLang="en-US" dirty="0"/>
              <a:t> 대상으로 </a:t>
            </a:r>
            <a:r>
              <a:rPr lang="ko-KR" altLang="en-US" dirty="0" err="1"/>
              <a:t>군집화하는</a:t>
            </a:r>
            <a:r>
              <a:rPr lang="ko-KR" altLang="en-US" dirty="0"/>
              <a:t> 단계입니다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먼저 내부 </a:t>
            </a:r>
            <a:r>
              <a:rPr lang="en-US" altLang="ko-KR" dirty="0"/>
              <a:t>metrics</a:t>
            </a:r>
            <a:r>
              <a:rPr lang="ko-KR" altLang="en-US" dirty="0" err="1"/>
              <a:t>를</a:t>
            </a:r>
            <a:r>
              <a:rPr lang="ko-KR" altLang="en-US" dirty="0"/>
              <a:t> 통해 요인분석을 진행하여 잠재된 </a:t>
            </a:r>
            <a:r>
              <a:rPr lang="ko-KR" altLang="en-US" dirty="0" err="1"/>
              <a:t>공통요인을</a:t>
            </a:r>
            <a:r>
              <a:rPr lang="ko-KR" altLang="en-US" dirty="0"/>
              <a:t> 파악하고</a:t>
            </a:r>
            <a:r>
              <a:rPr lang="en-US" altLang="ko-KR" dirty="0"/>
              <a:t>,</a:t>
            </a:r>
            <a:r>
              <a:rPr lang="ko-KR" altLang="en-US" dirty="0"/>
              <a:t> 요인 분석 결과를 바탕으로 </a:t>
            </a:r>
            <a:r>
              <a:rPr lang="en-US" altLang="ko-KR" dirty="0"/>
              <a:t>k</a:t>
            </a:r>
            <a:r>
              <a:rPr lang="ko-KR" altLang="en-US" dirty="0"/>
              <a:t>평균 </a:t>
            </a:r>
            <a:r>
              <a:rPr lang="ko-KR" altLang="en-US" dirty="0" err="1"/>
              <a:t>군집화를</a:t>
            </a:r>
            <a:r>
              <a:rPr lang="ko-KR" altLang="en-US" dirty="0"/>
              <a:t> 통해 내부 </a:t>
            </a:r>
            <a:r>
              <a:rPr lang="en-US" altLang="ko-KR" dirty="0"/>
              <a:t>metrics</a:t>
            </a:r>
            <a:r>
              <a:rPr lang="ko-KR" altLang="en-US" dirty="0" err="1"/>
              <a:t>를</a:t>
            </a:r>
            <a:r>
              <a:rPr lang="ko-KR" altLang="en-US" dirty="0"/>
              <a:t> 분류합니다</a:t>
            </a:r>
            <a:r>
              <a:rPr lang="en-US" altLang="ko-KR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042745-30AB-9045-9A84-B4B17C68A7F3}" type="slidenum">
              <a:rPr lang="en-KR" smtClean="0"/>
              <a:t>9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216924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84E4E-4E8D-674C-B92D-3A813778A5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B71067-0B79-504E-A438-E382A4DC35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6F9E91-12B4-F24B-9F45-72A5509F5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55563-B0B7-5045-B8A2-C9935FA42C38}" type="datetimeFigureOut">
              <a:rPr lang="en-KR" smtClean="0"/>
              <a:t>2021/10/25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D8BD4F-51D6-F94F-B421-506204556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BA17FB-630F-DB47-B382-09ED77217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BAFF9-162A-A94A-8C4B-AA17309A173F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451821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F7E08-8217-2D49-B697-EBD77D659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767EC0-9713-1F49-ADB1-4BE6776BAE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971CB-6E76-9B41-BE0D-17F50B759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55563-B0B7-5045-B8A2-C9935FA42C38}" type="datetimeFigureOut">
              <a:rPr lang="en-KR" smtClean="0"/>
              <a:t>2021/10/25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89404-D434-324F-BA17-8980C7AA9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14CBE9-FB35-8342-BFD2-0BFEB0208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BAFF9-162A-A94A-8C4B-AA17309A173F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351286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91036A-BA85-4B45-8838-E70F254ADE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293CD6-4529-B947-A0E2-8B84F3883D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DD7B1D-E211-054D-8B1F-FB1118318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55563-B0B7-5045-B8A2-C9935FA42C38}" type="datetimeFigureOut">
              <a:rPr lang="en-KR" smtClean="0"/>
              <a:t>2021/10/25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A9ED66-006A-054B-9D62-9D70E36C3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990CEB-1BF9-2F4F-AAB8-815C73FC3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BAFF9-162A-A94A-8C4B-AA17309A173F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74822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E6F28-6D50-024A-B5D1-7A1B4D04C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E90C95-91F3-DB40-83B0-A26CF0756B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1D2668-D18A-EF43-8A66-74C3D50C2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55563-B0B7-5045-B8A2-C9935FA42C38}" type="datetimeFigureOut">
              <a:rPr lang="en-KR" smtClean="0"/>
              <a:t>2021/10/25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59A436-0D03-E842-B006-F7CF99063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0A901-4FD5-AA43-9E20-2CF29C53C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BAFF9-162A-A94A-8C4B-AA17309A173F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148612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43C53-EF7F-9646-82B0-598A5241E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D65EBC-D395-3D45-97C8-0039F5419D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E6FCE5-899C-8548-B124-B85FFED65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55563-B0B7-5045-B8A2-C9935FA42C38}" type="datetimeFigureOut">
              <a:rPr lang="en-KR" smtClean="0"/>
              <a:t>2021/10/25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DC352C-DCB8-1242-BB72-9316AEFA9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BA2B26-6DD4-A74C-903E-701D8D663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BAFF9-162A-A94A-8C4B-AA17309A173F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26103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9AB64-6C9B-1A4C-BC4E-27F219421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D1803-CDBB-9F4B-A864-A2DFA9E9FE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A70C7E-EB01-BF4D-B3C8-D222E5B53F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9AD216-E3C9-8F44-822A-AE49F53F4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55563-B0B7-5045-B8A2-C9935FA42C38}" type="datetimeFigureOut">
              <a:rPr lang="en-KR" smtClean="0"/>
              <a:t>2021/10/25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BDA01F-0DBA-2A4B-AB2B-1FE45B903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306479-62BF-5140-BC94-557A7B325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BAFF9-162A-A94A-8C4B-AA17309A173F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178693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19E1E-8C47-CB4E-8A74-2F6C89F93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EDB181-D215-C14A-8B3E-A6EDA1979B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869951-47F1-F745-A9ED-A93317E3DB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9B14D9-B2EE-2B4C-BFBE-ABDAB12446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963C86-D480-A449-88D7-890F98159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1F168C-B4A5-E644-A4F7-034AFD4DE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55563-B0B7-5045-B8A2-C9935FA42C38}" type="datetimeFigureOut">
              <a:rPr lang="en-KR" smtClean="0"/>
              <a:t>2021/10/25</a:t>
            </a:fld>
            <a:endParaRPr lang="en-K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31CC90-430C-4148-B8B2-D500EAAAD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13F19B-9585-FC40-BA32-D1A438BE2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BAFF9-162A-A94A-8C4B-AA17309A173F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687967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BF2CC-B763-7141-99CC-F90A1E1BE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E71212-4BBF-C04D-80A5-86BEC46BB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55563-B0B7-5045-B8A2-C9935FA42C38}" type="datetimeFigureOut">
              <a:rPr lang="en-KR" smtClean="0"/>
              <a:t>2021/10/25</a:t>
            </a:fld>
            <a:endParaRPr lang="en-K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8576EE-96BD-FF40-9B2B-762351C45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56AFE6-8D8C-8E48-A918-9B2F9BF70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BAFF9-162A-A94A-8C4B-AA17309A173F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551735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D540EF-E278-7145-9783-E02FE25B4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55563-B0B7-5045-B8A2-C9935FA42C38}" type="datetimeFigureOut">
              <a:rPr lang="en-KR" smtClean="0"/>
              <a:t>2021/10/25</a:t>
            </a:fld>
            <a:endParaRPr lang="en-K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B9A879-59A3-2C4D-88E4-24819B331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232259-BCCC-F141-891A-1E40F93D4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BAFF9-162A-A94A-8C4B-AA17309A173F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706827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4D28F-BF06-5B44-9B63-37A15C05C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E6C3B0-B096-5A4F-8D58-81791BF68A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EB3E47-44B7-F44D-80A8-51372DF344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B765AB-2DD3-8D4C-B740-90A16E1F1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55563-B0B7-5045-B8A2-C9935FA42C38}" type="datetimeFigureOut">
              <a:rPr lang="en-KR" smtClean="0"/>
              <a:t>2021/10/25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B9C5F1-CA4B-9146-BBA4-95C91F536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2F9CCA-600B-1F48-A6D8-B1E1513FA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BAFF9-162A-A94A-8C4B-AA17309A173F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427407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597BF-CD07-2E44-842A-F030C0AFD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A08744-31F8-DE41-BD34-C4857BEECF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E88C85-E39A-0345-9B62-33491ED6BB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F3999C-E404-024D-BA2E-07378CE0A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55563-B0B7-5045-B8A2-C9935FA42C38}" type="datetimeFigureOut">
              <a:rPr lang="en-KR" smtClean="0"/>
              <a:t>2021/10/25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E1506B-0A1B-1640-AB30-B94B7C0CF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9BC081-5044-144B-AA90-14052E012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BAFF9-162A-A94A-8C4B-AA17309A173F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199769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3BF73B-C296-D146-8BDE-B80721F18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2E8D94-EB00-D046-B23B-95C98058F1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D78D4D-07BB-DB43-87A5-5E8FCA9A84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055563-B0B7-5045-B8A2-C9935FA42C38}" type="datetimeFigureOut">
              <a:rPr lang="en-KR" smtClean="0"/>
              <a:t>2021/10/25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CA45B4-6EC5-FB47-BC5D-446F47C4F3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612D3D-53C4-3648-840A-B0455C7A79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7BAFF9-162A-A94A-8C4B-AA17309A173F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573407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8C31E-9F60-D948-A954-69F4D09560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2540" y="2732110"/>
            <a:ext cx="10346919" cy="1393780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z="3600" dirty="0"/>
              <a:t>Redis </a:t>
            </a:r>
            <a:r>
              <a:rPr lang="ko-KR" altLang="en-US" sz="3600" dirty="0" err="1"/>
              <a:t>파라미터</a:t>
            </a:r>
            <a:r>
              <a:rPr lang="ko-KR" altLang="en-US" sz="3600" dirty="0"/>
              <a:t> 분류 및 단계적 </a:t>
            </a:r>
            <a:r>
              <a:rPr lang="ko-KR" altLang="en-US" sz="3600" dirty="0" err="1"/>
              <a:t>베이지안</a:t>
            </a:r>
            <a:r>
              <a:rPr lang="ko-KR" altLang="en-US" sz="3600" dirty="0"/>
              <a:t> 최적화를 통한 </a:t>
            </a:r>
            <a:r>
              <a:rPr lang="ko-KR" altLang="en-US" sz="3600" dirty="0" err="1"/>
              <a:t>파라미터</a:t>
            </a:r>
            <a:r>
              <a:rPr lang="ko-KR" altLang="en-US" sz="3600" dirty="0"/>
              <a:t> 튜닝 연구</a:t>
            </a:r>
            <a:endParaRPr lang="en-KR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B3DB37-5AC8-A548-978E-98ED5A16A3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59680" y="4409251"/>
            <a:ext cx="2072640" cy="483009"/>
          </a:xfrm>
        </p:spPr>
        <p:txBody>
          <a:bodyPr/>
          <a:lstStyle/>
          <a:p>
            <a:r>
              <a:rPr lang="ko-KR" altLang="en-US" b="1" dirty="0" err="1"/>
              <a:t>조성운</a:t>
            </a:r>
            <a:endParaRPr lang="en-KR" b="1" dirty="0"/>
          </a:p>
        </p:txBody>
      </p:sp>
    </p:spTree>
    <p:extLst>
      <p:ext uri="{BB962C8B-B14F-4D97-AF65-F5344CB8AC3E}">
        <p14:creationId xmlns:p14="http://schemas.microsoft.com/office/powerpoint/2010/main" val="4010522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AFD43-CFC3-F640-9BCF-485FFA048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제안하는 모델</a:t>
            </a:r>
            <a:endParaRPr lang="en-KR" dirty="0"/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3F60ABA4-27B6-5845-8320-2CA6E8A70050}"/>
              </a:ext>
            </a:extLst>
          </p:cNvPr>
          <p:cNvSpPr/>
          <p:nvPr/>
        </p:nvSpPr>
        <p:spPr>
          <a:xfrm>
            <a:off x="1073061" y="2092255"/>
            <a:ext cx="3566564" cy="2298003"/>
          </a:xfrm>
          <a:prstGeom prst="roundRect">
            <a:avLst>
              <a:gd name="adj" fmla="val 6854"/>
            </a:avLst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graphicFrame>
        <p:nvGraphicFramePr>
          <p:cNvPr id="49" name="Table 48">
            <a:extLst>
              <a:ext uri="{FF2B5EF4-FFF2-40B4-BE49-F238E27FC236}">
                <a16:creationId xmlns:a16="http://schemas.microsoft.com/office/drawing/2014/main" id="{536D93CB-6E89-FF4B-9517-8DF206CB09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9317610"/>
              </p:ext>
            </p:extLst>
          </p:nvPr>
        </p:nvGraphicFramePr>
        <p:xfrm>
          <a:off x="3643755" y="2295251"/>
          <a:ext cx="861405" cy="1036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1405">
                  <a:extLst>
                    <a:ext uri="{9D8B030D-6E8A-4147-A177-3AD203B41FA5}">
                      <a16:colId xmlns:a16="http://schemas.microsoft.com/office/drawing/2014/main" val="1765330442"/>
                    </a:ext>
                  </a:extLst>
                </a:gridCol>
              </a:tblGrid>
              <a:tr h="14875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param_1</a:t>
                      </a:r>
                      <a:endParaRPr lang="en-KR" sz="11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91177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/>
                        <a:t>param_2</a:t>
                      </a:r>
                      <a:endParaRPr lang="en-KR" sz="11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1310833"/>
                  </a:ext>
                </a:extLst>
              </a:tr>
              <a:tr h="1257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/>
                        <a:t>param_3</a:t>
                      </a:r>
                      <a:endParaRPr lang="en-KR" sz="11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20834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/>
                        <a:t>param_4</a:t>
                      </a:r>
                      <a:endParaRPr lang="en-KR" sz="11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5667658"/>
                  </a:ext>
                </a:extLst>
              </a:tr>
            </a:tbl>
          </a:graphicData>
        </a:graphic>
      </p:graphicFrame>
      <p:graphicFrame>
        <p:nvGraphicFramePr>
          <p:cNvPr id="50" name="Table 49">
            <a:extLst>
              <a:ext uri="{FF2B5EF4-FFF2-40B4-BE49-F238E27FC236}">
                <a16:creationId xmlns:a16="http://schemas.microsoft.com/office/drawing/2014/main" id="{600DA20B-16A9-314C-9723-1C12BF6D3B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0817769"/>
              </p:ext>
            </p:extLst>
          </p:nvPr>
        </p:nvGraphicFramePr>
        <p:xfrm>
          <a:off x="3641494" y="3438734"/>
          <a:ext cx="861404" cy="777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1404">
                  <a:extLst>
                    <a:ext uri="{9D8B030D-6E8A-4147-A177-3AD203B41FA5}">
                      <a16:colId xmlns:a16="http://schemas.microsoft.com/office/drawing/2014/main" val="163125525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/>
                        <a:t>param_5</a:t>
                      </a:r>
                      <a:endParaRPr lang="en-KR" sz="11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3599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/>
                        <a:t>param_6</a:t>
                      </a:r>
                      <a:endParaRPr lang="en-KR" sz="11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9295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/>
                        <a:t>param_7</a:t>
                      </a:r>
                      <a:endParaRPr lang="en-KR" sz="11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906035"/>
                  </a:ext>
                </a:extLst>
              </a:tr>
            </a:tbl>
          </a:graphicData>
        </a:graphic>
      </p:graphicFrame>
      <p:grpSp>
        <p:nvGrpSpPr>
          <p:cNvPr id="51" name="Group 50">
            <a:extLst>
              <a:ext uri="{FF2B5EF4-FFF2-40B4-BE49-F238E27FC236}">
                <a16:creationId xmlns:a16="http://schemas.microsoft.com/office/drawing/2014/main" id="{E68B5E85-CE1E-DB4B-992B-9385018360D1}"/>
              </a:ext>
            </a:extLst>
          </p:cNvPr>
          <p:cNvGrpSpPr/>
          <p:nvPr/>
        </p:nvGrpSpPr>
        <p:grpSpPr>
          <a:xfrm>
            <a:off x="1290982" y="2069646"/>
            <a:ext cx="1641239" cy="1113597"/>
            <a:chOff x="-1286822" y="1123772"/>
            <a:chExt cx="1641239" cy="1113597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4A2B3DCD-3232-F949-A66C-D349CA73F512}"/>
                </a:ext>
              </a:extLst>
            </p:cNvPr>
            <p:cNvSpPr txBox="1"/>
            <p:nvPr/>
          </p:nvSpPr>
          <p:spPr>
            <a:xfrm>
              <a:off x="-1286822" y="1406372"/>
              <a:ext cx="1641239" cy="83099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err="1"/>
                <a:t>used_memory</a:t>
              </a:r>
              <a:endParaRPr lang="en-US" sz="1200" dirty="0"/>
            </a:p>
            <a:p>
              <a:pPr algn="ctr"/>
              <a:r>
                <a:rPr lang="en-US" sz="1200" dirty="0" err="1"/>
                <a:t>used_memory_human</a:t>
              </a:r>
              <a:endParaRPr lang="en-US" sz="1200" dirty="0"/>
            </a:p>
            <a:p>
              <a:pPr algn="ctr"/>
              <a:r>
                <a:rPr lang="en-US" sz="1200" dirty="0" err="1"/>
                <a:t>used_memory_peak</a:t>
              </a:r>
              <a:endParaRPr lang="en-US" sz="1200" dirty="0"/>
            </a:p>
            <a:p>
              <a:pPr algn="ctr"/>
              <a:r>
                <a:rPr lang="en-US" sz="1200" dirty="0"/>
                <a:t>…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E848FA98-26C6-7143-996D-39FADC3CFACC}"/>
                </a:ext>
              </a:extLst>
            </p:cNvPr>
            <p:cNvSpPr txBox="1"/>
            <p:nvPr/>
          </p:nvSpPr>
          <p:spPr>
            <a:xfrm>
              <a:off x="-836114" y="1123772"/>
              <a:ext cx="78829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KR" sz="1400" dirty="0"/>
                <a:t>Cluster1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6AE6F6A3-C317-E949-B8F8-BDB665CCE329}"/>
              </a:ext>
            </a:extLst>
          </p:cNvPr>
          <p:cNvGrpSpPr/>
          <p:nvPr/>
        </p:nvGrpSpPr>
        <p:grpSpPr>
          <a:xfrm>
            <a:off x="1315218" y="3180123"/>
            <a:ext cx="1641239" cy="1109530"/>
            <a:chOff x="-1212552" y="2345895"/>
            <a:chExt cx="1641239" cy="1109530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BD94B873-E21F-0345-B499-FDACF6060ACC}"/>
                </a:ext>
              </a:extLst>
            </p:cNvPr>
            <p:cNvSpPr txBox="1"/>
            <p:nvPr/>
          </p:nvSpPr>
          <p:spPr>
            <a:xfrm>
              <a:off x="-1212552" y="2624428"/>
              <a:ext cx="1641239" cy="83099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err="1"/>
                <a:t>used_cpu_sys</a:t>
              </a:r>
              <a:endParaRPr lang="en-US" sz="1200" dirty="0"/>
            </a:p>
            <a:p>
              <a:pPr algn="ctr"/>
              <a:r>
                <a:rPr lang="en-US" sz="1200" dirty="0" err="1"/>
                <a:t>used_cpu_user</a:t>
              </a:r>
              <a:endParaRPr lang="en-US" sz="1200" dirty="0"/>
            </a:p>
            <a:p>
              <a:pPr algn="ctr"/>
              <a:r>
                <a:rPr lang="en-US" sz="1200" dirty="0" err="1"/>
                <a:t>used_cpu_sys_children</a:t>
              </a:r>
              <a:endParaRPr lang="en-US" sz="1200" dirty="0"/>
            </a:p>
            <a:p>
              <a:pPr algn="ctr"/>
              <a:r>
                <a:rPr lang="en-KR" sz="1200" dirty="0"/>
                <a:t>…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61E587DF-2531-C74F-9AA1-68A9700D88D0}"/>
                </a:ext>
              </a:extLst>
            </p:cNvPr>
            <p:cNvSpPr txBox="1"/>
            <p:nvPr/>
          </p:nvSpPr>
          <p:spPr>
            <a:xfrm>
              <a:off x="-810316" y="2345895"/>
              <a:ext cx="78829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KR" sz="1400" dirty="0"/>
                <a:t>Cluster</a:t>
              </a:r>
              <a:r>
                <a:rPr lang="en-US" altLang="ko-KR" sz="1400" dirty="0"/>
                <a:t>2</a:t>
              </a:r>
              <a:endParaRPr lang="en-KR" sz="1400" dirty="0"/>
            </a:p>
          </p:txBody>
        </p:sp>
      </p:grpSp>
      <p:graphicFrame>
        <p:nvGraphicFramePr>
          <p:cNvPr id="57" name="Table 56">
            <a:extLst>
              <a:ext uri="{FF2B5EF4-FFF2-40B4-BE49-F238E27FC236}">
                <a16:creationId xmlns:a16="http://schemas.microsoft.com/office/drawing/2014/main" id="{53D60B24-9F83-5344-98E2-A877B1B152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3561738"/>
              </p:ext>
            </p:extLst>
          </p:nvPr>
        </p:nvGraphicFramePr>
        <p:xfrm>
          <a:off x="3624750" y="4572181"/>
          <a:ext cx="1091211" cy="1920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1211">
                  <a:extLst>
                    <a:ext uri="{9D8B030D-6E8A-4147-A177-3AD203B41FA5}">
                      <a16:colId xmlns:a16="http://schemas.microsoft.com/office/drawing/2014/main" val="2056884691"/>
                    </a:ext>
                  </a:extLst>
                </a:gridCol>
              </a:tblGrid>
              <a:tr h="225613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param_1 </a:t>
                      </a:r>
                      <a:endParaRPr lang="en-KR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5043420"/>
                  </a:ext>
                </a:extLst>
              </a:tr>
              <a:tr h="2256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param_2 </a:t>
                      </a:r>
                      <a:endParaRPr lang="en-KR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2115982"/>
                  </a:ext>
                </a:extLst>
              </a:tr>
              <a:tr h="2256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param_3</a:t>
                      </a:r>
                      <a:endParaRPr lang="en-KR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2840562"/>
                  </a:ext>
                </a:extLst>
              </a:tr>
              <a:tr h="2256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param_4</a:t>
                      </a:r>
                      <a:endParaRPr lang="en-KR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75761"/>
                  </a:ext>
                </a:extLst>
              </a:tr>
              <a:tr h="2256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param_5</a:t>
                      </a:r>
                      <a:endParaRPr lang="en-KR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4139472"/>
                  </a:ext>
                </a:extLst>
              </a:tr>
              <a:tr h="2256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param_6</a:t>
                      </a:r>
                      <a:endParaRPr lang="en-KR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5183372"/>
                  </a:ext>
                </a:extLst>
              </a:tr>
              <a:tr h="2256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param_7</a:t>
                      </a:r>
                      <a:endParaRPr lang="en-KR" sz="1200" b="1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4126108"/>
                  </a:ext>
                </a:extLst>
              </a:tr>
            </a:tbl>
          </a:graphicData>
        </a:graphic>
      </p:graphicFrame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03FD65D2-D6B3-8F44-A9C1-C1255D692CB4}"/>
              </a:ext>
            </a:extLst>
          </p:cNvPr>
          <p:cNvSpPr/>
          <p:nvPr/>
        </p:nvSpPr>
        <p:spPr>
          <a:xfrm>
            <a:off x="1643873" y="5219455"/>
            <a:ext cx="1520335" cy="6256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Parameter</a:t>
            </a:r>
          </a:p>
          <a:p>
            <a:pPr algn="ctr"/>
            <a:r>
              <a:rPr lang="en-US" b="1" dirty="0"/>
              <a:t>Matching</a:t>
            </a:r>
            <a:endParaRPr lang="en-KR" b="1" dirty="0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4A2B9E8-6FE2-8A41-97A7-865E42EBC6FB}"/>
              </a:ext>
            </a:extLst>
          </p:cNvPr>
          <p:cNvCxnSpPr>
            <a:cxnSpLocks/>
            <a:stCxn id="57" idx="1"/>
            <a:endCxn id="59" idx="3"/>
          </p:cNvCxnSpPr>
          <p:nvPr/>
        </p:nvCxnSpPr>
        <p:spPr>
          <a:xfrm flipH="1">
            <a:off x="3164208" y="5532301"/>
            <a:ext cx="460542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Elbow Connector 60">
            <a:extLst>
              <a:ext uri="{FF2B5EF4-FFF2-40B4-BE49-F238E27FC236}">
                <a16:creationId xmlns:a16="http://schemas.microsoft.com/office/drawing/2014/main" id="{AA316825-8075-E64A-A515-B49D10AB962D}"/>
              </a:ext>
            </a:extLst>
          </p:cNvPr>
          <p:cNvCxnSpPr>
            <a:cxnSpLocks/>
            <a:endCxn id="59" idx="1"/>
          </p:cNvCxnSpPr>
          <p:nvPr/>
        </p:nvCxnSpPr>
        <p:spPr>
          <a:xfrm flipV="1">
            <a:off x="1073061" y="5532301"/>
            <a:ext cx="570812" cy="114165"/>
          </a:xfrm>
          <a:prstGeom prst="bentConnector3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>
            <a:extLst>
              <a:ext uri="{FF2B5EF4-FFF2-40B4-BE49-F238E27FC236}">
                <a16:creationId xmlns:a16="http://schemas.microsoft.com/office/drawing/2014/main" id="{6CB8A924-F5DE-A94B-B5E6-F4D497A616E6}"/>
              </a:ext>
            </a:extLst>
          </p:cNvPr>
          <p:cNvCxnSpPr>
            <a:cxnSpLocks/>
            <a:endCxn id="48" idx="2"/>
          </p:cNvCxnSpPr>
          <p:nvPr/>
        </p:nvCxnSpPr>
        <p:spPr>
          <a:xfrm rot="5400000" flipH="1" flipV="1">
            <a:off x="2370171" y="4670108"/>
            <a:ext cx="766022" cy="206322"/>
          </a:xfrm>
          <a:prstGeom prst="bentConnector3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Left-Right Arrow 62">
            <a:extLst>
              <a:ext uri="{FF2B5EF4-FFF2-40B4-BE49-F238E27FC236}">
                <a16:creationId xmlns:a16="http://schemas.microsoft.com/office/drawing/2014/main" id="{2D91B7B5-16CA-AE4B-BD2F-1554253EAA5A}"/>
              </a:ext>
            </a:extLst>
          </p:cNvPr>
          <p:cNvSpPr/>
          <p:nvPr/>
        </p:nvSpPr>
        <p:spPr>
          <a:xfrm>
            <a:off x="3040760" y="2722783"/>
            <a:ext cx="452187" cy="195954"/>
          </a:xfrm>
          <a:prstGeom prst="leftRightArrow">
            <a:avLst>
              <a:gd name="adj1" fmla="val 48141"/>
              <a:gd name="adj2" fmla="val 43726"/>
            </a:avLst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6FD3EB3-AA87-9F4F-9693-8DB622CF0A4E}"/>
              </a:ext>
            </a:extLst>
          </p:cNvPr>
          <p:cNvSpPr txBox="1"/>
          <p:nvPr/>
        </p:nvSpPr>
        <p:spPr>
          <a:xfrm>
            <a:off x="832605" y="1475319"/>
            <a:ext cx="29957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sz="2000" b="1" dirty="0"/>
              <a:t>(3) </a:t>
            </a:r>
            <a:r>
              <a:rPr lang="en-US" sz="2000" b="1" dirty="0" err="1"/>
              <a:t>Paramter</a:t>
            </a:r>
            <a:r>
              <a:rPr lang="en-US" sz="2000" b="1" dirty="0"/>
              <a:t> Matching</a:t>
            </a:r>
            <a:endParaRPr lang="en-KR" sz="2000" b="1" dirty="0"/>
          </a:p>
        </p:txBody>
      </p:sp>
      <p:sp>
        <p:nvSpPr>
          <p:cNvPr id="65" name="Left-Right Arrow 64">
            <a:extLst>
              <a:ext uri="{FF2B5EF4-FFF2-40B4-BE49-F238E27FC236}">
                <a16:creationId xmlns:a16="http://schemas.microsoft.com/office/drawing/2014/main" id="{1B9F6B60-CD79-E841-BD04-511E4E40AD42}"/>
              </a:ext>
            </a:extLst>
          </p:cNvPr>
          <p:cNvSpPr/>
          <p:nvPr/>
        </p:nvSpPr>
        <p:spPr>
          <a:xfrm>
            <a:off x="3040759" y="3729377"/>
            <a:ext cx="452187" cy="195954"/>
          </a:xfrm>
          <a:prstGeom prst="leftRightArrow">
            <a:avLst>
              <a:gd name="adj1" fmla="val 48141"/>
              <a:gd name="adj2" fmla="val 43726"/>
            </a:avLst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252787B-976C-A74E-8BDB-D8211B83F969}"/>
              </a:ext>
            </a:extLst>
          </p:cNvPr>
          <p:cNvGrpSpPr/>
          <p:nvPr/>
        </p:nvGrpSpPr>
        <p:grpSpPr>
          <a:xfrm>
            <a:off x="5775372" y="2201305"/>
            <a:ext cx="5578428" cy="1307613"/>
            <a:chOff x="5775372" y="2224165"/>
            <a:chExt cx="5578428" cy="130761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1B079617-77EF-E647-A5C7-71550549EECD}"/>
                    </a:ext>
                  </a:extLst>
                </p:cNvPr>
                <p:cNvSpPr txBox="1"/>
                <p:nvPr/>
              </p:nvSpPr>
              <p:spPr>
                <a:xfrm>
                  <a:off x="5777633" y="2224165"/>
                  <a:ext cx="2618281" cy="60484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K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𝐼𝑀𝐾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𝑐𝑜𝑣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𝑃𝑎𝑟𝑎𝑚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𝐼𝑀𝐾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𝑝𝑎𝑟𝑎𝑚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𝐼𝑀𝐾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en-KR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1B079617-77EF-E647-A5C7-71550549EE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77633" y="2224165"/>
                  <a:ext cx="2618281" cy="604846"/>
                </a:xfrm>
                <a:prstGeom prst="rect">
                  <a:avLst/>
                </a:prstGeom>
                <a:blipFill>
                  <a:blip r:embed="rId3"/>
                  <a:stretch>
                    <a:fillRect l="-1942" t="-4167" r="-2913" b="-10417"/>
                  </a:stretch>
                </a:blipFill>
              </p:spPr>
              <p:txBody>
                <a:bodyPr/>
                <a:lstStyle/>
                <a:p>
                  <a:r>
                    <a:rPr lang="en-K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6" name="화살표: 오른쪽 6">
              <a:extLst>
                <a:ext uri="{FF2B5EF4-FFF2-40B4-BE49-F238E27FC236}">
                  <a16:creationId xmlns:a16="http://schemas.microsoft.com/office/drawing/2014/main" id="{91A79D56-60BF-5647-A1A2-D274D3E1F0CA}"/>
                </a:ext>
              </a:extLst>
            </p:cNvPr>
            <p:cNvSpPr/>
            <p:nvPr/>
          </p:nvSpPr>
          <p:spPr>
            <a:xfrm>
              <a:off x="5775372" y="3184379"/>
              <a:ext cx="545803" cy="325467"/>
            </a:xfrm>
            <a:prstGeom prst="rightArrow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C427931-F4CC-FA4E-9FED-7B33325DEEC1}"/>
                </a:ext>
              </a:extLst>
            </p:cNvPr>
            <p:cNvSpPr txBox="1"/>
            <p:nvPr/>
          </p:nvSpPr>
          <p:spPr>
            <a:xfrm>
              <a:off x="6515231" y="3162446"/>
              <a:ext cx="48385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err="1"/>
                <a:t>파라미터와</a:t>
              </a:r>
              <a:r>
                <a:rPr lang="ko-KR" altLang="en-US" dirty="0"/>
                <a:t> 내부 </a:t>
              </a:r>
              <a:r>
                <a:rPr lang="en-US" altLang="ko-KR" dirty="0"/>
                <a:t>metrics</a:t>
              </a:r>
              <a:r>
                <a:rPr lang="ko-KR" altLang="en-US" dirty="0"/>
                <a:t> 간의 상관계수를 계산</a:t>
              </a:r>
              <a:endParaRPr lang="en-KR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F1B8948-3081-2B46-8D12-CB9D419C7E26}"/>
              </a:ext>
            </a:extLst>
          </p:cNvPr>
          <p:cNvGrpSpPr/>
          <p:nvPr/>
        </p:nvGrpSpPr>
        <p:grpSpPr>
          <a:xfrm>
            <a:off x="5692347" y="4168166"/>
            <a:ext cx="4397902" cy="1364135"/>
            <a:chOff x="5692347" y="4168166"/>
            <a:chExt cx="4397902" cy="136413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7CC5FA55-C292-9E4C-B216-ED037F9665EB}"/>
                    </a:ext>
                  </a:extLst>
                </p:cNvPr>
                <p:cNvSpPr txBox="1"/>
                <p:nvPr/>
              </p:nvSpPr>
              <p:spPr>
                <a:xfrm>
                  <a:off x="5692347" y="4168166"/>
                  <a:ext cx="3567387" cy="58407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𝐼𝑀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𝐼𝑀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+…+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𝐼𝑀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</m:num>
                          <m:den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𝑇𝑜𝑡𝑎𝑙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𝑛𝑢𝑚𝑏𝑒𝑟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𝑜𝑓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𝐼𝑛𝑡𝑒𝑟𝑛𝑎𝑙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𝑀𝑒𝑡𝑟𝑖𝑐𝑠</m:t>
                            </m:r>
                          </m:den>
                        </m:f>
                      </m:oMath>
                    </m:oMathPara>
                  </a14:m>
                  <a:endParaRPr lang="en-KR" dirty="0"/>
                </a:p>
              </p:txBody>
            </p:sp>
          </mc:Choice>
          <mc:Fallback xmlns="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7CC5FA55-C292-9E4C-B216-ED037F9665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92347" y="4168166"/>
                  <a:ext cx="3567387" cy="584071"/>
                </a:xfrm>
                <a:prstGeom prst="rect">
                  <a:avLst/>
                </a:prstGeom>
                <a:blipFill>
                  <a:blip r:embed="rId4"/>
                  <a:stretch>
                    <a:fillRect l="-1418" t="-2128" r="-709" b="-19149"/>
                  </a:stretch>
                </a:blipFill>
              </p:spPr>
              <p:txBody>
                <a:bodyPr/>
                <a:lstStyle/>
                <a:p>
                  <a:r>
                    <a:rPr lang="en-K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8" name="화살표: 오른쪽 6">
              <a:extLst>
                <a:ext uri="{FF2B5EF4-FFF2-40B4-BE49-F238E27FC236}">
                  <a16:creationId xmlns:a16="http://schemas.microsoft.com/office/drawing/2014/main" id="{6F348761-4B5B-5A45-9542-247C409C1995}"/>
                </a:ext>
              </a:extLst>
            </p:cNvPr>
            <p:cNvSpPr/>
            <p:nvPr/>
          </p:nvSpPr>
          <p:spPr>
            <a:xfrm>
              <a:off x="5775372" y="5184902"/>
              <a:ext cx="545803" cy="325467"/>
            </a:xfrm>
            <a:prstGeom prst="rightArrow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464A2E56-2E99-5847-AAFA-CBDFD64E8D7A}"/>
                </a:ext>
              </a:extLst>
            </p:cNvPr>
            <p:cNvSpPr txBox="1"/>
            <p:nvPr/>
          </p:nvSpPr>
          <p:spPr>
            <a:xfrm>
              <a:off x="6515231" y="5162969"/>
              <a:ext cx="35750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군집과 파라미터와의 연관성 계산</a:t>
              </a:r>
              <a:endParaRPr lang="en-KR" dirty="0"/>
            </a:p>
          </p:txBody>
        </p:sp>
      </p:grpSp>
    </p:spTree>
    <p:extLst>
      <p:ext uri="{BB962C8B-B14F-4D97-AF65-F5344CB8AC3E}">
        <p14:creationId xmlns:p14="http://schemas.microsoft.com/office/powerpoint/2010/main" val="987685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AFD43-CFC3-F640-9BCF-485FFA048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제안하는 모델</a:t>
            </a:r>
            <a:endParaRPr lang="en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0EDDF7-49E1-4A4D-A9DD-5B600ABF7E9A}"/>
              </a:ext>
            </a:extLst>
          </p:cNvPr>
          <p:cNvSpPr txBox="1"/>
          <p:nvPr/>
        </p:nvSpPr>
        <p:spPr>
          <a:xfrm>
            <a:off x="7323946" y="2979681"/>
            <a:ext cx="4515252" cy="2957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err="1"/>
              <a:t>파라미터</a:t>
            </a:r>
            <a:r>
              <a:rPr lang="ko-KR" altLang="en-US" dirty="0"/>
              <a:t> </a:t>
            </a:r>
            <a:r>
              <a:rPr lang="ko-KR" altLang="en-US" dirty="0" err="1"/>
              <a:t>군집별로</a:t>
            </a:r>
            <a:r>
              <a:rPr lang="ko-KR" altLang="en-US" dirty="0"/>
              <a:t> </a:t>
            </a:r>
            <a:r>
              <a:rPr lang="en-US" altLang="ko-KR" dirty="0"/>
              <a:t>BO</a:t>
            </a:r>
            <a:r>
              <a:rPr lang="ko-KR" altLang="en-US" dirty="0" err="1"/>
              <a:t>를</a:t>
            </a:r>
            <a:r>
              <a:rPr lang="ko-KR" altLang="en-US" dirty="0"/>
              <a:t> 단계적으로 진행한다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진행중인 </a:t>
            </a:r>
            <a:r>
              <a:rPr lang="en-US" altLang="ko-KR" dirty="0"/>
              <a:t>BO</a:t>
            </a:r>
            <a:r>
              <a:rPr lang="ko-KR" altLang="en-US" dirty="0"/>
              <a:t>의 군집 대상에 포함되지 않은 경우 고정된 채 진행된다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77C9EB5A-5BDF-E140-B9EB-2CACBE0F8CB3}"/>
              </a:ext>
            </a:extLst>
          </p:cNvPr>
          <p:cNvSpPr/>
          <p:nvPr/>
        </p:nvSpPr>
        <p:spPr>
          <a:xfrm>
            <a:off x="1115701" y="2695846"/>
            <a:ext cx="1575303" cy="2198055"/>
          </a:xfrm>
          <a:prstGeom prst="roundRect">
            <a:avLst>
              <a:gd name="adj" fmla="val 6854"/>
            </a:avLst>
          </a:prstGeom>
          <a:ln w="1587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14B8CD9-DFE6-0D46-89F3-4DE24982B473}"/>
              </a:ext>
            </a:extLst>
          </p:cNvPr>
          <p:cNvSpPr/>
          <p:nvPr/>
        </p:nvSpPr>
        <p:spPr>
          <a:xfrm>
            <a:off x="3159677" y="2695845"/>
            <a:ext cx="1829968" cy="2198056"/>
          </a:xfrm>
          <a:prstGeom prst="roundRect">
            <a:avLst>
              <a:gd name="adj" fmla="val 6854"/>
            </a:avLst>
          </a:prstGeom>
          <a:ln w="1587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F7BC3C9-8727-794A-8ACA-44623BAB32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6856419"/>
              </p:ext>
            </p:extLst>
          </p:nvPr>
        </p:nvGraphicFramePr>
        <p:xfrm>
          <a:off x="1220813" y="4001058"/>
          <a:ext cx="1356973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6973">
                  <a:extLst>
                    <a:ext uri="{9D8B030D-6E8A-4147-A177-3AD203B41FA5}">
                      <a16:colId xmlns:a16="http://schemas.microsoft.com/office/drawing/2014/main" val="205688469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param_5 : default</a:t>
                      </a:r>
                      <a:endParaRPr lang="en-KR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41394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param_6 : default</a:t>
                      </a:r>
                      <a:endParaRPr lang="en-KR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51833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param_7 : default</a:t>
                      </a:r>
                      <a:endParaRPr lang="en-KR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4126108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EA899E5-89AE-A941-9AD7-BFC5911005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435154"/>
              </p:ext>
            </p:extLst>
          </p:nvPr>
        </p:nvGraphicFramePr>
        <p:xfrm>
          <a:off x="3249598" y="4001058"/>
          <a:ext cx="1639461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39461">
                  <a:extLst>
                    <a:ext uri="{9D8B030D-6E8A-4147-A177-3AD203B41FA5}">
                      <a16:colId xmlns:a16="http://schemas.microsoft.com/office/drawing/2014/main" val="2056884691"/>
                    </a:ext>
                  </a:extLst>
                </a:gridCol>
              </a:tblGrid>
              <a:tr h="1981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param_5 : default</a:t>
                      </a:r>
                      <a:endParaRPr lang="en-KR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4139472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param_6 : default</a:t>
                      </a:r>
                      <a:endParaRPr lang="en-KR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5183372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param_7 : default</a:t>
                      </a:r>
                      <a:endParaRPr lang="en-KR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4126108"/>
                  </a:ext>
                </a:extLst>
              </a:tr>
            </a:tbl>
          </a:graphicData>
        </a:graphic>
      </p:graphicFrame>
      <p:grpSp>
        <p:nvGrpSpPr>
          <p:cNvPr id="9" name="Group 8">
            <a:extLst>
              <a:ext uri="{FF2B5EF4-FFF2-40B4-BE49-F238E27FC236}">
                <a16:creationId xmlns:a16="http://schemas.microsoft.com/office/drawing/2014/main" id="{5FD93295-34DD-F84A-ACAE-827D25DFC55B}"/>
              </a:ext>
            </a:extLst>
          </p:cNvPr>
          <p:cNvGrpSpPr/>
          <p:nvPr/>
        </p:nvGrpSpPr>
        <p:grpSpPr>
          <a:xfrm>
            <a:off x="755062" y="2110042"/>
            <a:ext cx="4423870" cy="3763367"/>
            <a:chOff x="1596311" y="-9212508"/>
            <a:chExt cx="4423870" cy="376336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01A483C-0F6D-1E41-8CC8-0715C2A884C3}"/>
                </a:ext>
              </a:extLst>
            </p:cNvPr>
            <p:cNvSpPr txBox="1"/>
            <p:nvPr/>
          </p:nvSpPr>
          <p:spPr>
            <a:xfrm>
              <a:off x="1596311" y="-9212508"/>
              <a:ext cx="2309494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i="1" dirty="0"/>
                <a:t>Bayesian</a:t>
              </a:r>
              <a:r>
                <a:rPr lang="ko-KR" altLang="en-US" sz="1600" i="1" dirty="0"/>
                <a:t> </a:t>
              </a:r>
              <a:r>
                <a:rPr lang="en-US" altLang="ko-KR" sz="1600" i="1" dirty="0"/>
                <a:t>Optimization1</a:t>
              </a:r>
            </a:p>
            <a:p>
              <a:pPr algn="ctr"/>
              <a:r>
                <a:rPr lang="en-US" altLang="ko-KR" sz="1600" i="1" dirty="0"/>
                <a:t>(Cluster1)</a:t>
              </a:r>
              <a:endParaRPr lang="en-KR" sz="1600" i="1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54D4409-1482-A441-AF74-002B13E137D5}"/>
                </a:ext>
              </a:extLst>
            </p:cNvPr>
            <p:cNvSpPr/>
            <p:nvPr/>
          </p:nvSpPr>
          <p:spPr>
            <a:xfrm>
              <a:off x="3139050" y="-6061568"/>
              <a:ext cx="1237494" cy="612427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KR" dirty="0"/>
                <a:t>Prediction</a:t>
              </a:r>
              <a:br>
                <a:rPr lang="en-KR" dirty="0"/>
              </a:br>
              <a:r>
                <a:rPr lang="en-KR" dirty="0"/>
                <a:t>Model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9D2FCE0-9BF8-4547-9759-D141B2EB8423}"/>
                </a:ext>
              </a:extLst>
            </p:cNvPr>
            <p:cNvSpPr txBox="1"/>
            <p:nvPr/>
          </p:nvSpPr>
          <p:spPr>
            <a:xfrm>
              <a:off x="3810438" y="-9212508"/>
              <a:ext cx="2209743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i="1" dirty="0"/>
                <a:t>Bayesian</a:t>
              </a:r>
              <a:r>
                <a:rPr lang="ko-KR" altLang="en-US" sz="1600" i="1" dirty="0"/>
                <a:t> </a:t>
              </a:r>
              <a:r>
                <a:rPr lang="en-US" altLang="ko-KR" sz="1600" i="1" dirty="0"/>
                <a:t>Optimization2</a:t>
              </a:r>
            </a:p>
            <a:p>
              <a:pPr algn="ctr"/>
              <a:r>
                <a:rPr lang="en-US" altLang="ko-KR" sz="1600" i="1" dirty="0"/>
                <a:t>(Cluster2)</a:t>
              </a:r>
              <a:endParaRPr lang="en-KR" sz="1600" i="1" dirty="0"/>
            </a:p>
          </p:txBody>
        </p:sp>
      </p:grp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F82A74FD-22E8-CD4E-B582-9A9C4E36DD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1045058"/>
              </p:ext>
            </p:extLst>
          </p:nvPr>
        </p:nvGraphicFramePr>
        <p:xfrm>
          <a:off x="1224062" y="2789850"/>
          <a:ext cx="1366205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66205">
                  <a:extLst>
                    <a:ext uri="{9D8B030D-6E8A-4147-A177-3AD203B41FA5}">
                      <a16:colId xmlns:a16="http://schemas.microsoft.com/office/drawing/2014/main" val="1485303546"/>
                    </a:ext>
                  </a:extLst>
                </a:gridCol>
              </a:tblGrid>
              <a:tr h="17196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param_1 : default</a:t>
                      </a:r>
                      <a:endParaRPr lang="en-KR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0528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param_2 : default</a:t>
                      </a:r>
                      <a:endParaRPr lang="en-KR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4589962"/>
                  </a:ext>
                </a:extLst>
              </a:tr>
              <a:tr h="1639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param_3 : default</a:t>
                      </a:r>
                      <a:endParaRPr lang="en-KR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770803"/>
                  </a:ext>
                </a:extLst>
              </a:tr>
              <a:tr h="17196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param_4 : default</a:t>
                      </a:r>
                      <a:endParaRPr lang="en-KR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7456697"/>
                  </a:ext>
                </a:extLst>
              </a:tr>
            </a:tbl>
          </a:graphicData>
        </a:graphic>
      </p:graphicFrame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64A50A3-DCF3-5444-9CD6-9C69E46AA5E6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2691004" y="3794873"/>
            <a:ext cx="468673" cy="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F8A1E16-CDBF-A042-A7C7-1952C9F15FA3}"/>
              </a:ext>
            </a:extLst>
          </p:cNvPr>
          <p:cNvSpPr txBox="1"/>
          <p:nvPr/>
        </p:nvSpPr>
        <p:spPr>
          <a:xfrm>
            <a:off x="3253708" y="4001058"/>
            <a:ext cx="1639462" cy="822960"/>
          </a:xfrm>
          <a:prstGeom prst="rect">
            <a:avLst/>
          </a:prstGeom>
          <a:solidFill>
            <a:schemeClr val="accent2">
              <a:lumMod val="60000"/>
              <a:lumOff val="40000"/>
              <a:alpha val="40000"/>
            </a:schemeClr>
          </a:solidFill>
          <a:ln w="127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endParaRPr lang="en-KR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EF2B422-CB52-2447-8243-5B354EE0EE48}"/>
              </a:ext>
            </a:extLst>
          </p:cNvPr>
          <p:cNvSpPr txBox="1"/>
          <p:nvPr/>
        </p:nvSpPr>
        <p:spPr>
          <a:xfrm>
            <a:off x="1218836" y="2788820"/>
            <a:ext cx="1376205" cy="1097280"/>
          </a:xfrm>
          <a:prstGeom prst="rect">
            <a:avLst/>
          </a:prstGeom>
          <a:solidFill>
            <a:schemeClr val="accent1">
              <a:lumMod val="60000"/>
              <a:lumOff val="40000"/>
              <a:alpha val="40000"/>
            </a:schemeClr>
          </a:solidFill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KR" dirty="0"/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D4D4DA8E-85FE-3540-A170-D100EFE906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0721596"/>
              </p:ext>
            </p:extLst>
          </p:nvPr>
        </p:nvGraphicFramePr>
        <p:xfrm>
          <a:off x="3250415" y="2789850"/>
          <a:ext cx="1639461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39461">
                  <a:extLst>
                    <a:ext uri="{9D8B030D-6E8A-4147-A177-3AD203B41FA5}">
                      <a16:colId xmlns:a16="http://schemas.microsoft.com/office/drawing/2014/main" val="4249102647"/>
                    </a:ext>
                  </a:extLst>
                </a:gridCol>
              </a:tblGrid>
              <a:tr h="214013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param_1 : BO1_result</a:t>
                      </a:r>
                      <a:endParaRPr lang="en-KR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0533833"/>
                  </a:ext>
                </a:extLst>
              </a:tr>
              <a:tr h="2140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param_2 : BO1_result</a:t>
                      </a:r>
                      <a:endParaRPr lang="en-KR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109086"/>
                  </a:ext>
                </a:extLst>
              </a:tr>
              <a:tr h="2140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param_3 : BO1_result</a:t>
                      </a:r>
                      <a:endParaRPr lang="en-KR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7901519"/>
                  </a:ext>
                </a:extLst>
              </a:tr>
              <a:tr h="2140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param_4 : BO1_result</a:t>
                      </a:r>
                      <a:endParaRPr lang="en-KR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2215595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1C1E4335-D92B-C746-B985-54897FE54A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532373"/>
              </p:ext>
            </p:extLst>
          </p:nvPr>
        </p:nvGraphicFramePr>
        <p:xfrm>
          <a:off x="5226647" y="4009902"/>
          <a:ext cx="1829968" cy="2133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29968">
                  <a:extLst>
                    <a:ext uri="{9D8B030D-6E8A-4147-A177-3AD203B41FA5}">
                      <a16:colId xmlns:a16="http://schemas.microsoft.com/office/drawing/2014/main" val="2056884691"/>
                    </a:ext>
                  </a:extLst>
                </a:gridCol>
              </a:tblGrid>
              <a:tr h="155381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param_1 : BO1_result</a:t>
                      </a:r>
                      <a:endParaRPr lang="en-KR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5043420"/>
                  </a:ext>
                </a:extLst>
              </a:tr>
              <a:tr h="1553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param_2 : BO1_result</a:t>
                      </a:r>
                      <a:endParaRPr lang="en-KR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2115982"/>
                  </a:ext>
                </a:extLst>
              </a:tr>
              <a:tr h="1553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param_3 : BO1_result</a:t>
                      </a:r>
                      <a:endParaRPr lang="en-KR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2840562"/>
                  </a:ext>
                </a:extLst>
              </a:tr>
              <a:tr h="1553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param_4 : BO1_result</a:t>
                      </a:r>
                      <a:endParaRPr lang="en-KR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75761"/>
                  </a:ext>
                </a:extLst>
              </a:tr>
              <a:tr h="1553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param_5 : BO2_result</a:t>
                      </a:r>
                      <a:endParaRPr lang="en-KR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4139472"/>
                  </a:ext>
                </a:extLst>
              </a:tr>
              <a:tr h="1553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param_6 : BO2_result</a:t>
                      </a:r>
                      <a:endParaRPr lang="en-KR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5183372"/>
                  </a:ext>
                </a:extLst>
              </a:tr>
              <a:tr h="1553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param_7 : BO2_result</a:t>
                      </a:r>
                      <a:endParaRPr lang="en-KR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4126108"/>
                  </a:ext>
                </a:extLst>
              </a:tr>
            </a:tbl>
          </a:graphicData>
        </a:graphic>
      </p:graphicFrame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F43C711E-A94B-AE4B-9AFA-5BD9CD92232D}"/>
              </a:ext>
            </a:extLst>
          </p:cNvPr>
          <p:cNvCxnSpPr>
            <a:cxnSpLocks/>
            <a:stCxn id="6" idx="3"/>
            <a:endCxn id="18" idx="0"/>
          </p:cNvCxnSpPr>
          <p:nvPr/>
        </p:nvCxnSpPr>
        <p:spPr>
          <a:xfrm>
            <a:off x="4989645" y="3794873"/>
            <a:ext cx="1151986" cy="215029"/>
          </a:xfrm>
          <a:prstGeom prst="bentConnector2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6692E78-7221-E84B-93EE-7DFC05D6E70E}"/>
              </a:ext>
            </a:extLst>
          </p:cNvPr>
          <p:cNvSpPr txBox="1"/>
          <p:nvPr/>
        </p:nvSpPr>
        <p:spPr>
          <a:xfrm>
            <a:off x="5313274" y="6143502"/>
            <a:ext cx="18112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sz="1600" dirty="0"/>
              <a:t>Best Configuration</a:t>
            </a:r>
          </a:p>
        </p:txBody>
      </p: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6F95D4F1-6688-BF42-8F12-12087BF2B365}"/>
              </a:ext>
            </a:extLst>
          </p:cNvPr>
          <p:cNvCxnSpPr>
            <a:cxnSpLocks/>
            <a:stCxn id="6" idx="2"/>
          </p:cNvCxnSpPr>
          <p:nvPr/>
        </p:nvCxnSpPr>
        <p:spPr>
          <a:xfrm rot="5400000">
            <a:off x="3312065" y="4487875"/>
            <a:ext cx="356571" cy="1168623"/>
          </a:xfrm>
          <a:prstGeom prst="bentConnector3">
            <a:avLst>
              <a:gd name="adj1" fmla="val 50000"/>
            </a:avLst>
          </a:prstGeom>
          <a:ln w="15875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3E4BFCC7-E086-844C-97EC-F4220E9C8623}"/>
              </a:ext>
            </a:extLst>
          </p:cNvPr>
          <p:cNvCxnSpPr>
            <a:cxnSpLocks/>
            <a:stCxn id="5" idx="2"/>
          </p:cNvCxnSpPr>
          <p:nvPr/>
        </p:nvCxnSpPr>
        <p:spPr>
          <a:xfrm rot="16200000" flipH="1">
            <a:off x="2226410" y="4570843"/>
            <a:ext cx="356571" cy="1002685"/>
          </a:xfrm>
          <a:prstGeom prst="bentConnector3">
            <a:avLst>
              <a:gd name="adj1" fmla="val 50000"/>
            </a:avLst>
          </a:prstGeom>
          <a:ln w="15875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29066AD-6258-7741-BF8A-0CF61B29D67C}"/>
              </a:ext>
            </a:extLst>
          </p:cNvPr>
          <p:cNvSpPr txBox="1"/>
          <p:nvPr/>
        </p:nvSpPr>
        <p:spPr>
          <a:xfrm>
            <a:off x="824801" y="1490633"/>
            <a:ext cx="43331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sz="2000" b="1" dirty="0"/>
              <a:t>(4) </a:t>
            </a:r>
            <a:r>
              <a:rPr lang="en-US" sz="2000" b="1" dirty="0"/>
              <a:t>Phased Bayesian Optimization</a:t>
            </a:r>
            <a:endParaRPr lang="en-KR" sz="2000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454C362-A3A2-BB49-B4F3-3504097997C3}"/>
              </a:ext>
            </a:extLst>
          </p:cNvPr>
          <p:cNvSpPr txBox="1"/>
          <p:nvPr/>
        </p:nvSpPr>
        <p:spPr>
          <a:xfrm>
            <a:off x="918379" y="6143502"/>
            <a:ext cx="25719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b="1" dirty="0"/>
              <a:t>cluster1: param_1,2,3,4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b="1" dirty="0"/>
              <a:t>cluster2: param_5,6,7</a:t>
            </a:r>
          </a:p>
        </p:txBody>
      </p:sp>
    </p:spTree>
    <p:extLst>
      <p:ext uri="{BB962C8B-B14F-4D97-AF65-F5344CB8AC3E}">
        <p14:creationId xmlns:p14="http://schemas.microsoft.com/office/powerpoint/2010/main" val="16387915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AFD43-CFC3-F640-9BCF-485FFA048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실험 및 결과 분석</a:t>
            </a:r>
            <a:endParaRPr lang="en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AD04DD-3556-2E49-8D7E-96F2E3511D3A}"/>
              </a:ext>
            </a:extLst>
          </p:cNvPr>
          <p:cNvSpPr txBox="1"/>
          <p:nvPr/>
        </p:nvSpPr>
        <p:spPr>
          <a:xfrm>
            <a:off x="5544312" y="2434400"/>
            <a:ext cx="31915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실험 환경</a:t>
            </a:r>
            <a:endParaRPr lang="en-US" altLang="ko-KR" sz="2000" b="1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5C6EB9C-E0C1-1541-8D36-B7B1AC9585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2027738"/>
              </p:ext>
            </p:extLst>
          </p:nvPr>
        </p:nvGraphicFramePr>
        <p:xfrm>
          <a:off x="3357118" y="3015981"/>
          <a:ext cx="5725922" cy="182880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845182">
                  <a:extLst>
                    <a:ext uri="{9D8B030D-6E8A-4147-A177-3AD203B41FA5}">
                      <a16:colId xmlns:a16="http://schemas.microsoft.com/office/drawing/2014/main" val="3902313183"/>
                    </a:ext>
                  </a:extLst>
                </a:gridCol>
                <a:gridCol w="3880740">
                  <a:extLst>
                    <a:ext uri="{9D8B030D-6E8A-4147-A177-3AD203B41FA5}">
                      <a16:colId xmlns:a16="http://schemas.microsoft.com/office/drawing/2014/main" val="1789553390"/>
                    </a:ext>
                  </a:extLst>
                </a:gridCol>
              </a:tblGrid>
              <a:tr h="495988">
                <a:tc>
                  <a:txBody>
                    <a:bodyPr/>
                    <a:lstStyle/>
                    <a:p>
                      <a:pPr indent="144145" algn="ctr" latinLnBrk="1"/>
                      <a:r>
                        <a:rPr lang="en-US" sz="2000" b="1" kern="100" dirty="0">
                          <a:effectLst/>
                        </a:rPr>
                        <a:t>OS</a:t>
                      </a:r>
                      <a:endParaRPr lang="en-KR" sz="2000" b="1" kern="100" dirty="0">
                        <a:effectLst/>
                        <a:latin typeface="Times New Roman" panose="02020603050405020304" pitchFamily="18" charset="0"/>
                        <a:ea typeface="BatangChe" panose="02030609000101010101" pitchFamily="49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44145" algn="ctr" latinLnBrk="1"/>
                      <a:r>
                        <a:rPr lang="en-US" sz="2000" b="0" kern="100" dirty="0">
                          <a:effectLst/>
                        </a:rPr>
                        <a:t>CentOS Linux </a:t>
                      </a:r>
                      <a:endParaRPr lang="en-KR" sz="2000" b="0" kern="100" dirty="0">
                        <a:effectLst/>
                      </a:endParaRPr>
                    </a:p>
                    <a:p>
                      <a:pPr indent="144145" algn="ctr" latinLnBrk="1"/>
                      <a:r>
                        <a:rPr lang="en-US" sz="2000" b="0" kern="100" dirty="0">
                          <a:effectLst/>
                        </a:rPr>
                        <a:t>release 7.6.1810 (Core)</a:t>
                      </a:r>
                      <a:endParaRPr lang="en-KR" sz="2000" b="0" kern="100" dirty="0">
                        <a:effectLst/>
                        <a:latin typeface="Times New Roman" panose="02020603050405020304" pitchFamily="18" charset="0"/>
                        <a:ea typeface="BatangChe" panose="02030609000101010101" pitchFamily="49" charset="-127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91877716"/>
                  </a:ext>
                </a:extLst>
              </a:tr>
              <a:tr h="495988">
                <a:tc>
                  <a:txBody>
                    <a:bodyPr/>
                    <a:lstStyle/>
                    <a:p>
                      <a:pPr indent="144145" algn="ctr" latinLnBrk="1"/>
                      <a:r>
                        <a:rPr lang="en-US" sz="2000" b="1" kern="100" dirty="0">
                          <a:effectLst/>
                        </a:rPr>
                        <a:t>CPU</a:t>
                      </a:r>
                      <a:endParaRPr lang="en-KR" sz="2000" b="1" kern="100" dirty="0">
                        <a:effectLst/>
                        <a:latin typeface="Times New Roman" panose="02020603050405020304" pitchFamily="18" charset="0"/>
                        <a:ea typeface="BatangChe" panose="02030609000101010101" pitchFamily="49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44145" algn="ctr" latinLnBrk="1"/>
                      <a:r>
                        <a:rPr lang="en-US" sz="2000" b="0" kern="100" dirty="0">
                          <a:effectLst/>
                        </a:rPr>
                        <a:t>Intel</a:t>
                      </a:r>
                      <a:r>
                        <a:rPr lang="en-US" sz="2000" b="0" kern="100" dirty="0">
                          <a:effectLst/>
                          <a:sym typeface="Symbol" pitchFamily="2" charset="2"/>
                        </a:rPr>
                        <a:t></a:t>
                      </a:r>
                      <a:r>
                        <a:rPr lang="en-US" sz="2000" b="0" kern="100" dirty="0">
                          <a:effectLst/>
                        </a:rPr>
                        <a:t> Core</a:t>
                      </a:r>
                      <a:r>
                        <a:rPr lang="en-US" sz="2000" b="0" kern="100" dirty="0">
                          <a:effectLst/>
                          <a:sym typeface="Symbol" pitchFamily="2" charset="2"/>
                        </a:rPr>
                        <a:t></a:t>
                      </a:r>
                      <a:endParaRPr lang="en-KR" sz="2000" b="0" kern="100" dirty="0">
                        <a:effectLst/>
                      </a:endParaRPr>
                    </a:p>
                    <a:p>
                      <a:pPr indent="144145" algn="ctr" latinLnBrk="1"/>
                      <a:r>
                        <a:rPr lang="en-US" sz="2000" b="0" kern="100" dirty="0">
                          <a:effectLst/>
                        </a:rPr>
                        <a:t>i7-6700K CPU @ 4.00GHz</a:t>
                      </a:r>
                      <a:endParaRPr lang="en-KR" sz="2000" b="0" kern="100" dirty="0">
                        <a:effectLst/>
                        <a:latin typeface="Times New Roman" panose="02020603050405020304" pitchFamily="18" charset="0"/>
                        <a:ea typeface="BatangChe" panose="02030609000101010101" pitchFamily="49" charset="-127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09358737"/>
                  </a:ext>
                </a:extLst>
              </a:tr>
              <a:tr h="247994">
                <a:tc>
                  <a:txBody>
                    <a:bodyPr/>
                    <a:lstStyle/>
                    <a:p>
                      <a:pPr indent="144145" algn="ctr" latinLnBrk="1"/>
                      <a:r>
                        <a:rPr lang="en-US" sz="2000" b="1" kern="100" dirty="0">
                          <a:effectLst/>
                        </a:rPr>
                        <a:t>RAM</a:t>
                      </a:r>
                      <a:endParaRPr lang="en-KR" sz="2000" b="1" kern="100" dirty="0">
                        <a:effectLst/>
                        <a:latin typeface="Times New Roman" panose="02020603050405020304" pitchFamily="18" charset="0"/>
                        <a:ea typeface="BatangChe" panose="02030609000101010101" pitchFamily="49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44145" algn="ctr" latinLnBrk="1"/>
                      <a:r>
                        <a:rPr lang="en-US" sz="2000" b="0" kern="100" dirty="0">
                          <a:effectLst/>
                        </a:rPr>
                        <a:t>16384 MB</a:t>
                      </a:r>
                      <a:endParaRPr lang="en-KR" sz="2000" b="0" kern="100" dirty="0">
                        <a:effectLst/>
                        <a:latin typeface="Times New Roman" panose="02020603050405020304" pitchFamily="18" charset="0"/>
                        <a:ea typeface="BatangChe" panose="02030609000101010101" pitchFamily="49" charset="-127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67893682"/>
                  </a:ext>
                </a:extLst>
              </a:tr>
              <a:tr h="247994">
                <a:tc>
                  <a:txBody>
                    <a:bodyPr/>
                    <a:lstStyle/>
                    <a:p>
                      <a:pPr indent="144145" algn="ctr" latinLnBrk="1"/>
                      <a:r>
                        <a:rPr lang="en-US" sz="2000" b="1" kern="100" dirty="0">
                          <a:effectLst/>
                        </a:rPr>
                        <a:t>Redis Version</a:t>
                      </a:r>
                      <a:endParaRPr lang="en-KR" sz="2000" b="1" kern="100" dirty="0">
                        <a:effectLst/>
                        <a:latin typeface="Times New Roman" panose="02020603050405020304" pitchFamily="18" charset="0"/>
                        <a:ea typeface="BatangChe" panose="02030609000101010101" pitchFamily="49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44145" algn="ctr" latinLnBrk="1"/>
                      <a:r>
                        <a:rPr lang="en-US" sz="2000" b="0" kern="100" dirty="0">
                          <a:effectLst/>
                        </a:rPr>
                        <a:t>6.2.1</a:t>
                      </a:r>
                      <a:endParaRPr lang="en-KR" sz="2000" b="0" kern="100" dirty="0">
                        <a:effectLst/>
                        <a:latin typeface="Times New Roman" panose="02020603050405020304" pitchFamily="18" charset="0"/>
                        <a:ea typeface="BatangChe" panose="02030609000101010101" pitchFamily="49" charset="-127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89275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07313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AFD43-CFC3-F640-9BCF-485FFA048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실험 및 결과 분석</a:t>
            </a:r>
            <a:endParaRPr lang="en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AD04DD-3556-2E49-8D7E-96F2E3511D3A}"/>
              </a:ext>
            </a:extLst>
          </p:cNvPr>
          <p:cNvSpPr txBox="1"/>
          <p:nvPr/>
        </p:nvSpPr>
        <p:spPr>
          <a:xfrm>
            <a:off x="838200" y="1690688"/>
            <a:ext cx="31915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비교 실험 진행</a:t>
            </a:r>
            <a:endParaRPr lang="en-US" altLang="ko-KR" sz="20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BDE6A6-698C-F744-9079-93A79B96F826}"/>
              </a:ext>
            </a:extLst>
          </p:cNvPr>
          <p:cNvSpPr txBox="1"/>
          <p:nvPr/>
        </p:nvSpPr>
        <p:spPr>
          <a:xfrm>
            <a:off x="838200" y="2383767"/>
            <a:ext cx="11061192" cy="4204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PBO</a:t>
            </a:r>
            <a:r>
              <a:rPr lang="ko-KR" altLang="en-US" dirty="0"/>
              <a:t> </a:t>
            </a:r>
            <a:r>
              <a:rPr lang="ko-KR" altLang="en-US" dirty="0" err="1"/>
              <a:t>를</a:t>
            </a:r>
            <a:r>
              <a:rPr lang="ko-KR" altLang="en-US" dirty="0"/>
              <a:t> 통해 진행한 결과</a:t>
            </a:r>
            <a:r>
              <a:rPr lang="en-US" altLang="ko-KR" dirty="0"/>
              <a:t>,</a:t>
            </a:r>
            <a:r>
              <a:rPr lang="ko-KR" altLang="en-US" dirty="0"/>
              <a:t> 분류되지 않은  </a:t>
            </a:r>
            <a:r>
              <a:rPr lang="ko-KR" altLang="en-US" dirty="0" err="1"/>
              <a:t>파라미터로</a:t>
            </a:r>
            <a:r>
              <a:rPr lang="ko-KR" altLang="en-US" dirty="0"/>
              <a:t> </a:t>
            </a:r>
            <a:r>
              <a:rPr lang="en-US" altLang="ko-KR" dirty="0"/>
              <a:t>BO</a:t>
            </a:r>
            <a:r>
              <a:rPr lang="ko-KR" altLang="en-US" dirty="0"/>
              <a:t> </a:t>
            </a:r>
            <a:r>
              <a:rPr lang="ko-KR" altLang="en-US" dirty="0" err="1"/>
              <a:t>를</a:t>
            </a:r>
            <a:r>
              <a:rPr lang="ko-KR" altLang="en-US" dirty="0"/>
              <a:t> 진행한 결과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Redis</a:t>
            </a:r>
            <a:r>
              <a:rPr lang="ko-KR" altLang="en-US" dirty="0"/>
              <a:t>의 </a:t>
            </a:r>
            <a:r>
              <a:rPr lang="en-US" altLang="ko-KR" dirty="0"/>
              <a:t>default</a:t>
            </a:r>
            <a:r>
              <a:rPr lang="ko-KR" altLang="en-US" dirty="0"/>
              <a:t> 성능을 단위 시간당 처리량 값을 기준으로 비교  </a:t>
            </a:r>
            <a:br>
              <a:rPr lang="en-US" altLang="ko-KR" dirty="0"/>
            </a:b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Redis</a:t>
            </a:r>
            <a:r>
              <a:rPr lang="ko-KR" altLang="en-US" dirty="0"/>
              <a:t>의 지속성 기법</a:t>
            </a:r>
            <a:r>
              <a:rPr lang="en-US" altLang="ko-KR" dirty="0"/>
              <a:t> RDB, AOF</a:t>
            </a:r>
            <a:r>
              <a:rPr lang="ko-KR" altLang="en-US" dirty="0"/>
              <a:t> </a:t>
            </a:r>
            <a:r>
              <a:rPr lang="ko-KR" altLang="en-US" dirty="0" err="1"/>
              <a:t>방식별로</a:t>
            </a:r>
            <a:r>
              <a:rPr lang="ko-KR" altLang="en-US" dirty="0"/>
              <a:t> 두 가지 워크로드 </a:t>
            </a:r>
            <a:r>
              <a:rPr lang="en-US" altLang="ko-KR" dirty="0"/>
              <a:t>Read-Write(1:1), Write-Only</a:t>
            </a:r>
            <a:r>
              <a:rPr lang="ko-KR" altLang="en-US" dirty="0"/>
              <a:t> 구분하여 진행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BO</a:t>
            </a:r>
            <a:r>
              <a:rPr lang="ko-KR" altLang="en-US" dirty="0"/>
              <a:t>의 예측 모델로 </a:t>
            </a:r>
            <a:r>
              <a:rPr lang="en-US" altLang="ko-KR" dirty="0"/>
              <a:t>DT(Decision Tree), GBM(Gradient Boosting Machine), Lasso, LGBM(Light GBM), LR(Linear Regression), RF(Random Forest), Ridge, XGB(</a:t>
            </a:r>
            <a:r>
              <a:rPr lang="en-US" altLang="ko-KR" dirty="0" err="1"/>
              <a:t>XGBoost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8</a:t>
            </a:r>
            <a:r>
              <a:rPr lang="ko-KR" altLang="en-US" dirty="0"/>
              <a:t>가지 회귀 모델로 성능 평가</a:t>
            </a:r>
            <a:r>
              <a:rPr lang="en-US" altLang="ko-KR" dirty="0"/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지속성 </a:t>
            </a:r>
            <a:r>
              <a:rPr lang="ko-KR" altLang="en-US" dirty="0" err="1"/>
              <a:t>기법별로</a:t>
            </a:r>
            <a:r>
              <a:rPr lang="ko-KR" altLang="en-US" dirty="0"/>
              <a:t> 워크로드의 평균 값을 계산해 회귀 모델을 비교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718473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AFD43-CFC3-F640-9BCF-485FFA048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실험 및 결과 분석</a:t>
            </a:r>
            <a:endParaRPr lang="en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881B27-3DC0-F340-8199-6FB4E0C6EB46}"/>
              </a:ext>
            </a:extLst>
          </p:cNvPr>
          <p:cNvSpPr txBox="1"/>
          <p:nvPr/>
        </p:nvSpPr>
        <p:spPr>
          <a:xfrm>
            <a:off x="838200" y="1673143"/>
            <a:ext cx="37597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RDB</a:t>
            </a:r>
            <a:r>
              <a:rPr lang="en-US" sz="2000" b="1" dirty="0"/>
              <a:t> </a:t>
            </a:r>
            <a:r>
              <a:rPr lang="ko-KR" altLang="en-US" sz="2000" b="1" dirty="0"/>
              <a:t>비교 결과</a:t>
            </a:r>
            <a:r>
              <a:rPr lang="en-US" altLang="ko-KR" sz="2000" b="1" dirty="0"/>
              <a:t> (PBO, BO, default)</a:t>
            </a:r>
            <a:endParaRPr lang="en-KR" sz="2000" b="1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0ED6676-26B7-0F45-93DE-B0020FCF49AF}"/>
              </a:ext>
            </a:extLst>
          </p:cNvPr>
          <p:cNvGrpSpPr/>
          <p:nvPr/>
        </p:nvGrpSpPr>
        <p:grpSpPr>
          <a:xfrm>
            <a:off x="1120100" y="2455934"/>
            <a:ext cx="10233700" cy="2939534"/>
            <a:chOff x="1120100" y="2346206"/>
            <a:chExt cx="10233700" cy="2939534"/>
          </a:xfrm>
        </p:grpSpPr>
        <p:pic>
          <p:nvPicPr>
            <p:cNvPr id="11" name="Picture 10" descr="Chart, bar chart&#10;&#10;Description automatically generated">
              <a:extLst>
                <a:ext uri="{FF2B5EF4-FFF2-40B4-BE49-F238E27FC236}">
                  <a16:creationId xmlns:a16="http://schemas.microsoft.com/office/drawing/2014/main" id="{645097DD-558A-A240-AA07-C46CB94B79E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000" b="48520"/>
            <a:stretch/>
          </p:blipFill>
          <p:spPr>
            <a:xfrm>
              <a:off x="1120100" y="2349260"/>
              <a:ext cx="4773950" cy="2936480"/>
            </a:xfrm>
            <a:prstGeom prst="rect">
              <a:avLst/>
            </a:prstGeom>
          </p:spPr>
        </p:pic>
        <p:pic>
          <p:nvPicPr>
            <p:cNvPr id="12" name="Picture 11" descr="Chart, bar chart&#10;&#10;Description automatically generated">
              <a:extLst>
                <a:ext uri="{FF2B5EF4-FFF2-40B4-BE49-F238E27FC236}">
                  <a16:creationId xmlns:a16="http://schemas.microsoft.com/office/drawing/2014/main" id="{9A328CF9-8EB9-4241-A38C-6E39B4DC8AF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867" b="48520"/>
            <a:stretch/>
          </p:blipFill>
          <p:spPr>
            <a:xfrm>
              <a:off x="6567150" y="2346206"/>
              <a:ext cx="4786650" cy="2936480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BCD5250-733B-4D48-B8AC-616C6306CAFD}"/>
              </a:ext>
            </a:extLst>
          </p:cNvPr>
          <p:cNvGrpSpPr/>
          <p:nvPr/>
        </p:nvGrpSpPr>
        <p:grpSpPr>
          <a:xfrm>
            <a:off x="1120100" y="5715857"/>
            <a:ext cx="6591388" cy="400110"/>
            <a:chOff x="1120100" y="5752433"/>
            <a:chExt cx="6591388" cy="400110"/>
          </a:xfrm>
        </p:grpSpPr>
        <p:sp>
          <p:nvSpPr>
            <p:cNvPr id="13" name="화살표: 오른쪽 6">
              <a:extLst>
                <a:ext uri="{FF2B5EF4-FFF2-40B4-BE49-F238E27FC236}">
                  <a16:creationId xmlns:a16="http://schemas.microsoft.com/office/drawing/2014/main" id="{EE2E0231-F604-D64D-B818-0EB4DA1B00D9}"/>
                </a:ext>
              </a:extLst>
            </p:cNvPr>
            <p:cNvSpPr/>
            <p:nvPr/>
          </p:nvSpPr>
          <p:spPr>
            <a:xfrm>
              <a:off x="1120100" y="5752433"/>
              <a:ext cx="706343" cy="400110"/>
            </a:xfrm>
            <a:prstGeom prst="rightArrow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3A37D91-FD46-6D48-BF39-54B32B27717D}"/>
                </a:ext>
              </a:extLst>
            </p:cNvPr>
            <p:cNvSpPr txBox="1"/>
            <p:nvPr/>
          </p:nvSpPr>
          <p:spPr>
            <a:xfrm>
              <a:off x="1974596" y="5767822"/>
              <a:ext cx="5736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KR" b="1" dirty="0"/>
                <a:t>PBO</a:t>
              </a:r>
              <a:r>
                <a:rPr lang="ko-KR" altLang="en-US" b="1" dirty="0"/>
                <a:t>가 </a:t>
              </a:r>
              <a:r>
                <a:rPr lang="en-US" altLang="ko-KR" b="1" dirty="0"/>
                <a:t>BO</a:t>
              </a:r>
              <a:r>
                <a:rPr lang="ko-KR" altLang="en-US" b="1" dirty="0"/>
                <a:t>와 </a:t>
              </a:r>
              <a:r>
                <a:rPr lang="en-US" altLang="ko-KR" b="1" dirty="0"/>
                <a:t>default</a:t>
              </a:r>
              <a:r>
                <a:rPr lang="ko-KR" altLang="en-US" b="1" dirty="0"/>
                <a:t> 성능 보다 모두 높은 성능을 보였다</a:t>
              </a:r>
              <a:r>
                <a:rPr lang="en-US" altLang="ko-KR" b="1" dirty="0"/>
                <a:t>.</a:t>
              </a:r>
              <a:r>
                <a:rPr lang="ko-KR" altLang="en-US" b="1" dirty="0"/>
                <a:t> </a:t>
              </a:r>
              <a:endParaRPr lang="en-KR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5948831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AFD43-CFC3-F640-9BCF-485FFA048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실험 및 결과 분석</a:t>
            </a:r>
            <a:endParaRPr lang="en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881B27-3DC0-F340-8199-6FB4E0C6EB46}"/>
              </a:ext>
            </a:extLst>
          </p:cNvPr>
          <p:cNvSpPr txBox="1"/>
          <p:nvPr/>
        </p:nvSpPr>
        <p:spPr>
          <a:xfrm>
            <a:off x="838200" y="1673143"/>
            <a:ext cx="37514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AOF </a:t>
            </a:r>
            <a:r>
              <a:rPr lang="ko-KR" altLang="en-US" sz="2000" b="1" dirty="0"/>
              <a:t>비교 결과</a:t>
            </a:r>
            <a:r>
              <a:rPr lang="en-US" altLang="ko-KR" sz="2000" b="1" dirty="0"/>
              <a:t> (PBO, BO, default)</a:t>
            </a:r>
            <a:endParaRPr lang="en-KR" sz="2000" b="1" dirty="0"/>
          </a:p>
        </p:txBody>
      </p:sp>
      <p:sp>
        <p:nvSpPr>
          <p:cNvPr id="13" name="화살표: 오른쪽 6">
            <a:extLst>
              <a:ext uri="{FF2B5EF4-FFF2-40B4-BE49-F238E27FC236}">
                <a16:creationId xmlns:a16="http://schemas.microsoft.com/office/drawing/2014/main" id="{EE2E0231-F604-D64D-B818-0EB4DA1B00D9}"/>
              </a:ext>
            </a:extLst>
          </p:cNvPr>
          <p:cNvSpPr/>
          <p:nvPr/>
        </p:nvSpPr>
        <p:spPr>
          <a:xfrm>
            <a:off x="1107908" y="5642705"/>
            <a:ext cx="706343" cy="400110"/>
          </a:xfrm>
          <a:prstGeom prst="right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9E29AEF-18DF-644C-8585-1F18B17FB866}"/>
              </a:ext>
            </a:extLst>
          </p:cNvPr>
          <p:cNvGrpSpPr/>
          <p:nvPr/>
        </p:nvGrpSpPr>
        <p:grpSpPr>
          <a:xfrm>
            <a:off x="1050937" y="2380393"/>
            <a:ext cx="10302863" cy="2936480"/>
            <a:chOff x="1050937" y="2197513"/>
            <a:chExt cx="10302863" cy="2936480"/>
          </a:xfrm>
        </p:grpSpPr>
        <p:pic>
          <p:nvPicPr>
            <p:cNvPr id="7" name="Picture 6" descr="Chart, bar chart&#10;&#10;Description automatically generated">
              <a:extLst>
                <a:ext uri="{FF2B5EF4-FFF2-40B4-BE49-F238E27FC236}">
                  <a16:creationId xmlns:a16="http://schemas.microsoft.com/office/drawing/2014/main" id="{56FFAE66-2A8D-E347-ABC5-41B2CAE2CB7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111" r="49644"/>
            <a:stretch/>
          </p:blipFill>
          <p:spPr>
            <a:xfrm>
              <a:off x="1050937" y="2197513"/>
              <a:ext cx="4773950" cy="2936480"/>
            </a:xfrm>
            <a:prstGeom prst="rect">
              <a:avLst/>
            </a:prstGeom>
          </p:spPr>
        </p:pic>
        <p:pic>
          <p:nvPicPr>
            <p:cNvPr id="8" name="Picture 7" descr="Chart, bar chart&#10;&#10;Description automatically generated">
              <a:extLst>
                <a:ext uri="{FF2B5EF4-FFF2-40B4-BE49-F238E27FC236}">
                  <a16:creationId xmlns:a16="http://schemas.microsoft.com/office/drawing/2014/main" id="{2A90D9C1-4368-3841-A8D8-24D8D412A7F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644" t="49637"/>
            <a:stretch/>
          </p:blipFill>
          <p:spPr>
            <a:xfrm>
              <a:off x="6579851" y="2197513"/>
              <a:ext cx="4773949" cy="2936480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4BCC4370-ABE5-B842-8C3D-A9BF264B70AF}"/>
              </a:ext>
            </a:extLst>
          </p:cNvPr>
          <p:cNvSpPr txBox="1"/>
          <p:nvPr/>
        </p:nvSpPr>
        <p:spPr>
          <a:xfrm>
            <a:off x="1999488" y="5618321"/>
            <a:ext cx="8680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PBO</a:t>
            </a:r>
            <a:r>
              <a:rPr lang="ko-KR" altLang="en-US" b="1" dirty="0"/>
              <a:t>가 </a:t>
            </a:r>
            <a:r>
              <a:rPr lang="en-US" altLang="ko-KR" b="1" dirty="0" err="1"/>
              <a:t>Read:Write</a:t>
            </a:r>
            <a:r>
              <a:rPr lang="ko-KR" altLang="en-US" b="1" dirty="0"/>
              <a:t> 워크로드에서 </a:t>
            </a:r>
            <a:r>
              <a:rPr lang="en-US" altLang="ko-KR" b="1" dirty="0"/>
              <a:t>RF</a:t>
            </a:r>
            <a:r>
              <a:rPr lang="ko-KR" altLang="en-US" b="1" dirty="0" err="1"/>
              <a:t>를</a:t>
            </a:r>
            <a:r>
              <a:rPr lang="ko-KR" altLang="en-US" b="1" dirty="0"/>
              <a:t> 제외한 모든 경우에서 </a:t>
            </a:r>
            <a:r>
              <a:rPr lang="en-US" altLang="ko-KR" b="1" dirty="0"/>
              <a:t>BO</a:t>
            </a:r>
            <a:r>
              <a:rPr lang="ko-KR" altLang="en-US" b="1" dirty="0"/>
              <a:t>와 </a:t>
            </a:r>
            <a:r>
              <a:rPr lang="en-US" altLang="ko-KR" b="1" dirty="0"/>
              <a:t>default </a:t>
            </a:r>
            <a:r>
              <a:rPr lang="ko-KR" altLang="en-US" b="1" dirty="0"/>
              <a:t>성능보다 높은 성능을 보였다</a:t>
            </a:r>
            <a:r>
              <a:rPr lang="en-US" altLang="ko-KR" b="1" dirty="0"/>
              <a:t>.</a:t>
            </a:r>
            <a:endParaRPr lang="en-KR" b="1" dirty="0"/>
          </a:p>
        </p:txBody>
      </p:sp>
    </p:spTree>
    <p:extLst>
      <p:ext uri="{BB962C8B-B14F-4D97-AF65-F5344CB8AC3E}">
        <p14:creationId xmlns:p14="http://schemas.microsoft.com/office/powerpoint/2010/main" val="17270808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AFD43-CFC3-F640-9BCF-485FFA048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실험 및 결과 분석</a:t>
            </a:r>
            <a:endParaRPr lang="en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881B27-3DC0-F340-8199-6FB4E0C6EB46}"/>
              </a:ext>
            </a:extLst>
          </p:cNvPr>
          <p:cNvSpPr txBox="1"/>
          <p:nvPr/>
        </p:nvSpPr>
        <p:spPr>
          <a:xfrm>
            <a:off x="838200" y="1673143"/>
            <a:ext cx="61171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RDB</a:t>
            </a:r>
            <a:r>
              <a:rPr lang="en-US" altLang="ko-KR" sz="2000" b="1" dirty="0"/>
              <a:t>,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AOF</a:t>
            </a:r>
            <a:r>
              <a:rPr lang="en-US" sz="2000" b="1" dirty="0"/>
              <a:t> </a:t>
            </a:r>
            <a:r>
              <a:rPr lang="ko-KR" altLang="en-US" sz="2000" b="1" dirty="0"/>
              <a:t>비교 결과</a:t>
            </a:r>
            <a:r>
              <a:rPr lang="en-US" altLang="ko-KR" sz="2000" b="1" dirty="0"/>
              <a:t> (Read-Write(1:1), Write-Only </a:t>
            </a:r>
            <a:r>
              <a:rPr lang="ko-KR" altLang="en-US" sz="2000" b="1" dirty="0"/>
              <a:t>평균</a:t>
            </a:r>
            <a:r>
              <a:rPr lang="en-US" altLang="ko-KR" sz="2000" b="1" dirty="0"/>
              <a:t>)</a:t>
            </a:r>
            <a:endParaRPr lang="en-KR" sz="2000" b="1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8398209-17D6-8040-A288-C86D7165E9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3286795"/>
              </p:ext>
            </p:extLst>
          </p:nvPr>
        </p:nvGraphicFramePr>
        <p:xfrm>
          <a:off x="1062132" y="2864280"/>
          <a:ext cx="4570687" cy="192024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807626">
                  <a:extLst>
                    <a:ext uri="{9D8B030D-6E8A-4147-A177-3AD203B41FA5}">
                      <a16:colId xmlns:a16="http://schemas.microsoft.com/office/drawing/2014/main" val="3935448357"/>
                    </a:ext>
                  </a:extLst>
                </a:gridCol>
                <a:gridCol w="1527333">
                  <a:extLst>
                    <a:ext uri="{9D8B030D-6E8A-4147-A177-3AD203B41FA5}">
                      <a16:colId xmlns:a16="http://schemas.microsoft.com/office/drawing/2014/main" val="4051113022"/>
                    </a:ext>
                  </a:extLst>
                </a:gridCol>
                <a:gridCol w="1151173">
                  <a:extLst>
                    <a:ext uri="{9D8B030D-6E8A-4147-A177-3AD203B41FA5}">
                      <a16:colId xmlns:a16="http://schemas.microsoft.com/office/drawing/2014/main" val="2142275768"/>
                    </a:ext>
                  </a:extLst>
                </a:gridCol>
                <a:gridCol w="1084555">
                  <a:extLst>
                    <a:ext uri="{9D8B030D-6E8A-4147-A177-3AD203B41FA5}">
                      <a16:colId xmlns:a16="http://schemas.microsoft.com/office/drawing/2014/main" val="21515209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indent="144145" algn="ctr" latinLnBrk="1"/>
                      <a:r>
                        <a:rPr lang="en-US" sz="1400" kern="100" dirty="0">
                          <a:effectLst/>
                        </a:rPr>
                        <a:t> </a:t>
                      </a:r>
                      <a:endParaRPr lang="en-KR" sz="1400" kern="100" dirty="0">
                        <a:effectLst/>
                        <a:latin typeface="Times New Roman" panose="02020603050405020304" pitchFamily="18" charset="0"/>
                        <a:ea typeface="BatangChe" panose="02030609000101010101" pitchFamily="49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44145" algn="ctr" latinLnBrk="1"/>
                      <a:r>
                        <a:rPr lang="en-US" sz="1400" kern="100" dirty="0">
                          <a:effectLst/>
                        </a:rPr>
                        <a:t>Read-Write(1:1)</a:t>
                      </a:r>
                      <a:endParaRPr lang="en-KR" sz="1400" kern="100" dirty="0">
                        <a:effectLst/>
                        <a:latin typeface="Times New Roman" panose="02020603050405020304" pitchFamily="18" charset="0"/>
                        <a:ea typeface="BatangChe" panose="02030609000101010101" pitchFamily="49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44145" algn="ctr" latinLnBrk="1"/>
                      <a:r>
                        <a:rPr lang="en-US" sz="1400" kern="100" dirty="0">
                          <a:effectLst/>
                        </a:rPr>
                        <a:t>Write-Only</a:t>
                      </a:r>
                      <a:endParaRPr lang="en-KR" sz="1400" kern="100" dirty="0">
                        <a:effectLst/>
                        <a:latin typeface="Times New Roman" panose="02020603050405020304" pitchFamily="18" charset="0"/>
                        <a:ea typeface="BatangChe" panose="02030609000101010101" pitchFamily="49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44145" algn="ctr" latinLnBrk="1"/>
                      <a:r>
                        <a:rPr lang="en-US" sz="1400" kern="100" dirty="0">
                          <a:effectLst/>
                        </a:rPr>
                        <a:t>Average</a:t>
                      </a:r>
                      <a:endParaRPr lang="en-KR" sz="1400" kern="100" dirty="0">
                        <a:effectLst/>
                        <a:latin typeface="Times New Roman" panose="02020603050405020304" pitchFamily="18" charset="0"/>
                        <a:ea typeface="BatangChe" panose="02030609000101010101" pitchFamily="49" charset="-127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62575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144145" algn="ctr" latinLnBrk="1"/>
                      <a:r>
                        <a:rPr lang="en-US" sz="1400" kern="100" dirty="0">
                          <a:effectLst/>
                        </a:rPr>
                        <a:t>DT</a:t>
                      </a:r>
                      <a:endParaRPr lang="en-KR" sz="1400" kern="100" dirty="0">
                        <a:effectLst/>
                        <a:latin typeface="Times New Roman" panose="02020603050405020304" pitchFamily="18" charset="0"/>
                        <a:ea typeface="BatangChe" panose="02030609000101010101" pitchFamily="49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44145" algn="ctr" latinLnBrk="1"/>
                      <a:r>
                        <a:rPr lang="en-US" sz="1400" kern="100" dirty="0">
                          <a:effectLst/>
                        </a:rPr>
                        <a:t>60401</a:t>
                      </a:r>
                      <a:endParaRPr lang="en-KR" sz="1400" kern="100" dirty="0">
                        <a:effectLst/>
                        <a:latin typeface="Times New Roman" panose="02020603050405020304" pitchFamily="18" charset="0"/>
                        <a:ea typeface="BatangChe" panose="02030609000101010101" pitchFamily="49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44145" algn="ctr" latinLnBrk="1"/>
                      <a:r>
                        <a:rPr lang="en-US" sz="1400" kern="100" dirty="0">
                          <a:effectLst/>
                        </a:rPr>
                        <a:t>60648</a:t>
                      </a:r>
                      <a:endParaRPr lang="en-KR" sz="1400" kern="100" dirty="0">
                        <a:effectLst/>
                        <a:latin typeface="Times New Roman" panose="02020603050405020304" pitchFamily="18" charset="0"/>
                        <a:ea typeface="BatangChe" panose="02030609000101010101" pitchFamily="49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44145" algn="ctr" latinLnBrk="1"/>
                      <a:r>
                        <a:rPr lang="en-US" sz="1400" kern="100" dirty="0">
                          <a:effectLst/>
                        </a:rPr>
                        <a:t>60524.5</a:t>
                      </a:r>
                      <a:endParaRPr lang="en-KR" sz="1400" kern="100" dirty="0">
                        <a:effectLst/>
                        <a:latin typeface="Times New Roman" panose="02020603050405020304" pitchFamily="18" charset="0"/>
                        <a:ea typeface="BatangChe" panose="02030609000101010101" pitchFamily="49" charset="-127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521493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144145" algn="ctr" latinLnBrk="1"/>
                      <a:r>
                        <a:rPr lang="en-US" sz="1400" kern="100">
                          <a:effectLst/>
                        </a:rPr>
                        <a:t>GBM</a:t>
                      </a:r>
                      <a:endParaRPr lang="en-KR" sz="1400" kern="100">
                        <a:effectLst/>
                        <a:latin typeface="Times New Roman" panose="02020603050405020304" pitchFamily="18" charset="0"/>
                        <a:ea typeface="BatangChe" panose="02030609000101010101" pitchFamily="49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44145" algn="ctr" latinLnBrk="1"/>
                      <a:r>
                        <a:rPr lang="en-US" sz="1400" kern="100">
                          <a:effectLst/>
                        </a:rPr>
                        <a:t>60629</a:t>
                      </a:r>
                      <a:endParaRPr lang="en-KR" sz="1400" kern="100">
                        <a:effectLst/>
                        <a:latin typeface="Times New Roman" panose="02020603050405020304" pitchFamily="18" charset="0"/>
                        <a:ea typeface="BatangChe" panose="02030609000101010101" pitchFamily="49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44145" algn="ctr" latinLnBrk="1"/>
                      <a:r>
                        <a:rPr lang="en-US" sz="1400" kern="100">
                          <a:effectLst/>
                        </a:rPr>
                        <a:t>59807</a:t>
                      </a:r>
                      <a:endParaRPr lang="en-KR" sz="1400" kern="100">
                        <a:effectLst/>
                        <a:latin typeface="Times New Roman" panose="02020603050405020304" pitchFamily="18" charset="0"/>
                        <a:ea typeface="BatangChe" panose="02030609000101010101" pitchFamily="49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44145" algn="ctr" latinLnBrk="1"/>
                      <a:r>
                        <a:rPr lang="en-US" sz="1400" kern="100" dirty="0">
                          <a:effectLst/>
                        </a:rPr>
                        <a:t>60218</a:t>
                      </a:r>
                      <a:endParaRPr lang="en-KR" sz="1400" kern="100" dirty="0">
                        <a:effectLst/>
                        <a:latin typeface="Times New Roman" panose="02020603050405020304" pitchFamily="18" charset="0"/>
                        <a:ea typeface="BatangChe" panose="02030609000101010101" pitchFamily="49" charset="-127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086579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144145" algn="ctr" latinLnBrk="1"/>
                      <a:r>
                        <a:rPr lang="en-US" sz="1400" kern="100">
                          <a:effectLst/>
                        </a:rPr>
                        <a:t>Lasso</a:t>
                      </a:r>
                      <a:endParaRPr lang="en-KR" sz="1400" kern="100">
                        <a:effectLst/>
                        <a:latin typeface="Times New Roman" panose="02020603050405020304" pitchFamily="18" charset="0"/>
                        <a:ea typeface="BatangChe" panose="02030609000101010101" pitchFamily="49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44145" algn="ctr" latinLnBrk="1"/>
                      <a:r>
                        <a:rPr lang="en-US" sz="1400" kern="100">
                          <a:effectLst/>
                        </a:rPr>
                        <a:t>60538</a:t>
                      </a:r>
                      <a:endParaRPr lang="en-KR" sz="1400" kern="100">
                        <a:effectLst/>
                        <a:latin typeface="Times New Roman" panose="02020603050405020304" pitchFamily="18" charset="0"/>
                        <a:ea typeface="BatangChe" panose="02030609000101010101" pitchFamily="49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44145" algn="ctr" latinLnBrk="1"/>
                      <a:r>
                        <a:rPr lang="en-US" sz="1400" kern="100">
                          <a:effectLst/>
                        </a:rPr>
                        <a:t>56719</a:t>
                      </a:r>
                      <a:endParaRPr lang="en-KR" sz="1400" kern="100">
                        <a:effectLst/>
                        <a:latin typeface="Times New Roman" panose="02020603050405020304" pitchFamily="18" charset="0"/>
                        <a:ea typeface="BatangChe" panose="02030609000101010101" pitchFamily="49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44145" algn="ctr" latinLnBrk="1"/>
                      <a:r>
                        <a:rPr lang="en-US" sz="1400" kern="100" dirty="0">
                          <a:effectLst/>
                        </a:rPr>
                        <a:t>58628.5</a:t>
                      </a:r>
                      <a:endParaRPr lang="en-KR" sz="1400" kern="100" dirty="0">
                        <a:effectLst/>
                        <a:latin typeface="Times New Roman" panose="02020603050405020304" pitchFamily="18" charset="0"/>
                        <a:ea typeface="BatangChe" panose="02030609000101010101" pitchFamily="49" charset="-127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434822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144145" algn="ctr" latinLnBrk="1"/>
                      <a:r>
                        <a:rPr lang="en-US" sz="1400" kern="100">
                          <a:effectLst/>
                        </a:rPr>
                        <a:t>LGBM</a:t>
                      </a:r>
                      <a:endParaRPr lang="en-KR" sz="1400" kern="100">
                        <a:effectLst/>
                        <a:latin typeface="Times New Roman" panose="02020603050405020304" pitchFamily="18" charset="0"/>
                        <a:ea typeface="BatangChe" panose="02030609000101010101" pitchFamily="49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44145" algn="ctr" latinLnBrk="1"/>
                      <a:r>
                        <a:rPr lang="en-US" sz="1400" kern="100">
                          <a:effectLst/>
                        </a:rPr>
                        <a:t>60218</a:t>
                      </a:r>
                      <a:endParaRPr lang="en-KR" sz="1400" kern="100">
                        <a:effectLst/>
                        <a:latin typeface="Times New Roman" panose="02020603050405020304" pitchFamily="18" charset="0"/>
                        <a:ea typeface="BatangChe" panose="02030609000101010101" pitchFamily="49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44145" algn="ctr" latinLnBrk="1"/>
                      <a:r>
                        <a:rPr lang="en-US" sz="1400" kern="100">
                          <a:effectLst/>
                        </a:rPr>
                        <a:t>61105</a:t>
                      </a:r>
                      <a:endParaRPr lang="en-KR" sz="1400" kern="100">
                        <a:effectLst/>
                        <a:latin typeface="Times New Roman" panose="02020603050405020304" pitchFamily="18" charset="0"/>
                        <a:ea typeface="BatangChe" panose="02030609000101010101" pitchFamily="49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44145" algn="ctr" latinLnBrk="1"/>
                      <a:r>
                        <a:rPr lang="en-US" sz="1400" b="1" kern="100" dirty="0">
                          <a:effectLst/>
                        </a:rPr>
                        <a:t>60661.5</a:t>
                      </a:r>
                      <a:endParaRPr lang="en-KR" sz="1400" b="1" kern="100" dirty="0">
                        <a:effectLst/>
                        <a:latin typeface="Times New Roman" panose="02020603050405020304" pitchFamily="18" charset="0"/>
                        <a:ea typeface="BatangChe" panose="02030609000101010101" pitchFamily="49" charset="-127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2421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144145" algn="ctr" latinLnBrk="1"/>
                      <a:r>
                        <a:rPr lang="en-US" sz="1400" kern="100">
                          <a:effectLst/>
                        </a:rPr>
                        <a:t>LR</a:t>
                      </a:r>
                      <a:endParaRPr lang="en-KR" sz="1400" kern="100">
                        <a:effectLst/>
                        <a:latin typeface="Times New Roman" panose="02020603050405020304" pitchFamily="18" charset="0"/>
                        <a:ea typeface="BatangChe" panose="02030609000101010101" pitchFamily="49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44145" algn="ctr" latinLnBrk="1"/>
                      <a:r>
                        <a:rPr lang="en-US" sz="1400" kern="100">
                          <a:effectLst/>
                        </a:rPr>
                        <a:t>60766</a:t>
                      </a:r>
                      <a:endParaRPr lang="en-KR" sz="1400" kern="100">
                        <a:effectLst/>
                        <a:latin typeface="Times New Roman" panose="02020603050405020304" pitchFamily="18" charset="0"/>
                        <a:ea typeface="BatangChe" panose="02030609000101010101" pitchFamily="49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44145" algn="ctr" latinLnBrk="1"/>
                      <a:r>
                        <a:rPr lang="en-US" sz="1400" kern="100">
                          <a:effectLst/>
                        </a:rPr>
                        <a:t>60036</a:t>
                      </a:r>
                      <a:endParaRPr lang="en-KR" sz="1400" kern="100">
                        <a:effectLst/>
                        <a:latin typeface="Times New Roman" panose="02020603050405020304" pitchFamily="18" charset="0"/>
                        <a:ea typeface="BatangChe" panose="02030609000101010101" pitchFamily="49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44145" algn="ctr" latinLnBrk="1"/>
                      <a:r>
                        <a:rPr lang="en-US" sz="1400" kern="100" dirty="0">
                          <a:effectLst/>
                        </a:rPr>
                        <a:t>60401</a:t>
                      </a:r>
                      <a:endParaRPr lang="en-KR" sz="1400" kern="100" dirty="0">
                        <a:effectLst/>
                        <a:latin typeface="Times New Roman" panose="02020603050405020304" pitchFamily="18" charset="0"/>
                        <a:ea typeface="BatangChe" panose="02030609000101010101" pitchFamily="49" charset="-127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124311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144145" algn="ctr" latinLnBrk="1"/>
                      <a:r>
                        <a:rPr lang="en-US" sz="1400" kern="100">
                          <a:effectLst/>
                        </a:rPr>
                        <a:t>RF</a:t>
                      </a:r>
                      <a:endParaRPr lang="en-KR" sz="1400" kern="100">
                        <a:effectLst/>
                        <a:latin typeface="Times New Roman" panose="02020603050405020304" pitchFamily="18" charset="0"/>
                        <a:ea typeface="BatangChe" panose="02030609000101010101" pitchFamily="49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44145" algn="ctr" latinLnBrk="1"/>
                      <a:r>
                        <a:rPr lang="en-US" sz="1400" kern="100">
                          <a:effectLst/>
                        </a:rPr>
                        <a:t>60467</a:t>
                      </a:r>
                      <a:endParaRPr lang="en-KR" sz="1400" kern="100">
                        <a:effectLst/>
                        <a:latin typeface="Times New Roman" panose="02020603050405020304" pitchFamily="18" charset="0"/>
                        <a:ea typeface="BatangChe" panose="02030609000101010101" pitchFamily="49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44145" algn="ctr" latinLnBrk="1"/>
                      <a:r>
                        <a:rPr lang="en-US" sz="1400" kern="100">
                          <a:effectLst/>
                        </a:rPr>
                        <a:t>58705</a:t>
                      </a:r>
                      <a:endParaRPr lang="en-KR" sz="1400" kern="100">
                        <a:effectLst/>
                        <a:latin typeface="Times New Roman" panose="02020603050405020304" pitchFamily="18" charset="0"/>
                        <a:ea typeface="BatangChe" panose="02030609000101010101" pitchFamily="49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44145" algn="ctr" latinLnBrk="1"/>
                      <a:r>
                        <a:rPr lang="en-US" sz="1400" kern="100" dirty="0">
                          <a:effectLst/>
                        </a:rPr>
                        <a:t>59586</a:t>
                      </a:r>
                      <a:endParaRPr lang="en-KR" sz="1400" kern="100" dirty="0">
                        <a:effectLst/>
                        <a:latin typeface="Times New Roman" panose="02020603050405020304" pitchFamily="18" charset="0"/>
                        <a:ea typeface="BatangChe" panose="02030609000101010101" pitchFamily="49" charset="-127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056919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144145" algn="ctr" latinLnBrk="1"/>
                      <a:r>
                        <a:rPr lang="en-US" sz="1400" kern="100">
                          <a:effectLst/>
                        </a:rPr>
                        <a:t>Ridge</a:t>
                      </a:r>
                      <a:endParaRPr lang="en-KR" sz="1400" kern="100">
                        <a:effectLst/>
                        <a:latin typeface="Times New Roman" panose="02020603050405020304" pitchFamily="18" charset="0"/>
                        <a:ea typeface="BatangChe" panose="02030609000101010101" pitchFamily="49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44145" algn="ctr" latinLnBrk="1"/>
                      <a:r>
                        <a:rPr lang="en-US" sz="1400" kern="100">
                          <a:effectLst/>
                        </a:rPr>
                        <a:t>58515</a:t>
                      </a:r>
                      <a:endParaRPr lang="en-KR" sz="1400" kern="100">
                        <a:effectLst/>
                        <a:latin typeface="Times New Roman" panose="02020603050405020304" pitchFamily="18" charset="0"/>
                        <a:ea typeface="BatangChe" panose="02030609000101010101" pitchFamily="49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44145" algn="ctr" latinLnBrk="1"/>
                      <a:r>
                        <a:rPr lang="en-US" sz="1400" kern="100">
                          <a:effectLst/>
                        </a:rPr>
                        <a:t>58831</a:t>
                      </a:r>
                      <a:endParaRPr lang="en-KR" sz="1400" kern="100">
                        <a:effectLst/>
                        <a:latin typeface="Times New Roman" panose="02020603050405020304" pitchFamily="18" charset="0"/>
                        <a:ea typeface="BatangChe" panose="02030609000101010101" pitchFamily="49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44145" algn="ctr" latinLnBrk="1"/>
                      <a:r>
                        <a:rPr lang="en-US" sz="1400" kern="100" dirty="0">
                          <a:effectLst/>
                        </a:rPr>
                        <a:t>58673</a:t>
                      </a:r>
                      <a:endParaRPr lang="en-KR" sz="1400" kern="100" dirty="0">
                        <a:effectLst/>
                        <a:latin typeface="Times New Roman" panose="02020603050405020304" pitchFamily="18" charset="0"/>
                        <a:ea typeface="BatangChe" panose="02030609000101010101" pitchFamily="49" charset="-127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966475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144145" algn="ctr" latinLnBrk="1"/>
                      <a:r>
                        <a:rPr lang="en-US" sz="1400" kern="100">
                          <a:effectLst/>
                        </a:rPr>
                        <a:t>XGB</a:t>
                      </a:r>
                      <a:endParaRPr lang="en-KR" sz="1400" kern="100">
                        <a:effectLst/>
                        <a:latin typeface="Times New Roman" panose="02020603050405020304" pitchFamily="18" charset="0"/>
                        <a:ea typeface="BatangChe" panose="02030609000101010101" pitchFamily="49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44145" algn="ctr" latinLnBrk="1"/>
                      <a:r>
                        <a:rPr lang="en-US" sz="1400" kern="100">
                          <a:effectLst/>
                        </a:rPr>
                        <a:t>57254</a:t>
                      </a:r>
                      <a:endParaRPr lang="en-KR" sz="1400" kern="100">
                        <a:effectLst/>
                        <a:latin typeface="Times New Roman" panose="02020603050405020304" pitchFamily="18" charset="0"/>
                        <a:ea typeface="BatangChe" panose="02030609000101010101" pitchFamily="49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44145" algn="ctr" latinLnBrk="1"/>
                      <a:r>
                        <a:rPr lang="en-US" sz="1400" kern="100" dirty="0">
                          <a:effectLst/>
                        </a:rPr>
                        <a:t>59432</a:t>
                      </a:r>
                      <a:endParaRPr lang="en-KR" sz="1400" kern="100" dirty="0">
                        <a:effectLst/>
                        <a:latin typeface="Times New Roman" panose="02020603050405020304" pitchFamily="18" charset="0"/>
                        <a:ea typeface="BatangChe" panose="02030609000101010101" pitchFamily="49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44145" algn="ctr" latinLnBrk="1"/>
                      <a:r>
                        <a:rPr lang="en-US" sz="1400" kern="100" dirty="0">
                          <a:effectLst/>
                        </a:rPr>
                        <a:t>58343</a:t>
                      </a:r>
                      <a:endParaRPr lang="en-KR" sz="1400" kern="100" dirty="0">
                        <a:effectLst/>
                        <a:latin typeface="Times New Roman" panose="02020603050405020304" pitchFamily="18" charset="0"/>
                        <a:ea typeface="BatangChe" panose="02030609000101010101" pitchFamily="49" charset="-127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177005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DE7E51B-C05A-2446-9A61-8AF60DE8A1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0043171"/>
              </p:ext>
            </p:extLst>
          </p:nvPr>
        </p:nvGraphicFramePr>
        <p:xfrm>
          <a:off x="6673387" y="2864280"/>
          <a:ext cx="4570684" cy="192024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807626">
                  <a:extLst>
                    <a:ext uri="{9D8B030D-6E8A-4147-A177-3AD203B41FA5}">
                      <a16:colId xmlns:a16="http://schemas.microsoft.com/office/drawing/2014/main" val="2533020421"/>
                    </a:ext>
                  </a:extLst>
                </a:gridCol>
                <a:gridCol w="1504491">
                  <a:extLst>
                    <a:ext uri="{9D8B030D-6E8A-4147-A177-3AD203B41FA5}">
                      <a16:colId xmlns:a16="http://schemas.microsoft.com/office/drawing/2014/main" val="3014649128"/>
                    </a:ext>
                  </a:extLst>
                </a:gridCol>
                <a:gridCol w="1174013">
                  <a:extLst>
                    <a:ext uri="{9D8B030D-6E8A-4147-A177-3AD203B41FA5}">
                      <a16:colId xmlns:a16="http://schemas.microsoft.com/office/drawing/2014/main" val="3760052559"/>
                    </a:ext>
                  </a:extLst>
                </a:gridCol>
                <a:gridCol w="1084554">
                  <a:extLst>
                    <a:ext uri="{9D8B030D-6E8A-4147-A177-3AD203B41FA5}">
                      <a16:colId xmlns:a16="http://schemas.microsoft.com/office/drawing/2014/main" val="9372506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indent="144145" algn="ctr" latinLnBrk="1"/>
                      <a:r>
                        <a:rPr lang="en-US" sz="1400" kern="100" dirty="0">
                          <a:effectLst/>
                        </a:rPr>
                        <a:t> </a:t>
                      </a:r>
                      <a:endParaRPr lang="en-KR" sz="1400" kern="100" dirty="0">
                        <a:effectLst/>
                        <a:latin typeface="Times New Roman" panose="02020603050405020304" pitchFamily="18" charset="0"/>
                        <a:ea typeface="BatangChe" panose="02030609000101010101" pitchFamily="49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44145" algn="ctr" latinLnBrk="1"/>
                      <a:r>
                        <a:rPr lang="en-US" sz="1400" kern="100" dirty="0">
                          <a:effectLst/>
                        </a:rPr>
                        <a:t>Read-Write(1:1)</a:t>
                      </a:r>
                      <a:endParaRPr lang="en-KR" sz="1400" kern="100" dirty="0">
                        <a:effectLst/>
                        <a:latin typeface="Times New Roman" panose="02020603050405020304" pitchFamily="18" charset="0"/>
                        <a:ea typeface="BatangChe" panose="02030609000101010101" pitchFamily="49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44145" algn="ctr" latinLnBrk="1"/>
                      <a:r>
                        <a:rPr lang="en-US" sz="1400" kern="100" dirty="0">
                          <a:effectLst/>
                        </a:rPr>
                        <a:t>Write-Only</a:t>
                      </a:r>
                      <a:endParaRPr lang="en-KR" sz="1400" kern="100" dirty="0">
                        <a:effectLst/>
                        <a:latin typeface="Times New Roman" panose="02020603050405020304" pitchFamily="18" charset="0"/>
                        <a:ea typeface="BatangChe" panose="02030609000101010101" pitchFamily="49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44145" algn="ctr" latinLnBrk="1"/>
                      <a:r>
                        <a:rPr lang="en-US" sz="1400" kern="100" dirty="0">
                          <a:effectLst/>
                        </a:rPr>
                        <a:t>Average</a:t>
                      </a:r>
                      <a:endParaRPr lang="en-KR" sz="1400" kern="100" dirty="0">
                        <a:effectLst/>
                        <a:latin typeface="Times New Roman" panose="02020603050405020304" pitchFamily="18" charset="0"/>
                        <a:ea typeface="BatangChe" panose="02030609000101010101" pitchFamily="49" charset="-127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036045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144145" algn="ctr" latinLnBrk="1"/>
                      <a:r>
                        <a:rPr lang="en-US" sz="1400" kern="100">
                          <a:effectLst/>
                        </a:rPr>
                        <a:t>DT</a:t>
                      </a:r>
                      <a:endParaRPr lang="en-KR" sz="1400" kern="100">
                        <a:effectLst/>
                        <a:latin typeface="Times New Roman" panose="02020603050405020304" pitchFamily="18" charset="0"/>
                        <a:ea typeface="BatangChe" panose="02030609000101010101" pitchFamily="49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44145" algn="ctr" latinLnBrk="1"/>
                      <a:r>
                        <a:rPr lang="en-US" sz="1400" kern="100">
                          <a:effectLst/>
                        </a:rPr>
                        <a:t>48181</a:t>
                      </a:r>
                      <a:endParaRPr lang="en-KR" sz="1400" kern="100">
                        <a:effectLst/>
                        <a:latin typeface="Times New Roman" panose="02020603050405020304" pitchFamily="18" charset="0"/>
                        <a:ea typeface="BatangChe" panose="02030609000101010101" pitchFamily="49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44145" algn="ctr" latinLnBrk="1"/>
                      <a:r>
                        <a:rPr lang="en-US" sz="1400" kern="100">
                          <a:effectLst/>
                        </a:rPr>
                        <a:t>47974</a:t>
                      </a:r>
                      <a:endParaRPr lang="en-KR" sz="1400" kern="100">
                        <a:effectLst/>
                        <a:latin typeface="Times New Roman" panose="02020603050405020304" pitchFamily="18" charset="0"/>
                        <a:ea typeface="BatangChe" panose="02030609000101010101" pitchFamily="49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44145" algn="ctr" latinLnBrk="1"/>
                      <a:r>
                        <a:rPr lang="en-US" sz="1400" b="1" kern="100" dirty="0">
                          <a:effectLst/>
                        </a:rPr>
                        <a:t>48077.5</a:t>
                      </a:r>
                      <a:endParaRPr lang="en-KR" sz="1400" b="1" kern="100" dirty="0">
                        <a:effectLst/>
                        <a:latin typeface="Times New Roman" panose="02020603050405020304" pitchFamily="18" charset="0"/>
                        <a:ea typeface="BatangChe" panose="02030609000101010101" pitchFamily="49" charset="-127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4952454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144145" algn="ctr" latinLnBrk="1"/>
                      <a:r>
                        <a:rPr lang="en-US" sz="1400" kern="100">
                          <a:effectLst/>
                        </a:rPr>
                        <a:t>GBM</a:t>
                      </a:r>
                      <a:endParaRPr lang="en-KR" sz="1400" kern="100">
                        <a:effectLst/>
                        <a:latin typeface="Times New Roman" panose="02020603050405020304" pitchFamily="18" charset="0"/>
                        <a:ea typeface="BatangChe" panose="02030609000101010101" pitchFamily="49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44145" algn="ctr" latinLnBrk="1"/>
                      <a:r>
                        <a:rPr lang="en-US" sz="1400" kern="100">
                          <a:effectLst/>
                        </a:rPr>
                        <a:t>47223</a:t>
                      </a:r>
                      <a:endParaRPr lang="en-KR" sz="1400" kern="100">
                        <a:effectLst/>
                        <a:latin typeface="Times New Roman" panose="02020603050405020304" pitchFamily="18" charset="0"/>
                        <a:ea typeface="BatangChe" panose="02030609000101010101" pitchFamily="49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44145" algn="ctr" latinLnBrk="1"/>
                      <a:r>
                        <a:rPr lang="en-US" sz="1400" kern="100">
                          <a:effectLst/>
                        </a:rPr>
                        <a:t>45391</a:t>
                      </a:r>
                      <a:endParaRPr lang="en-KR" sz="1400" kern="100">
                        <a:effectLst/>
                        <a:latin typeface="Times New Roman" panose="02020603050405020304" pitchFamily="18" charset="0"/>
                        <a:ea typeface="BatangChe" panose="02030609000101010101" pitchFamily="49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44145" algn="ctr" latinLnBrk="1"/>
                      <a:r>
                        <a:rPr lang="en-US" sz="1400" kern="100" dirty="0">
                          <a:effectLst/>
                        </a:rPr>
                        <a:t>46307</a:t>
                      </a:r>
                      <a:endParaRPr lang="en-KR" sz="1400" kern="100" dirty="0">
                        <a:effectLst/>
                        <a:latin typeface="Times New Roman" panose="02020603050405020304" pitchFamily="18" charset="0"/>
                        <a:ea typeface="BatangChe" panose="02030609000101010101" pitchFamily="49" charset="-127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6413307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144145" algn="ctr" latinLnBrk="1"/>
                      <a:r>
                        <a:rPr lang="en-US" sz="1400" kern="100">
                          <a:effectLst/>
                        </a:rPr>
                        <a:t>Lasso</a:t>
                      </a:r>
                      <a:endParaRPr lang="en-KR" sz="1400" kern="100">
                        <a:effectLst/>
                        <a:latin typeface="Times New Roman" panose="02020603050405020304" pitchFamily="18" charset="0"/>
                        <a:ea typeface="BatangChe" panose="02030609000101010101" pitchFamily="49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44145" algn="ctr" latinLnBrk="1"/>
                      <a:r>
                        <a:rPr lang="en-US" sz="1400" kern="100">
                          <a:effectLst/>
                        </a:rPr>
                        <a:t>45938</a:t>
                      </a:r>
                      <a:endParaRPr lang="en-KR" sz="1400" kern="100">
                        <a:effectLst/>
                        <a:latin typeface="Times New Roman" panose="02020603050405020304" pitchFamily="18" charset="0"/>
                        <a:ea typeface="BatangChe" panose="02030609000101010101" pitchFamily="49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44145" algn="ctr" latinLnBrk="1"/>
                      <a:r>
                        <a:rPr lang="en-US" sz="1400" kern="100">
                          <a:effectLst/>
                        </a:rPr>
                        <a:t>45073</a:t>
                      </a:r>
                      <a:endParaRPr lang="en-KR" sz="1400" kern="100">
                        <a:effectLst/>
                        <a:latin typeface="Times New Roman" panose="02020603050405020304" pitchFamily="18" charset="0"/>
                        <a:ea typeface="BatangChe" panose="02030609000101010101" pitchFamily="49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44145" algn="ctr" latinLnBrk="1"/>
                      <a:r>
                        <a:rPr lang="en-US" sz="1400" kern="100" dirty="0">
                          <a:effectLst/>
                        </a:rPr>
                        <a:t>45505.5</a:t>
                      </a:r>
                      <a:endParaRPr lang="en-KR" sz="1400" kern="100" dirty="0">
                        <a:effectLst/>
                        <a:latin typeface="Times New Roman" panose="02020603050405020304" pitchFamily="18" charset="0"/>
                        <a:ea typeface="BatangChe" panose="02030609000101010101" pitchFamily="49" charset="-127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9413460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144145" algn="ctr" latinLnBrk="1"/>
                      <a:r>
                        <a:rPr lang="en-US" sz="1400" kern="100">
                          <a:effectLst/>
                        </a:rPr>
                        <a:t>LGBM</a:t>
                      </a:r>
                      <a:endParaRPr lang="en-KR" sz="1400" kern="100">
                        <a:effectLst/>
                        <a:latin typeface="Times New Roman" panose="02020603050405020304" pitchFamily="18" charset="0"/>
                        <a:ea typeface="BatangChe" panose="02030609000101010101" pitchFamily="49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44145" algn="ctr" latinLnBrk="1"/>
                      <a:r>
                        <a:rPr lang="en-US" sz="1400" kern="100">
                          <a:effectLst/>
                        </a:rPr>
                        <a:t>47599</a:t>
                      </a:r>
                      <a:endParaRPr lang="en-KR" sz="1400" kern="100">
                        <a:effectLst/>
                        <a:latin typeface="Times New Roman" panose="02020603050405020304" pitchFamily="18" charset="0"/>
                        <a:ea typeface="BatangChe" panose="02030609000101010101" pitchFamily="49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44145" algn="ctr" latinLnBrk="1"/>
                      <a:r>
                        <a:rPr lang="en-US" sz="1400" kern="100">
                          <a:effectLst/>
                        </a:rPr>
                        <a:t>44520</a:t>
                      </a:r>
                      <a:endParaRPr lang="en-KR" sz="1400" kern="100">
                        <a:effectLst/>
                        <a:latin typeface="Times New Roman" panose="02020603050405020304" pitchFamily="18" charset="0"/>
                        <a:ea typeface="BatangChe" panose="02030609000101010101" pitchFamily="49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44145" algn="ctr" latinLnBrk="1"/>
                      <a:r>
                        <a:rPr lang="en-US" sz="1400" kern="100" dirty="0">
                          <a:effectLst/>
                        </a:rPr>
                        <a:t>46059.5</a:t>
                      </a:r>
                      <a:endParaRPr lang="en-KR" sz="1400" kern="100" dirty="0">
                        <a:effectLst/>
                        <a:latin typeface="Times New Roman" panose="02020603050405020304" pitchFamily="18" charset="0"/>
                        <a:ea typeface="BatangChe" panose="02030609000101010101" pitchFamily="49" charset="-127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6621328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144145" algn="ctr" latinLnBrk="1"/>
                      <a:r>
                        <a:rPr lang="en-US" sz="1400" kern="100">
                          <a:effectLst/>
                        </a:rPr>
                        <a:t>LR</a:t>
                      </a:r>
                      <a:endParaRPr lang="en-KR" sz="1400" kern="100">
                        <a:effectLst/>
                        <a:latin typeface="Times New Roman" panose="02020603050405020304" pitchFamily="18" charset="0"/>
                        <a:ea typeface="BatangChe" panose="02030609000101010101" pitchFamily="49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44145" algn="ctr" latinLnBrk="1"/>
                      <a:r>
                        <a:rPr lang="en-US" sz="1400" kern="100">
                          <a:effectLst/>
                        </a:rPr>
                        <a:t>48321</a:t>
                      </a:r>
                      <a:endParaRPr lang="en-KR" sz="1400" kern="100">
                        <a:effectLst/>
                        <a:latin typeface="Times New Roman" panose="02020603050405020304" pitchFamily="18" charset="0"/>
                        <a:ea typeface="BatangChe" panose="02030609000101010101" pitchFamily="49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44145" algn="ctr" latinLnBrk="1"/>
                      <a:r>
                        <a:rPr lang="en-US" sz="1400" kern="100">
                          <a:effectLst/>
                        </a:rPr>
                        <a:t>46739</a:t>
                      </a:r>
                      <a:endParaRPr lang="en-KR" sz="1400" kern="100">
                        <a:effectLst/>
                        <a:latin typeface="Times New Roman" panose="02020603050405020304" pitchFamily="18" charset="0"/>
                        <a:ea typeface="BatangChe" panose="02030609000101010101" pitchFamily="49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44145" algn="ctr" latinLnBrk="1"/>
                      <a:r>
                        <a:rPr lang="en-US" sz="1400" kern="100" dirty="0">
                          <a:effectLst/>
                        </a:rPr>
                        <a:t>47530</a:t>
                      </a:r>
                      <a:endParaRPr lang="en-KR" sz="1400" kern="100" dirty="0">
                        <a:effectLst/>
                        <a:latin typeface="Times New Roman" panose="02020603050405020304" pitchFamily="18" charset="0"/>
                        <a:ea typeface="BatangChe" panose="02030609000101010101" pitchFamily="49" charset="-127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7940836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144145" algn="ctr" latinLnBrk="1"/>
                      <a:r>
                        <a:rPr lang="en-US" sz="1400" kern="100">
                          <a:effectLst/>
                        </a:rPr>
                        <a:t>RF</a:t>
                      </a:r>
                      <a:endParaRPr lang="en-KR" sz="1400" kern="100">
                        <a:effectLst/>
                        <a:latin typeface="Times New Roman" panose="02020603050405020304" pitchFamily="18" charset="0"/>
                        <a:ea typeface="BatangChe" panose="02030609000101010101" pitchFamily="49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44145" algn="ctr" latinLnBrk="1"/>
                      <a:r>
                        <a:rPr lang="en-US" sz="1400" kern="100">
                          <a:effectLst/>
                        </a:rPr>
                        <a:t>44560</a:t>
                      </a:r>
                      <a:endParaRPr lang="en-KR" sz="1400" kern="100">
                        <a:effectLst/>
                        <a:latin typeface="Times New Roman" panose="02020603050405020304" pitchFamily="18" charset="0"/>
                        <a:ea typeface="BatangChe" panose="02030609000101010101" pitchFamily="49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44145" algn="ctr" latinLnBrk="1"/>
                      <a:r>
                        <a:rPr lang="en-US" sz="1400" kern="100">
                          <a:effectLst/>
                        </a:rPr>
                        <a:t>46795</a:t>
                      </a:r>
                      <a:endParaRPr lang="en-KR" sz="1400" kern="100">
                        <a:effectLst/>
                        <a:latin typeface="Times New Roman" panose="02020603050405020304" pitchFamily="18" charset="0"/>
                        <a:ea typeface="BatangChe" panose="02030609000101010101" pitchFamily="49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44145" algn="ctr" latinLnBrk="1"/>
                      <a:r>
                        <a:rPr lang="en-US" sz="1400" kern="100" dirty="0">
                          <a:effectLst/>
                        </a:rPr>
                        <a:t>45677.5</a:t>
                      </a:r>
                      <a:endParaRPr lang="en-KR" sz="1400" kern="100" dirty="0">
                        <a:effectLst/>
                        <a:latin typeface="Times New Roman" panose="02020603050405020304" pitchFamily="18" charset="0"/>
                        <a:ea typeface="BatangChe" panose="02030609000101010101" pitchFamily="49" charset="-127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5361230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144145" algn="ctr" latinLnBrk="1"/>
                      <a:r>
                        <a:rPr lang="en-US" sz="1400" kern="100">
                          <a:effectLst/>
                        </a:rPr>
                        <a:t>Ridge</a:t>
                      </a:r>
                      <a:endParaRPr lang="en-KR" sz="1400" kern="100">
                        <a:effectLst/>
                        <a:latin typeface="Times New Roman" panose="02020603050405020304" pitchFamily="18" charset="0"/>
                        <a:ea typeface="BatangChe" panose="02030609000101010101" pitchFamily="49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44145" algn="ctr" latinLnBrk="1"/>
                      <a:r>
                        <a:rPr lang="en-US" sz="1400" kern="100">
                          <a:effectLst/>
                        </a:rPr>
                        <a:t>48138</a:t>
                      </a:r>
                      <a:endParaRPr lang="en-KR" sz="1400" kern="100">
                        <a:effectLst/>
                        <a:latin typeface="Times New Roman" panose="02020603050405020304" pitchFamily="18" charset="0"/>
                        <a:ea typeface="BatangChe" panose="02030609000101010101" pitchFamily="49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44145" algn="ctr" latinLnBrk="1"/>
                      <a:r>
                        <a:rPr lang="en-US" sz="1400" kern="100">
                          <a:effectLst/>
                        </a:rPr>
                        <a:t>46167</a:t>
                      </a:r>
                      <a:endParaRPr lang="en-KR" sz="1400" kern="100">
                        <a:effectLst/>
                        <a:latin typeface="Times New Roman" panose="02020603050405020304" pitchFamily="18" charset="0"/>
                        <a:ea typeface="BatangChe" panose="02030609000101010101" pitchFamily="49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44145" algn="ctr" latinLnBrk="1"/>
                      <a:r>
                        <a:rPr lang="en-US" sz="1400" kern="100" dirty="0">
                          <a:effectLst/>
                        </a:rPr>
                        <a:t>47152.5</a:t>
                      </a:r>
                      <a:endParaRPr lang="en-KR" sz="1400" kern="100" dirty="0">
                        <a:effectLst/>
                        <a:latin typeface="Times New Roman" panose="02020603050405020304" pitchFamily="18" charset="0"/>
                        <a:ea typeface="BatangChe" panose="02030609000101010101" pitchFamily="49" charset="-127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3639628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144145" algn="ctr" latinLnBrk="1"/>
                      <a:r>
                        <a:rPr lang="en-US" sz="1400" kern="100">
                          <a:effectLst/>
                        </a:rPr>
                        <a:t>XGB</a:t>
                      </a:r>
                      <a:endParaRPr lang="en-KR" sz="1400" kern="100">
                        <a:effectLst/>
                        <a:latin typeface="Times New Roman" panose="02020603050405020304" pitchFamily="18" charset="0"/>
                        <a:ea typeface="BatangChe" panose="02030609000101010101" pitchFamily="49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44145" algn="ctr" latinLnBrk="1"/>
                      <a:r>
                        <a:rPr lang="en-US" sz="1400" kern="100">
                          <a:effectLst/>
                        </a:rPr>
                        <a:t>46738</a:t>
                      </a:r>
                      <a:endParaRPr lang="en-KR" sz="1400" kern="100">
                        <a:effectLst/>
                        <a:latin typeface="Times New Roman" panose="02020603050405020304" pitchFamily="18" charset="0"/>
                        <a:ea typeface="BatangChe" panose="02030609000101010101" pitchFamily="49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44145" algn="ctr" latinLnBrk="1"/>
                      <a:r>
                        <a:rPr lang="en-US" sz="1400" kern="100">
                          <a:effectLst/>
                        </a:rPr>
                        <a:t>45988</a:t>
                      </a:r>
                      <a:endParaRPr lang="en-KR" sz="1400" kern="100">
                        <a:effectLst/>
                        <a:latin typeface="Times New Roman" panose="02020603050405020304" pitchFamily="18" charset="0"/>
                        <a:ea typeface="BatangChe" panose="02030609000101010101" pitchFamily="49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44145" algn="ctr" latinLnBrk="1"/>
                      <a:r>
                        <a:rPr lang="en-US" sz="1400" kern="100" dirty="0">
                          <a:effectLst/>
                        </a:rPr>
                        <a:t>46363</a:t>
                      </a:r>
                      <a:endParaRPr lang="en-KR" sz="1400" kern="100" dirty="0">
                        <a:effectLst/>
                        <a:latin typeface="Times New Roman" panose="02020603050405020304" pitchFamily="18" charset="0"/>
                        <a:ea typeface="BatangChe" panose="02030609000101010101" pitchFamily="49" charset="-127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164464178"/>
                  </a:ext>
                </a:extLst>
              </a:tr>
            </a:tbl>
          </a:graphicData>
        </a:graphic>
      </p:graphicFrame>
      <p:sp>
        <p:nvSpPr>
          <p:cNvPr id="10" name="화살표: 오른쪽 6">
            <a:extLst>
              <a:ext uri="{FF2B5EF4-FFF2-40B4-BE49-F238E27FC236}">
                <a16:creationId xmlns:a16="http://schemas.microsoft.com/office/drawing/2014/main" id="{7DE1E9DC-5775-A343-B1B5-18884C3B921C}"/>
              </a:ext>
            </a:extLst>
          </p:cNvPr>
          <p:cNvSpPr/>
          <p:nvPr/>
        </p:nvSpPr>
        <p:spPr>
          <a:xfrm>
            <a:off x="1441455" y="5532977"/>
            <a:ext cx="706343" cy="400110"/>
          </a:xfrm>
          <a:prstGeom prst="right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FBD48DD-6CE8-1040-B48C-93A5CFC7DEEC}"/>
              </a:ext>
            </a:extLst>
          </p:cNvPr>
          <p:cNvSpPr txBox="1"/>
          <p:nvPr/>
        </p:nvSpPr>
        <p:spPr>
          <a:xfrm>
            <a:off x="2333035" y="5508593"/>
            <a:ext cx="8680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b="1" dirty="0"/>
              <a:t>RDB</a:t>
            </a:r>
            <a:r>
              <a:rPr lang="ko-KR" altLang="en-US" b="1" dirty="0"/>
              <a:t>에서는 </a:t>
            </a:r>
            <a:r>
              <a:rPr lang="en-US" altLang="ko-KR" b="1" dirty="0"/>
              <a:t>LGBM,</a:t>
            </a:r>
            <a:r>
              <a:rPr lang="ko-KR" altLang="en-US" b="1" dirty="0"/>
              <a:t> </a:t>
            </a:r>
            <a:r>
              <a:rPr lang="en-US" altLang="ko-KR" b="1" dirty="0"/>
              <a:t>AOF</a:t>
            </a:r>
            <a:r>
              <a:rPr lang="ko-KR" altLang="en-US" b="1" dirty="0"/>
              <a:t>에서는 </a:t>
            </a:r>
            <a:r>
              <a:rPr lang="en-US" altLang="ko-KR" b="1" dirty="0"/>
              <a:t>DT </a:t>
            </a:r>
            <a:r>
              <a:rPr lang="ko-KR" altLang="en-US" b="1" dirty="0"/>
              <a:t>에서 가장 높은 성능을 보였다</a:t>
            </a:r>
            <a:r>
              <a:rPr lang="en-US" altLang="ko-KR" b="1" dirty="0"/>
              <a:t>.</a:t>
            </a:r>
            <a:r>
              <a:rPr lang="ko-KR" altLang="en-US" b="1" dirty="0"/>
              <a:t> </a:t>
            </a:r>
            <a:endParaRPr lang="en-KR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BBE2CC-6C42-2643-A410-EE5D513215AC}"/>
              </a:ext>
            </a:extLst>
          </p:cNvPr>
          <p:cNvSpPr txBox="1"/>
          <p:nvPr/>
        </p:nvSpPr>
        <p:spPr>
          <a:xfrm>
            <a:off x="3096768" y="2470878"/>
            <a:ext cx="6949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RDB</a:t>
            </a:r>
            <a:endParaRPr lang="en-KR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B009B4-D972-5541-93F7-313666676D30}"/>
              </a:ext>
            </a:extLst>
          </p:cNvPr>
          <p:cNvSpPr txBox="1"/>
          <p:nvPr/>
        </p:nvSpPr>
        <p:spPr>
          <a:xfrm>
            <a:off x="8611257" y="2470878"/>
            <a:ext cx="6949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AOF</a:t>
            </a:r>
            <a:endParaRPr lang="en-KR" sz="2000" dirty="0"/>
          </a:p>
        </p:txBody>
      </p:sp>
    </p:spTree>
    <p:extLst>
      <p:ext uri="{BB962C8B-B14F-4D97-AF65-F5344CB8AC3E}">
        <p14:creationId xmlns:p14="http://schemas.microsoft.com/office/powerpoint/2010/main" val="40425894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AFD43-CFC3-F640-9BCF-485FFA048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실험 및 결과 분석</a:t>
            </a:r>
            <a:endParaRPr lang="en-KR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2BE43CA-0108-FD47-AD99-03E41D6B4DF8}"/>
              </a:ext>
            </a:extLst>
          </p:cNvPr>
          <p:cNvGrpSpPr/>
          <p:nvPr/>
        </p:nvGrpSpPr>
        <p:grpSpPr>
          <a:xfrm>
            <a:off x="1119433" y="2703483"/>
            <a:ext cx="10475159" cy="1538674"/>
            <a:chOff x="1119433" y="2227995"/>
            <a:chExt cx="10475159" cy="1538674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7A2FEA8-58DC-564C-ACA5-DA4B6E9669F6}"/>
                </a:ext>
              </a:extLst>
            </p:cNvPr>
            <p:cNvSpPr txBox="1"/>
            <p:nvPr/>
          </p:nvSpPr>
          <p:spPr>
            <a:xfrm>
              <a:off x="2226494" y="2227995"/>
              <a:ext cx="936809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/>
                <a:t>PBO </a:t>
              </a:r>
              <a:r>
                <a:rPr lang="ko-KR" altLang="en-US" sz="2000" dirty="0"/>
                <a:t>방법이</a:t>
              </a:r>
              <a:r>
                <a:rPr lang="en-US" altLang="ko-KR" sz="2000" dirty="0"/>
                <a:t>,</a:t>
              </a:r>
              <a:r>
                <a:rPr lang="ko-KR" altLang="en-US" sz="2000" dirty="0"/>
                <a:t> 분류되지 않은 </a:t>
              </a:r>
              <a:r>
                <a:rPr lang="ko-KR" altLang="en-US" sz="2000" dirty="0" err="1"/>
                <a:t>파라미터로</a:t>
              </a:r>
              <a:r>
                <a:rPr lang="ko-KR" altLang="en-US" sz="2000" dirty="0"/>
                <a:t> </a:t>
              </a:r>
              <a:r>
                <a:rPr lang="en-US" altLang="ko-KR" sz="2000" dirty="0"/>
                <a:t>BO</a:t>
              </a:r>
              <a:r>
                <a:rPr lang="ko-KR" altLang="en-US" sz="2000" dirty="0" err="1"/>
                <a:t>를</a:t>
              </a:r>
              <a:r>
                <a:rPr lang="ko-KR" altLang="en-US" sz="2000" dirty="0"/>
                <a:t> 진행한 결과와 </a:t>
              </a:r>
              <a:r>
                <a:rPr lang="en-US" altLang="ko-KR" sz="2000" dirty="0"/>
                <a:t>Redis</a:t>
              </a:r>
              <a:r>
                <a:rPr lang="ko-KR" altLang="en-US" sz="2000" dirty="0"/>
                <a:t>의 </a:t>
              </a:r>
              <a:r>
                <a:rPr lang="en-US" altLang="ko-KR" sz="2000" dirty="0"/>
                <a:t>default </a:t>
              </a:r>
              <a:r>
                <a:rPr lang="ko-KR" altLang="en-US" sz="2000" dirty="0"/>
                <a:t>성능보다 높았다</a:t>
              </a:r>
              <a:r>
                <a:rPr lang="en-US" altLang="ko-KR" sz="2000" dirty="0"/>
                <a:t>.</a:t>
              </a:r>
              <a:r>
                <a:rPr lang="ko-KR" altLang="en-US" sz="2000" dirty="0"/>
                <a:t> </a:t>
              </a:r>
              <a:r>
                <a:rPr lang="en-US" altLang="ko-KR" sz="2000" dirty="0"/>
                <a:t>(AOF</a:t>
              </a:r>
              <a:r>
                <a:rPr lang="ko-KR" altLang="en-US" sz="2000" dirty="0"/>
                <a:t>의 </a:t>
              </a:r>
              <a:r>
                <a:rPr lang="en-US" altLang="ko-KR" sz="2000" dirty="0"/>
                <a:t>Read-write(1:1)</a:t>
              </a:r>
              <a:r>
                <a:rPr lang="ko-KR" altLang="en-US" sz="2000" dirty="0"/>
                <a:t>에서 </a:t>
              </a:r>
              <a:r>
                <a:rPr lang="en-US" altLang="ko-KR" sz="2000" dirty="0"/>
                <a:t>RF </a:t>
              </a:r>
              <a:r>
                <a:rPr lang="ko-KR" altLang="en-US" sz="2000" dirty="0"/>
                <a:t>제외</a:t>
              </a:r>
              <a:r>
                <a:rPr lang="en-US" altLang="ko-KR" sz="2000" dirty="0"/>
                <a:t>)</a:t>
              </a:r>
              <a:endParaRPr lang="en-KR" sz="2000" dirty="0"/>
            </a:p>
          </p:txBody>
        </p:sp>
        <p:sp>
          <p:nvSpPr>
            <p:cNvPr id="7" name="화살표: 오른쪽 6">
              <a:extLst>
                <a:ext uri="{FF2B5EF4-FFF2-40B4-BE49-F238E27FC236}">
                  <a16:creationId xmlns:a16="http://schemas.microsoft.com/office/drawing/2014/main" id="{44BF263F-BDA6-4A49-B46C-2A39264F5400}"/>
                </a:ext>
              </a:extLst>
            </p:cNvPr>
            <p:cNvSpPr/>
            <p:nvPr/>
          </p:nvSpPr>
          <p:spPr>
            <a:xfrm>
              <a:off x="1119433" y="2227995"/>
              <a:ext cx="706343" cy="400110"/>
            </a:xfrm>
            <a:prstGeom prst="rightArrow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FD641DB-0CE6-D947-9371-5FE44C8F89C5}"/>
                </a:ext>
              </a:extLst>
            </p:cNvPr>
            <p:cNvSpPr txBox="1"/>
            <p:nvPr/>
          </p:nvSpPr>
          <p:spPr>
            <a:xfrm>
              <a:off x="2226494" y="3366559"/>
              <a:ext cx="936809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/>
                <a:t>모델 비교 결과 </a:t>
              </a:r>
              <a:r>
                <a:rPr lang="en-US" altLang="ko-KR" sz="2000" dirty="0"/>
                <a:t>RDB</a:t>
              </a:r>
              <a:r>
                <a:rPr lang="ko-KR" altLang="en-US" sz="2000" dirty="0"/>
                <a:t>에서는 </a:t>
              </a:r>
              <a:r>
                <a:rPr lang="en-US" altLang="ko-KR" sz="2000" dirty="0"/>
                <a:t>LGBM,</a:t>
              </a:r>
              <a:r>
                <a:rPr lang="ko-KR" altLang="en-US" sz="2000" dirty="0"/>
                <a:t> </a:t>
              </a:r>
              <a:r>
                <a:rPr lang="en-US" altLang="ko-KR" sz="2000" dirty="0"/>
                <a:t>AOF</a:t>
              </a:r>
              <a:r>
                <a:rPr lang="ko-KR" altLang="en-US" sz="2000" dirty="0"/>
                <a:t>에서는 </a:t>
              </a:r>
              <a:r>
                <a:rPr lang="en-US" altLang="ko-KR" sz="2000" dirty="0"/>
                <a:t>DT</a:t>
              </a:r>
              <a:r>
                <a:rPr lang="ko-KR" altLang="en-US" sz="2000" dirty="0"/>
                <a:t> 모델에서 가장 높은 성능을 보였다</a:t>
              </a:r>
              <a:r>
                <a:rPr lang="en-US" altLang="ko-KR" sz="2000" dirty="0"/>
                <a:t>.</a:t>
              </a:r>
            </a:p>
          </p:txBody>
        </p:sp>
        <p:sp>
          <p:nvSpPr>
            <p:cNvPr id="9" name="화살표: 오른쪽 6">
              <a:extLst>
                <a:ext uri="{FF2B5EF4-FFF2-40B4-BE49-F238E27FC236}">
                  <a16:creationId xmlns:a16="http://schemas.microsoft.com/office/drawing/2014/main" id="{CE553C7F-5BD9-E447-B9C1-ECC7D2139FFE}"/>
                </a:ext>
              </a:extLst>
            </p:cNvPr>
            <p:cNvSpPr/>
            <p:nvPr/>
          </p:nvSpPr>
          <p:spPr>
            <a:xfrm>
              <a:off x="1119433" y="3366559"/>
              <a:ext cx="706343" cy="400110"/>
            </a:xfrm>
            <a:prstGeom prst="rightArrow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697651DC-3F0C-D140-AC76-BC081A1DF0B1}"/>
              </a:ext>
            </a:extLst>
          </p:cNvPr>
          <p:cNvSpPr txBox="1"/>
          <p:nvPr/>
        </p:nvSpPr>
        <p:spPr>
          <a:xfrm>
            <a:off x="838200" y="1673143"/>
            <a:ext cx="12682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실험 결과</a:t>
            </a:r>
            <a:endParaRPr lang="en-KR" sz="2000" b="1" dirty="0"/>
          </a:p>
        </p:txBody>
      </p:sp>
    </p:spTree>
    <p:extLst>
      <p:ext uri="{BB962C8B-B14F-4D97-AF65-F5344CB8AC3E}">
        <p14:creationId xmlns:p14="http://schemas.microsoft.com/office/powerpoint/2010/main" val="8341346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AFD43-CFC3-F640-9BCF-485FFA048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결론</a:t>
            </a:r>
            <a:endParaRPr lang="en-KR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96298DC-B31A-2743-9CFB-5F1901051C26}"/>
              </a:ext>
            </a:extLst>
          </p:cNvPr>
          <p:cNvGrpSpPr/>
          <p:nvPr/>
        </p:nvGrpSpPr>
        <p:grpSpPr>
          <a:xfrm>
            <a:off x="1119433" y="2666907"/>
            <a:ext cx="10475159" cy="1538674"/>
            <a:chOff x="1119433" y="2130459"/>
            <a:chExt cx="10475159" cy="1538674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7A2FEA8-58DC-564C-ACA5-DA4B6E9669F6}"/>
                </a:ext>
              </a:extLst>
            </p:cNvPr>
            <p:cNvSpPr txBox="1"/>
            <p:nvPr/>
          </p:nvSpPr>
          <p:spPr>
            <a:xfrm>
              <a:off x="2226494" y="2130459"/>
              <a:ext cx="936809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/>
                <a:t>PBO </a:t>
              </a:r>
              <a:r>
                <a:rPr lang="ko-KR" altLang="en-US" sz="2000" dirty="0"/>
                <a:t>방식이 분류하지 않고 </a:t>
              </a:r>
              <a:r>
                <a:rPr lang="en-US" altLang="ko-KR" sz="2000" dirty="0"/>
                <a:t>BO</a:t>
              </a:r>
              <a:r>
                <a:rPr lang="ko-KR" altLang="en-US" sz="2000" dirty="0" err="1"/>
                <a:t>를</a:t>
              </a:r>
              <a:r>
                <a:rPr lang="ko-KR" altLang="en-US" sz="2000" dirty="0"/>
                <a:t> 진행한 경우와</a:t>
              </a:r>
              <a:r>
                <a:rPr lang="en-US" altLang="ko-KR" sz="2000" dirty="0"/>
                <a:t>,</a:t>
              </a:r>
              <a:r>
                <a:rPr lang="ko-KR" altLang="en-US" sz="2000" dirty="0"/>
                <a:t> </a:t>
              </a:r>
              <a:r>
                <a:rPr lang="en-US" altLang="ko-KR" sz="2000" dirty="0"/>
                <a:t>default</a:t>
              </a:r>
              <a:r>
                <a:rPr lang="ko-KR" altLang="en-US" sz="2000" dirty="0"/>
                <a:t> </a:t>
              </a:r>
              <a:r>
                <a:rPr lang="ko-KR" altLang="en-US" sz="2000" dirty="0" err="1"/>
                <a:t>설정값보다</a:t>
              </a:r>
              <a:r>
                <a:rPr lang="ko-KR" altLang="en-US" sz="2000" dirty="0"/>
                <a:t> 높은 성능을 보인다</a:t>
              </a:r>
              <a:r>
                <a:rPr lang="en-US" altLang="ko-KR" sz="2000" dirty="0"/>
                <a:t>.</a:t>
              </a:r>
              <a:r>
                <a:rPr lang="ko-KR" altLang="en-US" sz="2000" dirty="0"/>
                <a:t> </a:t>
              </a:r>
              <a:endParaRPr lang="en-US" altLang="ko-KR" sz="2000" dirty="0"/>
            </a:p>
          </p:txBody>
        </p:sp>
        <p:sp>
          <p:nvSpPr>
            <p:cNvPr id="7" name="화살표: 오른쪽 6">
              <a:extLst>
                <a:ext uri="{FF2B5EF4-FFF2-40B4-BE49-F238E27FC236}">
                  <a16:creationId xmlns:a16="http://schemas.microsoft.com/office/drawing/2014/main" id="{44BF263F-BDA6-4A49-B46C-2A39264F5400}"/>
                </a:ext>
              </a:extLst>
            </p:cNvPr>
            <p:cNvSpPr/>
            <p:nvPr/>
          </p:nvSpPr>
          <p:spPr>
            <a:xfrm>
              <a:off x="1119433" y="2130459"/>
              <a:ext cx="706343" cy="400110"/>
            </a:xfrm>
            <a:prstGeom prst="rightArrow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FD641DB-0CE6-D947-9371-5FE44C8F89C5}"/>
                </a:ext>
              </a:extLst>
            </p:cNvPr>
            <p:cNvSpPr txBox="1"/>
            <p:nvPr/>
          </p:nvSpPr>
          <p:spPr>
            <a:xfrm>
              <a:off x="2226494" y="3269023"/>
              <a:ext cx="936809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/>
                <a:t>8</a:t>
              </a:r>
              <a:r>
                <a:rPr lang="ko-KR" altLang="en-US" sz="2000" dirty="0"/>
                <a:t>가지 회귀 모델 중 </a:t>
              </a:r>
              <a:r>
                <a:rPr lang="en-US" altLang="ko-KR" sz="2000" dirty="0"/>
                <a:t>LGBM</a:t>
              </a:r>
              <a:r>
                <a:rPr lang="ko-KR" altLang="en-US" sz="2000" dirty="0"/>
                <a:t>과 </a:t>
              </a:r>
              <a:r>
                <a:rPr lang="en-US" altLang="ko-KR" sz="2000" dirty="0"/>
                <a:t>DT</a:t>
              </a:r>
              <a:r>
                <a:rPr lang="ko-KR" altLang="en-US" sz="2000" dirty="0"/>
                <a:t>에서 가장 높은 성능이 나타났다</a:t>
              </a:r>
              <a:r>
                <a:rPr lang="en-US" altLang="ko-KR" sz="2000" dirty="0"/>
                <a:t>.</a:t>
              </a:r>
              <a:r>
                <a:rPr lang="ko-KR" altLang="en-US" sz="2000" dirty="0"/>
                <a:t> </a:t>
              </a:r>
              <a:endParaRPr lang="en-US" altLang="ko-KR" sz="2000" dirty="0"/>
            </a:p>
          </p:txBody>
        </p:sp>
        <p:sp>
          <p:nvSpPr>
            <p:cNvPr id="9" name="화살표: 오른쪽 6">
              <a:extLst>
                <a:ext uri="{FF2B5EF4-FFF2-40B4-BE49-F238E27FC236}">
                  <a16:creationId xmlns:a16="http://schemas.microsoft.com/office/drawing/2014/main" id="{CE553C7F-5BD9-E447-B9C1-ECC7D2139FFE}"/>
                </a:ext>
              </a:extLst>
            </p:cNvPr>
            <p:cNvSpPr/>
            <p:nvPr/>
          </p:nvSpPr>
          <p:spPr>
            <a:xfrm>
              <a:off x="1119433" y="3269023"/>
              <a:ext cx="706343" cy="400110"/>
            </a:xfrm>
            <a:prstGeom prst="rightArrow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919498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AFD43-CFC3-F640-9BCF-485FFA048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참고문헌</a:t>
            </a:r>
            <a:endParaRPr lang="en-KR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FD34F83-FCB5-2946-BA78-BCE7D0D5A492}"/>
              </a:ext>
            </a:extLst>
          </p:cNvPr>
          <p:cNvSpPr/>
          <p:nvPr/>
        </p:nvSpPr>
        <p:spPr>
          <a:xfrm>
            <a:off x="419100" y="1690688"/>
            <a:ext cx="113538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 latinLnBrk="1">
              <a:buFont typeface="Arial" panose="020B0604020202020204" pitchFamily="34" charset="0"/>
              <a:buChar char="•"/>
            </a:pPr>
            <a:r>
              <a:rPr lang="en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https://redis.io/</a:t>
            </a:r>
            <a:endParaRPr lang="en-KR" sz="1600" kern="100" dirty="0">
              <a:latin typeface="Times New Roman" panose="02020603050405020304" pitchFamily="18" charset="0"/>
              <a:ea typeface="BatangChe" panose="02030609000101010101" pitchFamily="49" charset="-127"/>
              <a:cs typeface="Times New Roman" panose="02020603050405020304" pitchFamily="18" charset="0"/>
            </a:endParaRPr>
          </a:p>
          <a:p>
            <a:pPr marL="285750" indent="-285750" algn="just" latinLnBrk="1">
              <a:buFont typeface="Arial" panose="020B0604020202020204" pitchFamily="34" charset="0"/>
              <a:buChar char="•"/>
            </a:pPr>
            <a:r>
              <a:rPr lang="en-US" sz="1600" kern="100" dirty="0">
                <a:latin typeface="Times New Roman" panose="02020603050405020304" pitchFamily="18" charset="0"/>
                <a:ea typeface="BatangChe" panose="02030609000101010101" pitchFamily="49" charset="-127"/>
              </a:rPr>
              <a:t>Van </a:t>
            </a:r>
            <a:r>
              <a:rPr lang="en-US" sz="1600" kern="100" dirty="0" err="1">
                <a:latin typeface="Times New Roman" panose="02020603050405020304" pitchFamily="18" charset="0"/>
                <a:ea typeface="BatangChe" panose="02030609000101010101" pitchFamily="49" charset="-127"/>
              </a:rPr>
              <a:t>Aken</a:t>
            </a:r>
            <a:r>
              <a:rPr lang="en-US" sz="1600" kern="100" dirty="0">
                <a:latin typeface="Times New Roman" panose="02020603050405020304" pitchFamily="18" charset="0"/>
                <a:ea typeface="BatangChe" panose="02030609000101010101" pitchFamily="49" charset="-127"/>
              </a:rPr>
              <a:t>, Dana, et al. "Automatic database management system tuning through large-scale machine learning.", Proceedings of the 2017 ACM International Conference on Management of Data, 2017, pp.1009-1024</a:t>
            </a:r>
            <a:endParaRPr lang="en-KR" sz="1600" kern="100" dirty="0">
              <a:latin typeface="Times New Roman" panose="02020603050405020304" pitchFamily="18" charset="0"/>
              <a:ea typeface="BatangChe" panose="02030609000101010101" pitchFamily="49" charset="-127"/>
            </a:endParaRPr>
          </a:p>
          <a:p>
            <a:pPr marL="285750" indent="-285750" algn="just" latinLnBrk="1">
              <a:buFont typeface="Arial" panose="020B0604020202020204" pitchFamily="34" charset="0"/>
              <a:buChar char="•"/>
            </a:pPr>
            <a:r>
              <a:rPr lang="en-US" sz="1600" kern="100" dirty="0">
                <a:latin typeface="Times New Roman" panose="02020603050405020304" pitchFamily="18" charset="0"/>
                <a:ea typeface="BatangChe" panose="02030609000101010101" pitchFamily="49" charset="-127"/>
              </a:rPr>
              <a:t>Snoek, Jasper, Hugo Larochelle, and Ryan P. Adams. "Practical </a:t>
            </a:r>
            <a:r>
              <a:rPr lang="en-US" sz="1600" kern="100" dirty="0" err="1">
                <a:latin typeface="Times New Roman" panose="02020603050405020304" pitchFamily="18" charset="0"/>
                <a:ea typeface="BatangChe" panose="02030609000101010101" pitchFamily="49" charset="-127"/>
              </a:rPr>
              <a:t>bayesian</a:t>
            </a:r>
            <a:r>
              <a:rPr lang="en-US" sz="1600" kern="100" dirty="0">
                <a:latin typeface="Times New Roman" panose="02020603050405020304" pitchFamily="18" charset="0"/>
                <a:ea typeface="BatangChe" panose="02030609000101010101" pitchFamily="49" charset="-127"/>
              </a:rPr>
              <a:t> optimization of machine learning algorithms.", Advances in neural information processing systems, 2012, 25</a:t>
            </a:r>
            <a:endParaRPr lang="en-KR" sz="1600" kern="100" dirty="0">
              <a:latin typeface="Times New Roman" panose="02020603050405020304" pitchFamily="18" charset="0"/>
              <a:ea typeface="BatangChe" panose="02030609000101010101" pitchFamily="49" charset="-127"/>
            </a:endParaRPr>
          </a:p>
          <a:p>
            <a:pPr marL="285750" indent="-285750" algn="just" latinLnBrk="1">
              <a:buFont typeface="Arial" panose="020B0604020202020204" pitchFamily="34" charset="0"/>
              <a:buChar char="•"/>
            </a:pPr>
            <a:r>
              <a:rPr lang="en-US" sz="1600" kern="100" dirty="0" err="1">
                <a:latin typeface="Times New Roman" panose="02020603050405020304" pitchFamily="18" charset="0"/>
                <a:ea typeface="BatangChe" panose="02030609000101010101" pitchFamily="49" charset="-127"/>
              </a:rPr>
              <a:t>Reunanen</a:t>
            </a:r>
            <a:r>
              <a:rPr lang="en-US" sz="1600" kern="100" dirty="0">
                <a:latin typeface="Times New Roman" panose="02020603050405020304" pitchFamily="18" charset="0"/>
                <a:ea typeface="BatangChe" panose="02030609000101010101" pitchFamily="49" charset="-127"/>
              </a:rPr>
              <a:t>, </a:t>
            </a:r>
            <a:r>
              <a:rPr lang="en-US" sz="1600" kern="100" dirty="0" err="1">
                <a:latin typeface="Times New Roman" panose="02020603050405020304" pitchFamily="18" charset="0"/>
                <a:ea typeface="BatangChe" panose="02030609000101010101" pitchFamily="49" charset="-127"/>
              </a:rPr>
              <a:t>Juha</a:t>
            </a:r>
            <a:r>
              <a:rPr lang="en-US" sz="1600" kern="100" dirty="0">
                <a:latin typeface="Times New Roman" panose="02020603050405020304" pitchFamily="18" charset="0"/>
                <a:ea typeface="BatangChe" panose="02030609000101010101" pitchFamily="49" charset="-127"/>
              </a:rPr>
              <a:t>. "Overfitting in making comparisons between variable selection methods.", Journal of Machine Learning Research 3, 1371-1382, 2003</a:t>
            </a:r>
            <a:endParaRPr lang="en-KR" sz="1600" kern="100" dirty="0">
              <a:latin typeface="Times New Roman" panose="02020603050405020304" pitchFamily="18" charset="0"/>
              <a:ea typeface="BatangChe" panose="02030609000101010101" pitchFamily="49" charset="-127"/>
            </a:endParaRPr>
          </a:p>
          <a:p>
            <a:pPr marL="285750" indent="-285750" algn="just" latinLnBrk="1">
              <a:buFont typeface="Arial" panose="020B0604020202020204" pitchFamily="34" charset="0"/>
              <a:buChar char="•"/>
            </a:pPr>
            <a:r>
              <a:rPr lang="en-US" sz="1600" kern="100" dirty="0">
                <a:latin typeface="Times New Roman" panose="02020603050405020304" pitchFamily="18" charset="0"/>
                <a:ea typeface="BatangChe" panose="02030609000101010101" pitchFamily="49" charset="-127"/>
              </a:rPr>
              <a:t>Yong-Lak Choi, </a:t>
            </a:r>
            <a:r>
              <a:rPr lang="en-US" sz="1600" kern="100" dirty="0" err="1">
                <a:latin typeface="Times New Roman" panose="02020603050405020304" pitchFamily="18" charset="0"/>
                <a:ea typeface="BatangChe" panose="02030609000101010101" pitchFamily="49" charset="-127"/>
              </a:rPr>
              <a:t>Byungkwon</a:t>
            </a:r>
            <a:r>
              <a:rPr lang="en-US" sz="1600" kern="100" dirty="0">
                <a:latin typeface="Times New Roman" panose="02020603050405020304" pitchFamily="18" charset="0"/>
                <a:ea typeface="BatangChe" panose="02030609000101010101" pitchFamily="49" charset="-127"/>
              </a:rPr>
              <a:t> Yoon, and </a:t>
            </a:r>
            <a:r>
              <a:rPr lang="en-US" sz="1600" kern="100" dirty="0" err="1">
                <a:latin typeface="Times New Roman" panose="02020603050405020304" pitchFamily="18" charset="0"/>
                <a:ea typeface="BatangChe" panose="02030609000101010101" pitchFamily="49" charset="-127"/>
              </a:rPr>
              <a:t>Kiwon</a:t>
            </a:r>
            <a:r>
              <a:rPr lang="en-US" sz="1600" kern="100" dirty="0">
                <a:latin typeface="Times New Roman" panose="02020603050405020304" pitchFamily="18" charset="0"/>
                <a:ea typeface="BatangChe" panose="02030609000101010101" pitchFamily="49" charset="-127"/>
              </a:rPr>
              <a:t> Chong. "Database Management System Parameter Tuning Processes for Improving Database System Performance.", The Journal of Korean Institute of CALS/EC, vol. 7, no. 1, pp. 107-127, 2002 </a:t>
            </a:r>
            <a:endParaRPr lang="en-KR" sz="1600" kern="100" dirty="0">
              <a:latin typeface="Times New Roman" panose="02020603050405020304" pitchFamily="18" charset="0"/>
              <a:ea typeface="BatangChe" panose="02030609000101010101" pitchFamily="49" charset="-127"/>
            </a:endParaRPr>
          </a:p>
          <a:p>
            <a:pPr marL="285750" indent="-285750" algn="just" latinLnBrk="1">
              <a:buFont typeface="Arial" panose="020B0604020202020204" pitchFamily="34" charset="0"/>
              <a:buChar char="•"/>
            </a:pPr>
            <a:r>
              <a:rPr lang="en-US" sz="1600" kern="0" dirty="0" err="1">
                <a:latin typeface="Times New Roman" panose="02020603050405020304" pitchFamily="18" charset="0"/>
                <a:ea typeface="Batang" panose="02030600000101010101" pitchFamily="18" charset="-127"/>
              </a:rPr>
              <a:t>Juyeon</a:t>
            </a:r>
            <a:r>
              <a:rPr lang="en-US" sz="1600" kern="0" dirty="0">
                <a:latin typeface="Times New Roman" panose="02020603050405020304" pitchFamily="18" charset="0"/>
                <a:ea typeface="Batang" panose="02030600000101010101" pitchFamily="18" charset="-127"/>
              </a:rPr>
              <a:t> </a:t>
            </a:r>
            <a:r>
              <a:rPr lang="en-US" sz="1600" kern="0" dirty="0" err="1">
                <a:latin typeface="Times New Roman" panose="02020603050405020304" pitchFamily="18" charset="0"/>
                <a:ea typeface="Batang" panose="02030600000101010101" pitchFamily="18" charset="-127"/>
              </a:rPr>
              <a:t>Seo</a:t>
            </a:r>
            <a:r>
              <a:rPr lang="en-US" sz="1600" kern="0" dirty="0">
                <a:latin typeface="Times New Roman" panose="02020603050405020304" pitchFamily="18" charset="0"/>
                <a:ea typeface="Batang" panose="02030600000101010101" pitchFamily="18" charset="-127"/>
              </a:rPr>
              <a:t>, </a:t>
            </a:r>
            <a:r>
              <a:rPr lang="en-US" sz="1600" kern="0" dirty="0" err="1">
                <a:latin typeface="Times New Roman" panose="02020603050405020304" pitchFamily="18" charset="0"/>
                <a:ea typeface="Batang" panose="02030600000101010101" pitchFamily="18" charset="-127"/>
              </a:rPr>
              <a:t>Jieun</a:t>
            </a:r>
            <a:r>
              <a:rPr lang="en-US" sz="1600" kern="0" dirty="0">
                <a:latin typeface="Times New Roman" panose="02020603050405020304" pitchFamily="18" charset="0"/>
                <a:ea typeface="Batang" panose="02030600000101010101" pitchFamily="18" charset="-127"/>
              </a:rPr>
              <a:t> Lee, et al. </a:t>
            </a:r>
            <a:r>
              <a:rPr lang="en-US" sz="1600" kern="100" dirty="0">
                <a:latin typeface="Times New Roman" panose="02020603050405020304" pitchFamily="18" charset="0"/>
                <a:ea typeface="BatangChe" panose="02030609000101010101" pitchFamily="49" charset="-127"/>
              </a:rPr>
              <a:t>"</a:t>
            </a:r>
            <a:r>
              <a:rPr lang="en-US" sz="1600" kern="0" dirty="0">
                <a:latin typeface="Times New Roman" panose="02020603050405020304" pitchFamily="18" charset="0"/>
                <a:ea typeface="Batang" panose="02030600000101010101" pitchFamily="18" charset="-127"/>
              </a:rPr>
              <a:t>A Study on Redis Parameter Tuning Based on Non-linear Machine Learning.</a:t>
            </a:r>
            <a:r>
              <a:rPr lang="en-US" sz="1600" kern="100" dirty="0">
                <a:latin typeface="Times New Roman" panose="02020603050405020304" pitchFamily="18" charset="0"/>
                <a:ea typeface="BatangChe" panose="02030609000101010101" pitchFamily="49" charset="-127"/>
              </a:rPr>
              <a:t>"</a:t>
            </a:r>
            <a:r>
              <a:rPr lang="en-US" sz="1600" kern="0" dirty="0">
                <a:latin typeface="Times New Roman" panose="02020603050405020304" pitchFamily="18" charset="0"/>
                <a:ea typeface="Batang" panose="02030600000101010101" pitchFamily="18" charset="-127"/>
              </a:rPr>
              <a:t>, The Korean Institute of Information Scientists and Engineers, 2021, 69-71</a:t>
            </a:r>
            <a:endParaRPr lang="en-KR" sz="1600" kern="100" dirty="0">
              <a:latin typeface="Times New Roman" panose="02020603050405020304" pitchFamily="18" charset="0"/>
              <a:ea typeface="BatangChe" panose="02030609000101010101" pitchFamily="49" charset="-127"/>
            </a:endParaRPr>
          </a:p>
          <a:p>
            <a:pPr marL="285750" indent="-285750" algn="just" latinLnBrk="1">
              <a:buFont typeface="Arial" panose="020B0604020202020204" pitchFamily="34" charset="0"/>
              <a:buChar char="•"/>
            </a:pPr>
            <a:r>
              <a:rPr lang="en-US" sz="1600" kern="100" dirty="0" err="1">
                <a:latin typeface="Times New Roman" panose="02020603050405020304" pitchFamily="18" charset="0"/>
                <a:ea typeface="BatangChe" panose="02030609000101010101" pitchFamily="49" charset="-127"/>
              </a:rPr>
              <a:t>Alabed</a:t>
            </a:r>
            <a:r>
              <a:rPr lang="en-US" sz="1600" kern="100" dirty="0">
                <a:latin typeface="Times New Roman" panose="02020603050405020304" pitchFamily="18" charset="0"/>
                <a:ea typeface="BatangChe" panose="02030609000101010101" pitchFamily="49" charset="-127"/>
              </a:rPr>
              <a:t>, Sami, and </a:t>
            </a:r>
            <a:r>
              <a:rPr lang="en-US" sz="1600" kern="100" dirty="0" err="1">
                <a:latin typeface="Times New Roman" panose="02020603050405020304" pitchFamily="18" charset="0"/>
                <a:ea typeface="BatangChe" panose="02030609000101010101" pitchFamily="49" charset="-127"/>
              </a:rPr>
              <a:t>Eiko</a:t>
            </a:r>
            <a:r>
              <a:rPr lang="en-US" sz="1600" kern="100" dirty="0">
                <a:latin typeface="Times New Roman" panose="02020603050405020304" pitchFamily="18" charset="0"/>
                <a:ea typeface="BatangChe" panose="02030609000101010101" pitchFamily="49" charset="-127"/>
              </a:rPr>
              <a:t> </a:t>
            </a:r>
            <a:r>
              <a:rPr lang="en-US" sz="1600" kern="100" dirty="0" err="1">
                <a:latin typeface="Times New Roman" panose="02020603050405020304" pitchFamily="18" charset="0"/>
                <a:ea typeface="BatangChe" panose="02030609000101010101" pitchFamily="49" charset="-127"/>
              </a:rPr>
              <a:t>Yoneki</a:t>
            </a:r>
            <a:r>
              <a:rPr lang="en-US" sz="1600" kern="100" dirty="0">
                <a:latin typeface="Times New Roman" panose="02020603050405020304" pitchFamily="18" charset="0"/>
                <a:ea typeface="BatangChe" panose="02030609000101010101" pitchFamily="49" charset="-127"/>
              </a:rPr>
              <a:t>. "High-Dimensional Bayesian Optimization with Multi-Task Learning for </a:t>
            </a:r>
            <a:r>
              <a:rPr lang="en-US" sz="1600" kern="100" dirty="0" err="1">
                <a:latin typeface="Times New Roman" panose="02020603050405020304" pitchFamily="18" charset="0"/>
                <a:ea typeface="BatangChe" panose="02030609000101010101" pitchFamily="49" charset="-127"/>
              </a:rPr>
              <a:t>RocksDB</a:t>
            </a:r>
            <a:r>
              <a:rPr lang="en-US" sz="1600" kern="100" dirty="0">
                <a:latin typeface="Times New Roman" panose="02020603050405020304" pitchFamily="18" charset="0"/>
                <a:ea typeface="BatangChe" panose="02030609000101010101" pitchFamily="49" charset="-127"/>
              </a:rPr>
              <a:t>.", Proceedings of the 1</a:t>
            </a:r>
            <a:r>
              <a:rPr lang="en-US" sz="1600" kern="100" baseline="30000" dirty="0">
                <a:latin typeface="Times New Roman" panose="02020603050405020304" pitchFamily="18" charset="0"/>
                <a:ea typeface="BatangChe" panose="02030609000101010101" pitchFamily="49" charset="-127"/>
              </a:rPr>
              <a:t>st</a:t>
            </a:r>
            <a:r>
              <a:rPr lang="en-US" sz="1600" kern="100" dirty="0">
                <a:latin typeface="Times New Roman" panose="02020603050405020304" pitchFamily="18" charset="0"/>
                <a:ea typeface="BatangChe" panose="02030609000101010101" pitchFamily="49" charset="-127"/>
              </a:rPr>
              <a:t> Workshop on Machine Learning </a:t>
            </a:r>
            <a:r>
              <a:rPr lang="en-US" sz="1600" kern="100" dirty="0" err="1">
                <a:latin typeface="Times New Roman" panose="02020603050405020304" pitchFamily="18" charset="0"/>
                <a:ea typeface="BatangChe" panose="02030609000101010101" pitchFamily="49" charset="-127"/>
              </a:rPr>
              <a:t>andn</a:t>
            </a:r>
            <a:r>
              <a:rPr lang="en-US" sz="1600" kern="100" dirty="0">
                <a:latin typeface="Times New Roman" panose="02020603050405020304" pitchFamily="18" charset="0"/>
                <a:ea typeface="BatangChe" panose="02030609000101010101" pitchFamily="49" charset="-127"/>
              </a:rPr>
              <a:t> Systems, 2021, pp. 111-119</a:t>
            </a:r>
            <a:endParaRPr lang="en-KR" sz="1600" kern="100" dirty="0">
              <a:latin typeface="Times New Roman" panose="02020603050405020304" pitchFamily="18" charset="0"/>
              <a:ea typeface="BatangChe" panose="02030609000101010101" pitchFamily="49" charset="-127"/>
            </a:endParaRPr>
          </a:p>
          <a:p>
            <a:pPr marL="285750" indent="-285750" algn="just" latinLnBrk="1">
              <a:buFont typeface="Arial" panose="020B0604020202020204" pitchFamily="34" charset="0"/>
              <a:buChar char="•"/>
            </a:pPr>
            <a:r>
              <a:rPr lang="en-US" sz="1600" kern="100" dirty="0" err="1">
                <a:latin typeface="Times New Roman" panose="02020603050405020304" pitchFamily="18" charset="0"/>
                <a:ea typeface="BatangChe" panose="02030609000101010101" pitchFamily="49" charset="-127"/>
              </a:rPr>
              <a:t>Memtier</a:t>
            </a:r>
            <a:r>
              <a:rPr lang="en-US" sz="1600" kern="100" dirty="0">
                <a:latin typeface="Times New Roman" panose="02020603050405020304" pitchFamily="18" charset="0"/>
                <a:ea typeface="BatangChe" panose="02030609000101010101" pitchFamily="49" charset="-127"/>
              </a:rPr>
              <a:t>-Benchmark. </a:t>
            </a:r>
            <a:r>
              <a:rPr lang="en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https://github.com/RedisLabs/memtier_benchmark</a:t>
            </a:r>
            <a:endParaRPr lang="en-KR" sz="1600" kern="100" dirty="0">
              <a:latin typeface="Times New Roman" panose="02020603050405020304" pitchFamily="18" charset="0"/>
              <a:ea typeface="BatangChe" panose="02030609000101010101" pitchFamily="49" charset="-127"/>
              <a:cs typeface="Times New Roman" panose="02020603050405020304" pitchFamily="18" charset="0"/>
            </a:endParaRPr>
          </a:p>
          <a:p>
            <a:pPr marL="285750" indent="-285750" algn="just" latinLnBrk="1">
              <a:buFont typeface="Arial" panose="020B0604020202020204" pitchFamily="34" charset="0"/>
              <a:buChar char="•"/>
            </a:pPr>
            <a:r>
              <a:rPr lang="en-US" sz="1600" kern="100" dirty="0">
                <a:latin typeface="Times New Roman" panose="02020603050405020304" pitchFamily="18" charset="0"/>
                <a:ea typeface="BatangChe" panose="02030609000101010101" pitchFamily="49" charset="-127"/>
              </a:rPr>
              <a:t>Yong, An </a:t>
            </a:r>
            <a:r>
              <a:rPr lang="en-US" sz="1600" kern="100" dirty="0" err="1">
                <a:latin typeface="Times New Roman" panose="02020603050405020304" pitchFamily="18" charset="0"/>
                <a:ea typeface="BatangChe" panose="02030609000101010101" pitchFamily="49" charset="-127"/>
              </a:rPr>
              <a:t>Gie</a:t>
            </a:r>
            <a:r>
              <a:rPr lang="en-US" sz="1600" kern="100" dirty="0">
                <a:latin typeface="Times New Roman" panose="02020603050405020304" pitchFamily="18" charset="0"/>
                <a:ea typeface="BatangChe" panose="02030609000101010101" pitchFamily="49" charset="-127"/>
              </a:rPr>
              <a:t>, and Sean Pearce. "A beginner’s guide to factor analysis: Focusing on exploratory factor analysis.", Tutorials in quantitative methods for psychology 9.2, 2013, 79-94</a:t>
            </a:r>
            <a:endParaRPr lang="en-KR" sz="1600" kern="100" dirty="0">
              <a:latin typeface="Times New Roman" panose="02020603050405020304" pitchFamily="18" charset="0"/>
              <a:ea typeface="BatangChe" panose="02030609000101010101" pitchFamily="49" charset="-127"/>
            </a:endParaRPr>
          </a:p>
          <a:p>
            <a:pPr marL="285750" indent="-285750" algn="just" latinLnBrk="1">
              <a:buFont typeface="Arial" panose="020B0604020202020204" pitchFamily="34" charset="0"/>
              <a:buChar char="•"/>
            </a:pPr>
            <a:r>
              <a:rPr lang="en-US" sz="1600" kern="100" dirty="0" err="1">
                <a:latin typeface="Times New Roman" panose="02020603050405020304" pitchFamily="18" charset="0"/>
                <a:ea typeface="BatangChe" panose="02030609000101010101" pitchFamily="49" charset="-127"/>
              </a:rPr>
              <a:t>Likas</a:t>
            </a:r>
            <a:r>
              <a:rPr lang="en-US" sz="1600" kern="100" dirty="0">
                <a:latin typeface="Times New Roman" panose="02020603050405020304" pitchFamily="18" charset="0"/>
                <a:ea typeface="BatangChe" panose="02030609000101010101" pitchFamily="49" charset="-127"/>
              </a:rPr>
              <a:t>, </a:t>
            </a:r>
            <a:r>
              <a:rPr lang="en-US" sz="1600" kern="100" dirty="0" err="1">
                <a:latin typeface="Times New Roman" panose="02020603050405020304" pitchFamily="18" charset="0"/>
                <a:ea typeface="BatangChe" panose="02030609000101010101" pitchFamily="49" charset="-127"/>
              </a:rPr>
              <a:t>Aristidis</a:t>
            </a:r>
            <a:r>
              <a:rPr lang="en-US" sz="1600" kern="100" dirty="0">
                <a:latin typeface="Times New Roman" panose="02020603050405020304" pitchFamily="18" charset="0"/>
                <a:ea typeface="BatangChe" panose="02030609000101010101" pitchFamily="49" charset="-127"/>
              </a:rPr>
              <a:t>, Nikos </a:t>
            </a:r>
            <a:r>
              <a:rPr lang="en-US" sz="1600" kern="100" dirty="0" err="1">
                <a:latin typeface="Times New Roman" panose="02020603050405020304" pitchFamily="18" charset="0"/>
                <a:ea typeface="BatangChe" panose="02030609000101010101" pitchFamily="49" charset="-127"/>
              </a:rPr>
              <a:t>Vlassis</a:t>
            </a:r>
            <a:r>
              <a:rPr lang="en-US" sz="1600" kern="100" dirty="0">
                <a:latin typeface="Times New Roman" panose="02020603050405020304" pitchFamily="18" charset="0"/>
                <a:ea typeface="BatangChe" panose="02030609000101010101" pitchFamily="49" charset="-127"/>
              </a:rPr>
              <a:t>, and Jakob J. Verbeek. "The global k-means clustering algorithm.", Pattern recognition 36.2, 2003, 451-461</a:t>
            </a:r>
            <a:endParaRPr lang="en-KR" sz="1600" kern="100" dirty="0">
              <a:latin typeface="Times New Roman" panose="02020603050405020304" pitchFamily="18" charset="0"/>
              <a:ea typeface="BatangChe" panose="0203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40686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AFD43-CFC3-F640-9BCF-485FFA048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  <a:endParaRPr lang="en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462D12-A2F6-814F-A127-CCD6B07EC974}"/>
              </a:ext>
            </a:extLst>
          </p:cNvPr>
          <p:cNvSpPr txBox="1"/>
          <p:nvPr/>
        </p:nvSpPr>
        <p:spPr>
          <a:xfrm>
            <a:off x="1300163" y="1881298"/>
            <a:ext cx="584358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/>
              <a:t>연구 목적 및 이론적 배경</a:t>
            </a:r>
            <a:endParaRPr lang="en-US" altLang="ko-KR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/>
              <a:t>제안하는 모델</a:t>
            </a:r>
            <a:endParaRPr lang="en-US" altLang="ko-KR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/>
              <a:t>실험 결과 및 분석</a:t>
            </a:r>
            <a:endParaRPr lang="en-US" altLang="ko-KR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/>
              <a:t>결론</a:t>
            </a:r>
            <a:endParaRPr lang="en-US" altLang="ko-KR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/>
              <a:t>참고문헌</a:t>
            </a: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35109372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AFD43-CFC3-F640-9BCF-485FFA048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2955" y="2805747"/>
            <a:ext cx="3006090" cy="1246505"/>
          </a:xfrm>
        </p:spPr>
        <p:txBody>
          <a:bodyPr>
            <a:normAutofit/>
          </a:bodyPr>
          <a:lstStyle/>
          <a:p>
            <a:r>
              <a:rPr lang="ko-KR" altLang="en-US" dirty="0"/>
              <a:t>감사합니다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386173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AFD43-CFC3-F640-9BCF-485FFA048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연구 목적 및 이론적 배경</a:t>
            </a:r>
            <a:endParaRPr lang="en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462D12-A2F6-814F-A127-CCD6B07EC974}"/>
              </a:ext>
            </a:extLst>
          </p:cNvPr>
          <p:cNvSpPr txBox="1"/>
          <p:nvPr/>
        </p:nvSpPr>
        <p:spPr>
          <a:xfrm>
            <a:off x="838200" y="1849781"/>
            <a:ext cx="918653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/>
              <a:t>파라미터</a:t>
            </a:r>
            <a:r>
              <a:rPr lang="ko-KR" altLang="en-US" sz="2000" b="1" dirty="0"/>
              <a:t> 튜닝</a:t>
            </a:r>
            <a:r>
              <a:rPr lang="en-US" altLang="ko-KR" sz="2000" b="1" dirty="0"/>
              <a:t>(Parameter Tuning)</a:t>
            </a:r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데이터베이스에서 제공하는 </a:t>
            </a:r>
            <a:r>
              <a:rPr lang="ko-KR" altLang="en-US" dirty="0" err="1"/>
              <a:t>파라미터</a:t>
            </a:r>
            <a:r>
              <a:rPr lang="ko-KR" altLang="en-US" dirty="0"/>
              <a:t> 값을 조율하여</a:t>
            </a:r>
            <a:r>
              <a:rPr lang="en-US" altLang="ko-KR" dirty="0"/>
              <a:t>,</a:t>
            </a:r>
            <a:r>
              <a:rPr lang="ko-KR" altLang="en-US" dirty="0"/>
              <a:t> 최적의 성능을 도출하는 과정</a:t>
            </a:r>
            <a:endParaRPr lang="en-US" altLang="ko-KR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92EFD18-F4C2-FF4F-B98B-54A698927E4E}"/>
              </a:ext>
            </a:extLst>
          </p:cNvPr>
          <p:cNvGrpSpPr/>
          <p:nvPr/>
        </p:nvGrpSpPr>
        <p:grpSpPr>
          <a:xfrm>
            <a:off x="838200" y="3223934"/>
            <a:ext cx="9475671" cy="1598932"/>
            <a:chOff x="838200" y="3406814"/>
            <a:chExt cx="9475671" cy="159893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D6DDDB4-915B-B747-A8CC-1DAA2ABAB415}"/>
                </a:ext>
              </a:extLst>
            </p:cNvPr>
            <p:cNvSpPr txBox="1"/>
            <p:nvPr/>
          </p:nvSpPr>
          <p:spPr>
            <a:xfrm>
              <a:off x="838200" y="3406814"/>
              <a:ext cx="30341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 err="1"/>
                <a:t>파라미터</a:t>
              </a:r>
              <a:r>
                <a:rPr lang="ko-KR" altLang="en-US" sz="2000" b="1" dirty="0"/>
                <a:t> 튜닝의 어려움</a:t>
              </a:r>
              <a:endParaRPr lang="en-KR" sz="2000" b="1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9071B3C-ACBA-884A-9E14-3A851C3ACD62}"/>
                </a:ext>
              </a:extLst>
            </p:cNvPr>
            <p:cNvSpPr txBox="1"/>
            <p:nvPr/>
          </p:nvSpPr>
          <p:spPr>
            <a:xfrm>
              <a:off x="838200" y="3885246"/>
              <a:ext cx="9475671" cy="11205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ko-KR" altLang="en-US" dirty="0"/>
                <a:t>전체 시스템의 모든 부분을 제어하기 때문에 각 </a:t>
              </a:r>
              <a:r>
                <a:rPr lang="ko-KR" altLang="en-US" dirty="0" err="1"/>
                <a:t>파라미터의</a:t>
              </a:r>
              <a:r>
                <a:rPr lang="ko-KR" altLang="en-US" dirty="0"/>
                <a:t> 영향을 고려하는 것은 어렵다</a:t>
              </a:r>
              <a:r>
                <a:rPr lang="en-US" altLang="ko-KR" dirty="0"/>
                <a:t>.</a:t>
              </a:r>
              <a:r>
                <a:rPr lang="ko-KR" altLang="en-US" dirty="0"/>
                <a:t> </a:t>
              </a:r>
              <a:endParaRPr lang="en-US" dirty="0"/>
            </a:p>
            <a:p>
              <a:pPr marL="285750" indent="-28575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ko-KR" altLang="en-US" dirty="0" err="1"/>
                <a:t>파라미터끼리</a:t>
              </a:r>
              <a:r>
                <a:rPr lang="ko-KR" altLang="en-US" dirty="0"/>
                <a:t> 독립적이지 않고</a:t>
              </a:r>
              <a:r>
                <a:rPr lang="en-US" altLang="ko-KR" dirty="0"/>
                <a:t>,</a:t>
              </a:r>
              <a:r>
                <a:rPr lang="ko-KR" altLang="en-US" dirty="0"/>
                <a:t> 연관성이 존재할 수 있어 종속성을 고려해야한다</a:t>
              </a:r>
              <a:r>
                <a:rPr lang="en-US" altLang="ko-KR" dirty="0"/>
                <a:t>.</a:t>
              </a:r>
              <a:r>
                <a:rPr lang="ko-KR" altLang="en-US" dirty="0"/>
                <a:t> </a:t>
              </a:r>
              <a:endParaRPr lang="en-US" altLang="ko-KR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AAC6B31-CE84-FE47-9EEE-3BFF288FAFFB}"/>
              </a:ext>
            </a:extLst>
          </p:cNvPr>
          <p:cNvGrpSpPr/>
          <p:nvPr/>
        </p:nvGrpSpPr>
        <p:grpSpPr>
          <a:xfrm>
            <a:off x="1370703" y="5656236"/>
            <a:ext cx="11604878" cy="463678"/>
            <a:chOff x="1204449" y="5718859"/>
            <a:chExt cx="11604878" cy="463678"/>
          </a:xfrm>
        </p:grpSpPr>
        <p:sp>
          <p:nvSpPr>
            <p:cNvPr id="9" name="화살표: 오른쪽 6">
              <a:extLst>
                <a:ext uri="{FF2B5EF4-FFF2-40B4-BE49-F238E27FC236}">
                  <a16:creationId xmlns:a16="http://schemas.microsoft.com/office/drawing/2014/main" id="{649B94D6-AA97-6640-A508-B92FC69BEE51}"/>
                </a:ext>
              </a:extLst>
            </p:cNvPr>
            <p:cNvSpPr/>
            <p:nvPr/>
          </p:nvSpPr>
          <p:spPr>
            <a:xfrm>
              <a:off x="1204449" y="5718859"/>
              <a:ext cx="998423" cy="463678"/>
            </a:xfrm>
            <a:prstGeom prst="rightArrow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313D9D3-A1C6-F143-860F-2859C528594C}"/>
                </a:ext>
              </a:extLst>
            </p:cNvPr>
            <p:cNvSpPr txBox="1"/>
            <p:nvPr/>
          </p:nvSpPr>
          <p:spPr>
            <a:xfrm>
              <a:off x="2452255" y="5720872"/>
              <a:ext cx="103570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/>
                <a:t>사용자가 직접 값을 설정하는 것은 현실적으로 불가능하다</a:t>
              </a:r>
              <a:r>
                <a:rPr lang="en-US" altLang="ko-KR" sz="2400" b="1" dirty="0"/>
                <a:t>.</a:t>
              </a:r>
              <a:r>
                <a:rPr lang="ko-KR" altLang="en-US" sz="2400" b="1" dirty="0"/>
                <a:t> </a:t>
              </a:r>
              <a:endParaRPr lang="en-KR" sz="2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184454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AFD43-CFC3-F640-9BCF-485FFA048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연구 목적 및 이론적 배경</a:t>
            </a:r>
            <a:endParaRPr lang="en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AD04DD-3556-2E49-8D7E-96F2E3511D3A}"/>
              </a:ext>
            </a:extLst>
          </p:cNvPr>
          <p:cNvSpPr txBox="1"/>
          <p:nvPr/>
        </p:nvSpPr>
        <p:spPr>
          <a:xfrm>
            <a:off x="838200" y="1810765"/>
            <a:ext cx="31915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BO(Bayesian </a:t>
            </a:r>
            <a:r>
              <a:rPr lang="en-US" altLang="ko-KR" sz="2000" b="1" dirty="0" err="1"/>
              <a:t>Opimization</a:t>
            </a:r>
            <a:r>
              <a:rPr lang="en-US" altLang="ko-KR" sz="2000" b="1" dirty="0"/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191552-A797-574C-AD84-7C2BD6B2097A}"/>
              </a:ext>
            </a:extLst>
          </p:cNvPr>
          <p:cNvSpPr txBox="1"/>
          <p:nvPr/>
        </p:nvSpPr>
        <p:spPr>
          <a:xfrm>
            <a:off x="968829" y="2300175"/>
            <a:ext cx="10976082" cy="11205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 err="1"/>
              <a:t>베이지안</a:t>
            </a:r>
            <a:r>
              <a:rPr lang="ko-KR" altLang="en-US" dirty="0"/>
              <a:t> 이론을 기반으로 사전 데이터를 반영하여</a:t>
            </a:r>
            <a:r>
              <a:rPr lang="en-US" altLang="ko-KR" dirty="0"/>
              <a:t>,</a:t>
            </a:r>
            <a:r>
              <a:rPr lang="ko-KR" altLang="en-US" dirty="0"/>
              <a:t> 목적함수를 최적화하는 기법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 err="1"/>
              <a:t>입력값을</a:t>
            </a:r>
            <a:r>
              <a:rPr lang="ko-KR" altLang="en-US" dirty="0"/>
              <a:t> 받는 미지의 목적함수를 상정하여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함수값을</a:t>
            </a:r>
            <a:r>
              <a:rPr lang="ko-KR" altLang="en-US" dirty="0"/>
              <a:t> 최대</a:t>
            </a:r>
            <a:r>
              <a:rPr lang="en-US" altLang="ko-KR" dirty="0"/>
              <a:t>,</a:t>
            </a:r>
            <a:r>
              <a:rPr lang="ko-KR" altLang="en-US" dirty="0"/>
              <a:t> 최소로 만드는 최적의 </a:t>
            </a:r>
            <a:r>
              <a:rPr lang="ko-KR" altLang="en-US" dirty="0" err="1"/>
              <a:t>입력값</a:t>
            </a:r>
            <a:r>
              <a:rPr lang="ko-KR" altLang="en-US" dirty="0"/>
              <a:t> 집합을 찾는다</a:t>
            </a:r>
            <a:r>
              <a:rPr lang="en-US" altLang="ko-KR" dirty="0"/>
              <a:t>.</a:t>
            </a:r>
            <a:endParaRPr lang="en-KR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F942C06-5752-504C-9D44-103CE1E0FFA2}"/>
              </a:ext>
            </a:extLst>
          </p:cNvPr>
          <p:cNvGrpSpPr/>
          <p:nvPr/>
        </p:nvGrpSpPr>
        <p:grpSpPr>
          <a:xfrm>
            <a:off x="1413504" y="3853642"/>
            <a:ext cx="4373313" cy="1635095"/>
            <a:chOff x="1413504" y="3695146"/>
            <a:chExt cx="4373313" cy="163509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직사각형 5">
                  <a:extLst>
                    <a:ext uri="{FF2B5EF4-FFF2-40B4-BE49-F238E27FC236}">
                      <a16:creationId xmlns:a16="http://schemas.microsoft.com/office/drawing/2014/main" id="{4EA299C9-57E1-A248-9572-2047294BAAF6}"/>
                    </a:ext>
                  </a:extLst>
                </p:cNvPr>
                <p:cNvSpPr/>
                <p:nvPr/>
              </p:nvSpPr>
              <p:spPr>
                <a:xfrm>
                  <a:off x="2359371" y="3695146"/>
                  <a:ext cx="2481580" cy="112776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0" b="1" dirty="0">
                      <a:solidFill>
                        <a:schemeClr val="tx1"/>
                      </a:solidFill>
                    </a:rPr>
                    <a:t>Surrogate Model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oMath>
                    </m:oMathPara>
                  </a14:m>
                  <a:endParaRPr lang="ko-KR" altLang="en-US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직사각형 5">
                  <a:extLst>
                    <a:ext uri="{FF2B5EF4-FFF2-40B4-BE49-F238E27FC236}">
                      <a16:creationId xmlns:a16="http://schemas.microsoft.com/office/drawing/2014/main" id="{4EA299C9-57E1-A248-9572-2047294BAAF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59371" y="3695146"/>
                  <a:ext cx="2481580" cy="112776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K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85F612C-E863-DE43-BC23-3ABDCE81C7F1}"/>
                </a:ext>
              </a:extLst>
            </p:cNvPr>
            <p:cNvSpPr txBox="1"/>
            <p:nvPr/>
          </p:nvSpPr>
          <p:spPr>
            <a:xfrm>
              <a:off x="1413504" y="4960909"/>
              <a:ext cx="43733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현재까지 탐색된 데이터로 목적 함수 추정</a:t>
              </a:r>
              <a:endParaRPr lang="en-KR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F8E758D-6D2F-3947-A0F6-55C4C6F22DCC}"/>
              </a:ext>
            </a:extLst>
          </p:cNvPr>
          <p:cNvGrpSpPr/>
          <p:nvPr/>
        </p:nvGrpSpPr>
        <p:grpSpPr>
          <a:xfrm>
            <a:off x="6293169" y="3933543"/>
            <a:ext cx="4913892" cy="1555194"/>
            <a:chOff x="6293169" y="3775047"/>
            <a:chExt cx="4913892" cy="1555194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FE06B32-D1AA-EB4B-A5B8-5FA88D14C5DA}"/>
                </a:ext>
              </a:extLst>
            </p:cNvPr>
            <p:cNvSpPr txBox="1"/>
            <p:nvPr/>
          </p:nvSpPr>
          <p:spPr>
            <a:xfrm>
              <a:off x="7011417" y="3775047"/>
              <a:ext cx="2821212" cy="967957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2000" b="1" dirty="0"/>
                <a:t>argmax Acquisition </a:t>
              </a:r>
            </a:p>
            <a:p>
              <a:pPr algn="ctr">
                <a:lnSpc>
                  <a:spcPct val="150000"/>
                </a:lnSpc>
              </a:pPr>
              <a:r>
                <a:rPr lang="en-US" sz="2000" b="1" dirty="0"/>
                <a:t>function</a:t>
              </a:r>
              <a:endParaRPr lang="en-KR" sz="2000" b="1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37BE6C5-77A8-C642-8DAD-2FB373BB38C3}"/>
                </a:ext>
              </a:extLst>
            </p:cNvPr>
            <p:cNvSpPr txBox="1"/>
            <p:nvPr/>
          </p:nvSpPr>
          <p:spPr>
            <a:xfrm>
              <a:off x="6293169" y="4960909"/>
              <a:ext cx="49138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다음 단계에 입력할 최적의 데이터를 추천</a:t>
              </a:r>
              <a:endParaRPr lang="en-KR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424C2AA-25A4-8A44-A0AB-F37354A3AB07}"/>
              </a:ext>
            </a:extLst>
          </p:cNvPr>
          <p:cNvGrpSpPr/>
          <p:nvPr/>
        </p:nvGrpSpPr>
        <p:grpSpPr>
          <a:xfrm>
            <a:off x="1370703" y="5875692"/>
            <a:ext cx="11420339" cy="463678"/>
            <a:chOff x="1204449" y="5718859"/>
            <a:chExt cx="11420339" cy="463678"/>
          </a:xfrm>
        </p:grpSpPr>
        <p:sp>
          <p:nvSpPr>
            <p:cNvPr id="11" name="화살표: 오른쪽 6">
              <a:extLst>
                <a:ext uri="{FF2B5EF4-FFF2-40B4-BE49-F238E27FC236}">
                  <a16:creationId xmlns:a16="http://schemas.microsoft.com/office/drawing/2014/main" id="{85302F80-BE67-2F47-9D74-0CDF96ADC4FF}"/>
                </a:ext>
              </a:extLst>
            </p:cNvPr>
            <p:cNvSpPr/>
            <p:nvPr/>
          </p:nvSpPr>
          <p:spPr>
            <a:xfrm>
              <a:off x="1204449" y="5718859"/>
              <a:ext cx="998423" cy="463678"/>
            </a:xfrm>
            <a:prstGeom prst="rightArrow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BEC566B-4828-DD4D-85B2-A872DF04B90C}"/>
                </a:ext>
              </a:extLst>
            </p:cNvPr>
            <p:cNvSpPr txBox="1"/>
            <p:nvPr/>
          </p:nvSpPr>
          <p:spPr>
            <a:xfrm>
              <a:off x="2267716" y="5750643"/>
              <a:ext cx="1035707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/>
                <a:t>사전 데이터를 반영하여 </a:t>
              </a:r>
              <a:r>
                <a:rPr lang="ko-KR" altLang="en-US" sz="2000" b="1" dirty="0" err="1"/>
                <a:t>목적함수</a:t>
              </a:r>
              <a:r>
                <a:rPr lang="ko-KR" altLang="en-US" sz="2000" b="1" dirty="0"/>
                <a:t> 값을 최대로 하는 최적의 </a:t>
              </a:r>
              <a:r>
                <a:rPr lang="ko-KR" altLang="en-US" sz="2000" b="1" dirty="0" err="1"/>
                <a:t>파라미터</a:t>
              </a:r>
              <a:r>
                <a:rPr lang="ko-KR" altLang="en-US" sz="2000" b="1" dirty="0"/>
                <a:t> 집합을 얻는다</a:t>
              </a:r>
              <a:r>
                <a:rPr lang="en-US" altLang="ko-KR" sz="2000" b="1" dirty="0"/>
                <a:t>.</a:t>
              </a:r>
              <a:r>
                <a:rPr lang="ko-KR" altLang="en-US" sz="2000" b="1" dirty="0"/>
                <a:t> </a:t>
              </a:r>
              <a:endParaRPr lang="en-KR" sz="2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420125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AFD43-CFC3-F640-9BCF-485FFA048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연구 목적 및 이론적 배경</a:t>
            </a:r>
            <a:endParaRPr lang="en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AD04DD-3556-2E49-8D7E-96F2E3511D3A}"/>
              </a:ext>
            </a:extLst>
          </p:cNvPr>
          <p:cNvSpPr txBox="1"/>
          <p:nvPr/>
        </p:nvSpPr>
        <p:spPr>
          <a:xfrm>
            <a:off x="2570341" y="2121300"/>
            <a:ext cx="70513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err="1"/>
              <a:t>파라미터</a:t>
            </a:r>
            <a:r>
              <a:rPr lang="ko-KR" altLang="en-US" sz="2800" b="1" dirty="0"/>
              <a:t> 개수에 비례하여 차원이 증가한다</a:t>
            </a:r>
            <a:r>
              <a:rPr lang="en-US" altLang="ko-KR" sz="2800" b="1" dirty="0"/>
              <a:t>.</a:t>
            </a:r>
            <a:r>
              <a:rPr lang="ko-KR" altLang="en-US" sz="2800" b="1" dirty="0"/>
              <a:t> </a:t>
            </a:r>
            <a:endParaRPr lang="en-US" altLang="ko-KR" sz="28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191552-A797-574C-AD84-7C2BD6B2097A}"/>
              </a:ext>
            </a:extLst>
          </p:cNvPr>
          <p:cNvSpPr txBox="1"/>
          <p:nvPr/>
        </p:nvSpPr>
        <p:spPr>
          <a:xfrm>
            <a:off x="2641022" y="3337467"/>
            <a:ext cx="73838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탐색 공간이 증가하여</a:t>
            </a:r>
            <a:r>
              <a:rPr lang="en-US" altLang="ko-KR" sz="2000" dirty="0"/>
              <a:t>,</a:t>
            </a:r>
            <a:r>
              <a:rPr lang="ko-KR" altLang="en-US" sz="2000" dirty="0"/>
              <a:t> 공간 복잡도와 시간 복잡도가 높아진다</a:t>
            </a:r>
            <a:r>
              <a:rPr lang="en-US" altLang="ko-KR" sz="2000" dirty="0"/>
              <a:t>.</a:t>
            </a:r>
            <a:r>
              <a:rPr lang="ko-KR" altLang="en-US" sz="2000" dirty="0"/>
              <a:t> </a:t>
            </a:r>
            <a:endParaRPr lang="en-US" altLang="ko-KR" sz="2000" dirty="0"/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2D216030-7F44-464B-95C8-106C4143E878}"/>
              </a:ext>
            </a:extLst>
          </p:cNvPr>
          <p:cNvSpPr/>
          <p:nvPr/>
        </p:nvSpPr>
        <p:spPr>
          <a:xfrm>
            <a:off x="1460809" y="3337467"/>
            <a:ext cx="706343" cy="400110"/>
          </a:xfrm>
          <a:prstGeom prst="right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6451C9-4F1F-094A-ADDE-0827B05172C0}"/>
              </a:ext>
            </a:extLst>
          </p:cNvPr>
          <p:cNvSpPr txBox="1"/>
          <p:nvPr/>
        </p:nvSpPr>
        <p:spPr>
          <a:xfrm>
            <a:off x="2641022" y="4368839"/>
            <a:ext cx="73838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/>
              <a:t>과적합</a:t>
            </a:r>
            <a:r>
              <a:rPr lang="ko-KR" altLang="en-US" sz="2000" dirty="0"/>
              <a:t> 문제가 발생하여</a:t>
            </a:r>
            <a:r>
              <a:rPr lang="en-US" altLang="ko-KR" sz="2000" dirty="0"/>
              <a:t>,</a:t>
            </a:r>
            <a:r>
              <a:rPr lang="ko-KR" altLang="en-US" sz="2000" dirty="0"/>
              <a:t> 필요한 데이터 셋 양이 증가한다</a:t>
            </a:r>
            <a:r>
              <a:rPr lang="en-US" altLang="ko-KR" sz="2000" dirty="0"/>
              <a:t>.</a:t>
            </a:r>
            <a:r>
              <a:rPr lang="ko-KR" altLang="en-US" sz="2000" dirty="0"/>
              <a:t> </a:t>
            </a:r>
            <a:endParaRPr lang="en-US" altLang="ko-KR" sz="2000" dirty="0"/>
          </a:p>
        </p:txBody>
      </p:sp>
      <p:sp>
        <p:nvSpPr>
          <p:cNvPr id="10" name="화살표: 오른쪽 6">
            <a:extLst>
              <a:ext uri="{FF2B5EF4-FFF2-40B4-BE49-F238E27FC236}">
                <a16:creationId xmlns:a16="http://schemas.microsoft.com/office/drawing/2014/main" id="{B887C8C6-CF5B-704E-9867-59C01E572750}"/>
              </a:ext>
            </a:extLst>
          </p:cNvPr>
          <p:cNvSpPr/>
          <p:nvPr/>
        </p:nvSpPr>
        <p:spPr>
          <a:xfrm>
            <a:off x="1460809" y="4368839"/>
            <a:ext cx="706343" cy="400110"/>
          </a:xfrm>
          <a:prstGeom prst="right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2E75D5-E11B-8B4F-B9AC-8EB9EDBF6862}"/>
              </a:ext>
            </a:extLst>
          </p:cNvPr>
          <p:cNvSpPr txBox="1"/>
          <p:nvPr/>
        </p:nvSpPr>
        <p:spPr>
          <a:xfrm>
            <a:off x="2641022" y="5400211"/>
            <a:ext cx="73838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Surrogate</a:t>
            </a:r>
            <a:r>
              <a:rPr lang="ko-KR" altLang="en-US" sz="2000" dirty="0"/>
              <a:t> </a:t>
            </a:r>
            <a:r>
              <a:rPr lang="en-US" altLang="ko-KR" sz="2000" dirty="0"/>
              <a:t>Model</a:t>
            </a:r>
            <a:r>
              <a:rPr lang="ko-KR" altLang="en-US" sz="2000" dirty="0"/>
              <a:t>과 </a:t>
            </a:r>
            <a:r>
              <a:rPr lang="ko-KR" altLang="en-US" sz="2000" dirty="0" err="1"/>
              <a:t>목적함수의</a:t>
            </a:r>
            <a:r>
              <a:rPr lang="ko-KR" altLang="en-US" sz="2000" dirty="0"/>
              <a:t> 예측 정확도가 떨어진다</a:t>
            </a:r>
            <a:r>
              <a:rPr lang="en-US" altLang="ko-KR" sz="2000" dirty="0"/>
              <a:t>.</a:t>
            </a:r>
            <a:r>
              <a:rPr lang="ko-KR" altLang="en-US" sz="2000" dirty="0"/>
              <a:t> </a:t>
            </a:r>
            <a:endParaRPr lang="en-US" altLang="ko-KR" sz="2000" dirty="0"/>
          </a:p>
        </p:txBody>
      </p:sp>
      <p:sp>
        <p:nvSpPr>
          <p:cNvPr id="12" name="화살표: 오른쪽 6">
            <a:extLst>
              <a:ext uri="{FF2B5EF4-FFF2-40B4-BE49-F238E27FC236}">
                <a16:creationId xmlns:a16="http://schemas.microsoft.com/office/drawing/2014/main" id="{29A00D29-BA45-344E-95A2-B307DDDE4B32}"/>
              </a:ext>
            </a:extLst>
          </p:cNvPr>
          <p:cNvSpPr/>
          <p:nvPr/>
        </p:nvSpPr>
        <p:spPr>
          <a:xfrm>
            <a:off x="1460809" y="5400211"/>
            <a:ext cx="706343" cy="400110"/>
          </a:xfrm>
          <a:prstGeom prst="right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4806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AFD43-CFC3-F640-9BCF-485FFA048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연구 목적 및 이론적 배경</a:t>
            </a:r>
            <a:endParaRPr lang="en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AD04DD-3556-2E49-8D7E-96F2E3511D3A}"/>
              </a:ext>
            </a:extLst>
          </p:cNvPr>
          <p:cNvSpPr txBox="1"/>
          <p:nvPr/>
        </p:nvSpPr>
        <p:spPr>
          <a:xfrm>
            <a:off x="838200" y="1690688"/>
            <a:ext cx="4394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PBO(Phased Bayesian Optimization)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427205-D71D-F149-882C-CB6F9E489359}"/>
              </a:ext>
            </a:extLst>
          </p:cNvPr>
          <p:cNvSpPr txBox="1"/>
          <p:nvPr/>
        </p:nvSpPr>
        <p:spPr>
          <a:xfrm>
            <a:off x="1028700" y="2276882"/>
            <a:ext cx="792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통계적 기법과 </a:t>
            </a:r>
            <a:r>
              <a:rPr lang="ko-KR" altLang="en-US" dirty="0" err="1"/>
              <a:t>기계학습을</a:t>
            </a:r>
            <a:r>
              <a:rPr lang="ko-KR" altLang="en-US" dirty="0"/>
              <a:t> 통해 </a:t>
            </a:r>
            <a:r>
              <a:rPr lang="ko-KR" altLang="en-US" dirty="0" err="1"/>
              <a:t>파라미터를</a:t>
            </a:r>
            <a:r>
              <a:rPr lang="ko-KR" altLang="en-US" dirty="0"/>
              <a:t> 분류한 후 단계적으로 </a:t>
            </a:r>
            <a:r>
              <a:rPr lang="en-US" altLang="ko-KR" dirty="0"/>
              <a:t>BO</a:t>
            </a:r>
            <a:r>
              <a:rPr lang="ko-KR" altLang="en-US" dirty="0"/>
              <a:t> 진행</a:t>
            </a:r>
            <a:endParaRPr lang="en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AF4E81-D543-2C4E-88F2-1F92EE00449A}"/>
              </a:ext>
            </a:extLst>
          </p:cNvPr>
          <p:cNvSpPr txBox="1"/>
          <p:nvPr/>
        </p:nvSpPr>
        <p:spPr>
          <a:xfrm>
            <a:off x="2133600" y="3105408"/>
            <a:ext cx="8701421" cy="23504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통계적 기법과 </a:t>
            </a:r>
            <a:r>
              <a:rPr lang="en-US" altLang="ko-KR" sz="2000" dirty="0"/>
              <a:t>BO</a:t>
            </a:r>
            <a:r>
              <a:rPr lang="ko-KR" altLang="en-US" sz="2000" dirty="0" err="1"/>
              <a:t>를</a:t>
            </a:r>
            <a:r>
              <a:rPr lang="ko-KR" altLang="en-US" sz="2000" dirty="0"/>
              <a:t> 사용해 탐색</a:t>
            </a:r>
            <a:r>
              <a:rPr lang="en-US" altLang="ko-KR" sz="2000" dirty="0"/>
              <a:t> </a:t>
            </a:r>
            <a:r>
              <a:rPr lang="ko-KR" altLang="en-US" sz="2000" dirty="0"/>
              <a:t>공간을 줄이며</a:t>
            </a:r>
            <a:r>
              <a:rPr lang="en-US" altLang="ko-KR" sz="2000" dirty="0"/>
              <a:t>,</a:t>
            </a:r>
            <a:r>
              <a:rPr lang="ko-KR" altLang="en-US" sz="2000" dirty="0"/>
              <a:t> 시간</a:t>
            </a:r>
            <a:r>
              <a:rPr lang="en-US" altLang="ko-KR" sz="2000" dirty="0"/>
              <a:t>,</a:t>
            </a:r>
            <a:r>
              <a:rPr lang="ko-KR" altLang="en-US" sz="2000" dirty="0"/>
              <a:t> 공간 복잡도를 낮춘다</a:t>
            </a:r>
            <a:r>
              <a:rPr lang="en-US" altLang="ko-KR" sz="2000" dirty="0"/>
              <a:t>.</a:t>
            </a:r>
          </a:p>
          <a:p>
            <a:pPr>
              <a:lnSpc>
                <a:spcPct val="150000"/>
              </a:lnSpc>
            </a:pPr>
            <a:endParaRPr lang="en-US" sz="2000" dirty="0"/>
          </a:p>
          <a:p>
            <a:pPr>
              <a:lnSpc>
                <a:spcPct val="150000"/>
              </a:lnSpc>
            </a:pPr>
            <a:r>
              <a:rPr lang="ko-KR" altLang="en-US" sz="2000" dirty="0" err="1"/>
              <a:t>과적합</a:t>
            </a:r>
            <a:r>
              <a:rPr lang="ko-KR" altLang="en-US" sz="2000" dirty="0"/>
              <a:t> 문제를 방지하고</a:t>
            </a:r>
            <a:r>
              <a:rPr lang="en-US" altLang="ko-KR" sz="2000" dirty="0"/>
              <a:t>,</a:t>
            </a:r>
            <a:r>
              <a:rPr lang="ko-KR" altLang="en-US" sz="2000" dirty="0"/>
              <a:t> 학습 시 필요한 데이터 셋 양을 줄인다</a:t>
            </a:r>
            <a:r>
              <a:rPr lang="en-US" altLang="ko-KR" sz="2000" dirty="0"/>
              <a:t>.</a:t>
            </a:r>
            <a:r>
              <a:rPr lang="ko-KR" altLang="en-US" sz="2000" dirty="0"/>
              <a:t> 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000" dirty="0"/>
              <a:t> </a:t>
            </a:r>
            <a:r>
              <a:rPr lang="en-US" altLang="ko-KR" sz="2000" dirty="0"/>
              <a:t>Surrogate Model</a:t>
            </a:r>
            <a:r>
              <a:rPr lang="ko-KR" altLang="en-US" sz="2000" dirty="0"/>
              <a:t>과 </a:t>
            </a:r>
            <a:r>
              <a:rPr lang="ko-KR" altLang="en-US" sz="2000" dirty="0" err="1"/>
              <a:t>목적함수의</a:t>
            </a:r>
            <a:r>
              <a:rPr lang="ko-KR" altLang="en-US" sz="2000" dirty="0"/>
              <a:t> 예측 정확도를 높인다</a:t>
            </a:r>
            <a:r>
              <a:rPr lang="en-US" altLang="ko-KR" sz="2000" dirty="0"/>
              <a:t>.</a:t>
            </a:r>
            <a:r>
              <a:rPr lang="ko-KR" altLang="en-US" sz="2000" dirty="0"/>
              <a:t> </a:t>
            </a:r>
            <a:endParaRPr lang="en-US" altLang="ko-KR" sz="2000" dirty="0"/>
          </a:p>
        </p:txBody>
      </p:sp>
      <p:sp>
        <p:nvSpPr>
          <p:cNvPr id="9" name="화살표: 오른쪽 6">
            <a:extLst>
              <a:ext uri="{FF2B5EF4-FFF2-40B4-BE49-F238E27FC236}">
                <a16:creationId xmlns:a16="http://schemas.microsoft.com/office/drawing/2014/main" id="{EDBD1EBA-0AA9-B546-B0A3-8ED32D078687}"/>
              </a:ext>
            </a:extLst>
          </p:cNvPr>
          <p:cNvSpPr/>
          <p:nvPr/>
        </p:nvSpPr>
        <p:spPr>
          <a:xfrm>
            <a:off x="1178980" y="3248139"/>
            <a:ext cx="713320" cy="369332"/>
          </a:xfrm>
          <a:prstGeom prst="right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오른쪽 6">
            <a:extLst>
              <a:ext uri="{FF2B5EF4-FFF2-40B4-BE49-F238E27FC236}">
                <a16:creationId xmlns:a16="http://schemas.microsoft.com/office/drawing/2014/main" id="{B0C525D7-B96C-344E-828D-32FC9D89E78A}"/>
              </a:ext>
            </a:extLst>
          </p:cNvPr>
          <p:cNvSpPr/>
          <p:nvPr/>
        </p:nvSpPr>
        <p:spPr>
          <a:xfrm>
            <a:off x="1178980" y="4160312"/>
            <a:ext cx="713320" cy="369332"/>
          </a:xfrm>
          <a:prstGeom prst="right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화살표: 오른쪽 6">
            <a:extLst>
              <a:ext uri="{FF2B5EF4-FFF2-40B4-BE49-F238E27FC236}">
                <a16:creationId xmlns:a16="http://schemas.microsoft.com/office/drawing/2014/main" id="{1FCE3BA6-8DD8-774E-95F7-86A8A7BD447E}"/>
              </a:ext>
            </a:extLst>
          </p:cNvPr>
          <p:cNvSpPr/>
          <p:nvPr/>
        </p:nvSpPr>
        <p:spPr>
          <a:xfrm>
            <a:off x="1178980" y="5040312"/>
            <a:ext cx="713320" cy="369332"/>
          </a:xfrm>
          <a:prstGeom prst="right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549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AFD43-CFC3-F640-9BCF-485FFA048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제안하는 모델</a:t>
            </a:r>
            <a:endParaRPr lang="en-KR" dirty="0"/>
          </a:p>
        </p:txBody>
      </p:sp>
      <p:pic>
        <p:nvPicPr>
          <p:cNvPr id="24" name="Picture 23" descr="Diagram&#10;&#10;Description automatically generated">
            <a:extLst>
              <a:ext uri="{FF2B5EF4-FFF2-40B4-BE49-F238E27FC236}">
                <a16:creationId xmlns:a16="http://schemas.microsoft.com/office/drawing/2014/main" id="{DDFF8373-355C-F94F-9091-87065BBC34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207" y="1690688"/>
            <a:ext cx="11265586" cy="4694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8869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AFD43-CFC3-F640-9BCF-485FFA048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제안하는 모델</a:t>
            </a:r>
            <a:endParaRPr lang="en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AD04DD-3556-2E49-8D7E-96F2E3511D3A}"/>
              </a:ext>
            </a:extLst>
          </p:cNvPr>
          <p:cNvSpPr txBox="1"/>
          <p:nvPr/>
        </p:nvSpPr>
        <p:spPr>
          <a:xfrm>
            <a:off x="694698" y="1531411"/>
            <a:ext cx="31915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(1)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Sample Generation</a:t>
            </a:r>
            <a:r>
              <a:rPr lang="ko-KR" altLang="en-US" sz="2000" b="1" dirty="0"/>
              <a:t> </a:t>
            </a:r>
            <a:endParaRPr lang="en-US" altLang="ko-KR" sz="2000" b="1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E92BA04-DACC-BB41-8B68-0964037AD14C}"/>
              </a:ext>
            </a:extLst>
          </p:cNvPr>
          <p:cNvGrpSpPr/>
          <p:nvPr/>
        </p:nvGrpSpPr>
        <p:grpSpPr>
          <a:xfrm>
            <a:off x="817394" y="2149910"/>
            <a:ext cx="4454768" cy="3938204"/>
            <a:chOff x="1096198" y="1611553"/>
            <a:chExt cx="4454768" cy="3938204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CAB756E0-E795-3145-8478-FF0103660156}"/>
                </a:ext>
              </a:extLst>
            </p:cNvPr>
            <p:cNvGrpSpPr/>
            <p:nvPr/>
          </p:nvGrpSpPr>
          <p:grpSpPr>
            <a:xfrm>
              <a:off x="1187734" y="1611553"/>
              <a:ext cx="1662344" cy="1378438"/>
              <a:chOff x="1377735" y="1611553"/>
              <a:chExt cx="1662344" cy="1378438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8E617EED-C9E8-B54B-B190-6C70C16FAB8A}"/>
                  </a:ext>
                </a:extLst>
              </p:cNvPr>
              <p:cNvSpPr/>
              <p:nvPr/>
            </p:nvSpPr>
            <p:spPr>
              <a:xfrm>
                <a:off x="1439504" y="1973172"/>
                <a:ext cx="1470589" cy="1016819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err="1"/>
                  <a:t>config.conf</a:t>
                </a:r>
                <a:r>
                  <a:rPr lang="en-US" sz="1400" dirty="0"/>
                  <a:t> (1)</a:t>
                </a:r>
              </a:p>
              <a:p>
                <a:pPr algn="ctr"/>
                <a:r>
                  <a:rPr lang="en-US" sz="1400" dirty="0" err="1"/>
                  <a:t>config.conf</a:t>
                </a:r>
                <a:r>
                  <a:rPr lang="en-US" sz="1400" dirty="0"/>
                  <a:t> (2)</a:t>
                </a:r>
              </a:p>
              <a:p>
                <a:pPr algn="ctr"/>
                <a:r>
                  <a:rPr lang="en-US" sz="1400" dirty="0"/>
                  <a:t>…</a:t>
                </a:r>
              </a:p>
              <a:p>
                <a:pPr algn="ctr"/>
                <a:r>
                  <a:rPr lang="en-US" sz="1400" dirty="0" err="1"/>
                  <a:t>config.conf</a:t>
                </a:r>
                <a:r>
                  <a:rPr lang="en-US" sz="1400" dirty="0"/>
                  <a:t> (n)</a:t>
                </a:r>
                <a:endParaRPr lang="en-KR" sz="1400" dirty="0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83282B6-A337-5440-850C-8EA54C4CEBE8}"/>
                  </a:ext>
                </a:extLst>
              </p:cNvPr>
              <p:cNvSpPr txBox="1"/>
              <p:nvPr/>
            </p:nvSpPr>
            <p:spPr>
              <a:xfrm>
                <a:off x="1377735" y="1611553"/>
                <a:ext cx="166234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KR" sz="1600" dirty="0"/>
                  <a:t>Random Samples</a:t>
                </a: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79B21B82-B51E-0140-91E2-9EDD7B5071D9}"/>
                </a:ext>
              </a:extLst>
            </p:cNvPr>
            <p:cNvGrpSpPr/>
            <p:nvPr/>
          </p:nvGrpSpPr>
          <p:grpSpPr>
            <a:xfrm>
              <a:off x="1096198" y="3271631"/>
              <a:ext cx="1777198" cy="1125361"/>
              <a:chOff x="1286199" y="3271631"/>
              <a:chExt cx="1777198" cy="1125361"/>
            </a:xfrm>
          </p:grpSpPr>
          <p:pic>
            <p:nvPicPr>
              <p:cNvPr id="16" name="Graphic 15" descr="Database with solid fill">
                <a:extLst>
                  <a:ext uri="{FF2B5EF4-FFF2-40B4-BE49-F238E27FC236}">
                    <a16:creationId xmlns:a16="http://schemas.microsoft.com/office/drawing/2014/main" id="{2B82D261-80C2-054F-8D86-EDE9E93B695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286199" y="3271631"/>
                <a:ext cx="1777198" cy="857726"/>
              </a:xfrm>
              <a:prstGeom prst="rect">
                <a:avLst/>
              </a:prstGeom>
            </p:spPr>
          </p:pic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CE8BC0B-CDFF-6E4C-B9CE-A571021CD97A}"/>
                  </a:ext>
                </a:extLst>
              </p:cNvPr>
              <p:cNvSpPr txBox="1"/>
              <p:nvPr/>
            </p:nvSpPr>
            <p:spPr>
              <a:xfrm>
                <a:off x="1864282" y="4089215"/>
                <a:ext cx="68925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KR" sz="1400" dirty="0"/>
                  <a:t>Redis</a:t>
                </a: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6E7BC6D-8921-7442-89E0-9AE69988D385}"/>
                </a:ext>
              </a:extLst>
            </p:cNvPr>
            <p:cNvGrpSpPr/>
            <p:nvPr/>
          </p:nvGrpSpPr>
          <p:grpSpPr>
            <a:xfrm>
              <a:off x="3322515" y="2565762"/>
              <a:ext cx="2228451" cy="1921383"/>
              <a:chOff x="3322515" y="2565762"/>
              <a:chExt cx="2228451" cy="1921383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402B721A-896A-6441-8E1F-E2DB600BE779}"/>
                  </a:ext>
                </a:extLst>
              </p:cNvPr>
              <p:cNvSpPr/>
              <p:nvPr/>
            </p:nvSpPr>
            <p:spPr>
              <a:xfrm>
                <a:off x="3322515" y="2913668"/>
                <a:ext cx="2228451" cy="157347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err="1"/>
                  <a:t>used_cpu_sys</a:t>
                </a:r>
                <a:endParaRPr lang="en-US" sz="1400" dirty="0"/>
              </a:p>
              <a:p>
                <a:pPr algn="ctr"/>
                <a:r>
                  <a:rPr lang="en-US" sz="1400" dirty="0" err="1"/>
                  <a:t>used_cpu_user</a:t>
                </a:r>
                <a:endParaRPr lang="en-US" sz="1400" dirty="0"/>
              </a:p>
              <a:p>
                <a:pPr algn="ctr"/>
                <a:r>
                  <a:rPr lang="en-US" sz="1400" dirty="0" err="1"/>
                  <a:t>used_cpu_sys_children</a:t>
                </a:r>
                <a:endParaRPr lang="en-US" sz="1400" dirty="0"/>
              </a:p>
              <a:p>
                <a:pPr algn="ctr"/>
                <a:r>
                  <a:rPr lang="en-US" sz="1400" dirty="0" err="1"/>
                  <a:t>used_memory</a:t>
                </a:r>
                <a:endParaRPr lang="en-US" sz="1400" dirty="0"/>
              </a:p>
              <a:p>
                <a:pPr algn="ctr"/>
                <a:r>
                  <a:rPr lang="en-US" sz="1400" dirty="0" err="1"/>
                  <a:t>used_memory_human</a:t>
                </a:r>
                <a:endParaRPr lang="en-US" sz="1400" dirty="0"/>
              </a:p>
              <a:p>
                <a:pPr algn="ctr"/>
                <a:r>
                  <a:rPr lang="en-US" sz="1400" dirty="0" err="1"/>
                  <a:t>used_memory_peack</a:t>
                </a:r>
                <a:endParaRPr lang="en-US" sz="1400" dirty="0"/>
              </a:p>
              <a:p>
                <a:pPr algn="ctr"/>
                <a:r>
                  <a:rPr lang="en-US" sz="1400" dirty="0"/>
                  <a:t>…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7B04B10-8AFF-0E46-AAC8-A000BC13AEB8}"/>
                  </a:ext>
                </a:extLst>
              </p:cNvPr>
              <p:cNvSpPr txBox="1"/>
              <p:nvPr/>
            </p:nvSpPr>
            <p:spPr>
              <a:xfrm>
                <a:off x="3614519" y="2565762"/>
                <a:ext cx="152950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KR" sz="1600" dirty="0"/>
                  <a:t>Internal metrics</a:t>
                </a:r>
              </a:p>
            </p:txBody>
          </p:sp>
        </p:grp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C690F968-0577-2C44-AC23-B582B2A583EF}"/>
                </a:ext>
              </a:extLst>
            </p:cNvPr>
            <p:cNvSpPr/>
            <p:nvPr/>
          </p:nvSpPr>
          <p:spPr>
            <a:xfrm>
              <a:off x="1327172" y="4944347"/>
              <a:ext cx="1315252" cy="60541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KR" b="1" dirty="0"/>
                <a:t>Memtier</a:t>
              </a:r>
            </a:p>
            <a:p>
              <a:pPr algn="ctr"/>
              <a:r>
                <a:rPr lang="en-KR" b="1" dirty="0"/>
                <a:t>Benchmark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5D831F3D-5ACA-8A40-AFDB-AB9D53FFEAEC}"/>
                </a:ext>
              </a:extLst>
            </p:cNvPr>
            <p:cNvGrpSpPr/>
            <p:nvPr/>
          </p:nvGrpSpPr>
          <p:grpSpPr>
            <a:xfrm>
              <a:off x="3546101" y="4675064"/>
              <a:ext cx="1574547" cy="808155"/>
              <a:chOff x="3551175" y="3348745"/>
              <a:chExt cx="1574547" cy="808155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3A36AA6F-F05D-2D49-BFDD-2C3209734180}"/>
                  </a:ext>
                </a:extLst>
              </p:cNvPr>
              <p:cNvSpPr/>
              <p:nvPr/>
            </p:nvSpPr>
            <p:spPr>
              <a:xfrm>
                <a:off x="3642026" y="3696651"/>
                <a:ext cx="1397998" cy="46024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throughput</a:t>
                </a:r>
              </a:p>
              <a:p>
                <a:pPr algn="ctr"/>
                <a:r>
                  <a:rPr lang="en-US" sz="1400" dirty="0"/>
                  <a:t>…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9260696-A8FE-6B49-9070-D4749A58D29B}"/>
                  </a:ext>
                </a:extLst>
              </p:cNvPr>
              <p:cNvSpPr txBox="1"/>
              <p:nvPr/>
            </p:nvSpPr>
            <p:spPr>
              <a:xfrm>
                <a:off x="3551175" y="3348745"/>
                <a:ext cx="157454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KR" sz="1600" dirty="0"/>
                  <a:t>External metrics</a:t>
                </a:r>
              </a:p>
            </p:txBody>
          </p:sp>
        </p:grpSp>
      </p:grp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0E4C8A3-4C80-0444-88CF-0A9C745BF9AC}"/>
              </a:ext>
            </a:extLst>
          </p:cNvPr>
          <p:cNvCxnSpPr>
            <a:cxnSpLocks/>
            <a:stCxn id="18" idx="2"/>
            <a:endCxn id="16" idx="0"/>
          </p:cNvCxnSpPr>
          <p:nvPr/>
        </p:nvCxnSpPr>
        <p:spPr>
          <a:xfrm flipH="1">
            <a:off x="1705993" y="3528348"/>
            <a:ext cx="1" cy="28164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236D812-B954-3E4D-B46B-F2E445B47976}"/>
              </a:ext>
            </a:extLst>
          </p:cNvPr>
          <p:cNvCxnSpPr>
            <a:cxnSpLocks/>
            <a:stCxn id="16" idx="3"/>
            <a:endCxn id="14" idx="1"/>
          </p:cNvCxnSpPr>
          <p:nvPr/>
        </p:nvCxnSpPr>
        <p:spPr>
          <a:xfrm flipV="1">
            <a:off x="2594592" y="4238764"/>
            <a:ext cx="449119" cy="87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1DFBE0D-A01A-2242-945C-D1CD9719C0CA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>
            <a:off x="2363620" y="5785409"/>
            <a:ext cx="994528" cy="6043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340149A-614A-1C4B-A1DA-56EFF94A3EF1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1705993" y="5051260"/>
            <a:ext cx="1" cy="43144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90EDDF7-49E1-4A4D-A9DD-5B600ABF7E9A}"/>
              </a:ext>
            </a:extLst>
          </p:cNvPr>
          <p:cNvSpPr txBox="1"/>
          <p:nvPr/>
        </p:nvSpPr>
        <p:spPr>
          <a:xfrm>
            <a:off x="5721281" y="2970131"/>
            <a:ext cx="6821381" cy="20553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파라미터들에 랜덤 값 할당 후 </a:t>
            </a:r>
            <a:r>
              <a:rPr lang="en-US" altLang="ko-KR" dirty="0"/>
              <a:t>Redis Configuration </a:t>
            </a:r>
            <a:r>
              <a:rPr lang="ko-KR" altLang="en-US" dirty="0"/>
              <a:t>파일 생성</a:t>
            </a:r>
            <a:endParaRPr lang="en-US" altLang="ko-KR" dirty="0"/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Info </a:t>
            </a:r>
            <a:r>
              <a:rPr lang="ko-KR" altLang="en-US" dirty="0"/>
              <a:t>명령어를 통해 </a:t>
            </a:r>
            <a:r>
              <a:rPr lang="en-US" altLang="ko-KR" dirty="0"/>
              <a:t>Internal metrics </a:t>
            </a:r>
            <a:r>
              <a:rPr lang="ko-KR" altLang="en-US" dirty="0"/>
              <a:t>추출</a:t>
            </a:r>
            <a:endParaRPr lang="en-US" altLang="ko-KR" dirty="0"/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Memtier</a:t>
            </a:r>
            <a:r>
              <a:rPr lang="en-US" dirty="0"/>
              <a:t> Benchmark</a:t>
            </a:r>
            <a:r>
              <a:rPr lang="ko-KR" altLang="en-US" dirty="0" err="1"/>
              <a:t>를</a:t>
            </a:r>
            <a:r>
              <a:rPr lang="ko-KR" altLang="en-US" dirty="0"/>
              <a:t> 통해 </a:t>
            </a:r>
            <a:r>
              <a:rPr lang="en-US" altLang="ko-KR" dirty="0"/>
              <a:t>External </a:t>
            </a:r>
            <a:r>
              <a:rPr lang="en-US" altLang="ko-KR" dirty="0" err="1"/>
              <a:t>metircs</a:t>
            </a:r>
            <a:r>
              <a:rPr lang="ko-KR" altLang="en-US" dirty="0"/>
              <a:t> 추출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29402193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AFD43-CFC3-F640-9BCF-485FFA048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제안하는 모델</a:t>
            </a:r>
            <a:endParaRPr lang="en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0EDDF7-49E1-4A4D-A9DD-5B600ABF7E9A}"/>
              </a:ext>
            </a:extLst>
          </p:cNvPr>
          <p:cNvSpPr txBox="1"/>
          <p:nvPr/>
        </p:nvSpPr>
        <p:spPr>
          <a:xfrm>
            <a:off x="6069834" y="3142369"/>
            <a:ext cx="6368025" cy="1362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요인 분석을 진행해</a:t>
            </a:r>
            <a:r>
              <a:rPr lang="en-US" altLang="ko-KR" dirty="0"/>
              <a:t> </a:t>
            </a:r>
            <a:r>
              <a:rPr lang="ko-KR" altLang="en-US" dirty="0"/>
              <a:t>내부 </a:t>
            </a:r>
            <a:r>
              <a:rPr lang="en-US" altLang="ko-KR" dirty="0"/>
              <a:t>metrics </a:t>
            </a:r>
            <a:r>
              <a:rPr lang="ko-KR" altLang="en-US" dirty="0"/>
              <a:t>간의 공통 요인을 파악</a:t>
            </a:r>
            <a:endParaRPr lang="en-US" altLang="ko-KR" dirty="0"/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K </a:t>
            </a:r>
            <a:r>
              <a:rPr lang="ko-KR" altLang="en-US" dirty="0"/>
              <a:t>평균 </a:t>
            </a:r>
            <a:r>
              <a:rPr lang="ko-KR" altLang="en-US" dirty="0" err="1"/>
              <a:t>군집화를</a:t>
            </a:r>
            <a:r>
              <a:rPr lang="ko-KR" altLang="en-US" dirty="0"/>
              <a:t> 통해 내부 </a:t>
            </a:r>
            <a:r>
              <a:rPr lang="en-US" altLang="ko-KR" dirty="0"/>
              <a:t>metrics </a:t>
            </a:r>
            <a:r>
              <a:rPr lang="ko-KR" altLang="en-US" dirty="0"/>
              <a:t>분류</a:t>
            </a:r>
            <a:endParaRPr lang="en-US" altLang="ko-KR" dirty="0"/>
          </a:p>
        </p:txBody>
      </p:sp>
      <p:graphicFrame>
        <p:nvGraphicFramePr>
          <p:cNvPr id="25" name="Table 3">
            <a:extLst>
              <a:ext uri="{FF2B5EF4-FFF2-40B4-BE49-F238E27FC236}">
                <a16:creationId xmlns:a16="http://schemas.microsoft.com/office/drawing/2014/main" id="{0EE0DB12-AD3D-2849-B9FC-A0454459CC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9136929"/>
              </p:ext>
            </p:extLst>
          </p:nvPr>
        </p:nvGraphicFramePr>
        <p:xfrm>
          <a:off x="1752450" y="2318084"/>
          <a:ext cx="1119278" cy="7519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5034">
                  <a:extLst>
                    <a:ext uri="{9D8B030D-6E8A-4147-A177-3AD203B41FA5}">
                      <a16:colId xmlns:a16="http://schemas.microsoft.com/office/drawing/2014/main" val="1889157796"/>
                    </a:ext>
                  </a:extLst>
                </a:gridCol>
                <a:gridCol w="264605">
                  <a:extLst>
                    <a:ext uri="{9D8B030D-6E8A-4147-A177-3AD203B41FA5}">
                      <a16:colId xmlns:a16="http://schemas.microsoft.com/office/drawing/2014/main" val="2129718663"/>
                    </a:ext>
                  </a:extLst>
                </a:gridCol>
                <a:gridCol w="264605">
                  <a:extLst>
                    <a:ext uri="{9D8B030D-6E8A-4147-A177-3AD203B41FA5}">
                      <a16:colId xmlns:a16="http://schemas.microsoft.com/office/drawing/2014/main" val="2229528150"/>
                    </a:ext>
                  </a:extLst>
                </a:gridCol>
                <a:gridCol w="295034">
                  <a:extLst>
                    <a:ext uri="{9D8B030D-6E8A-4147-A177-3AD203B41FA5}">
                      <a16:colId xmlns:a16="http://schemas.microsoft.com/office/drawing/2014/main" val="3982351198"/>
                    </a:ext>
                  </a:extLst>
                </a:gridCol>
              </a:tblGrid>
              <a:tr h="187988">
                <a:tc>
                  <a:txBody>
                    <a:bodyPr/>
                    <a:lstStyle/>
                    <a:p>
                      <a:endParaRPr lang="en-KR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R" sz="100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KR" sz="100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KR" sz="100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8878439"/>
                  </a:ext>
                </a:extLst>
              </a:tr>
              <a:tr h="187988">
                <a:tc>
                  <a:txBody>
                    <a:bodyPr/>
                    <a:lstStyle/>
                    <a:p>
                      <a:endParaRPr lang="en-KR" sz="1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KR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R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R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2558183"/>
                  </a:ext>
                </a:extLst>
              </a:tr>
              <a:tr h="187988">
                <a:tc>
                  <a:txBody>
                    <a:bodyPr/>
                    <a:lstStyle/>
                    <a:p>
                      <a:endParaRPr lang="en-KR" sz="1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KR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R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R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1809971"/>
                  </a:ext>
                </a:extLst>
              </a:tr>
              <a:tr h="187988">
                <a:tc>
                  <a:txBody>
                    <a:bodyPr/>
                    <a:lstStyle/>
                    <a:p>
                      <a:endParaRPr lang="en-KR" sz="1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KR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R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R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4615814"/>
                  </a:ext>
                </a:extLst>
              </a:tr>
            </a:tbl>
          </a:graphicData>
        </a:graphic>
      </p:graphicFrame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B5A01596-D83A-3A49-8FDA-6EB5ADD410C7}"/>
              </a:ext>
            </a:extLst>
          </p:cNvPr>
          <p:cNvSpPr/>
          <p:nvPr/>
        </p:nvSpPr>
        <p:spPr>
          <a:xfrm>
            <a:off x="1738142" y="3364394"/>
            <a:ext cx="1150489" cy="6205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b="1" dirty="0"/>
              <a:t>Factor</a:t>
            </a:r>
          </a:p>
          <a:p>
            <a:pPr algn="ctr"/>
            <a:r>
              <a:rPr lang="en-KR" b="1" dirty="0"/>
              <a:t>Analysis</a:t>
            </a:r>
          </a:p>
        </p:txBody>
      </p:sp>
      <p:graphicFrame>
        <p:nvGraphicFramePr>
          <p:cNvPr id="27" name="Table 3">
            <a:extLst>
              <a:ext uri="{FF2B5EF4-FFF2-40B4-BE49-F238E27FC236}">
                <a16:creationId xmlns:a16="http://schemas.microsoft.com/office/drawing/2014/main" id="{A76C5CB7-24CB-0648-B4C5-9F97307A5D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1674201"/>
              </p:ext>
            </p:extLst>
          </p:nvPr>
        </p:nvGraphicFramePr>
        <p:xfrm>
          <a:off x="3738489" y="3263221"/>
          <a:ext cx="1170480" cy="7804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2620">
                  <a:extLst>
                    <a:ext uri="{9D8B030D-6E8A-4147-A177-3AD203B41FA5}">
                      <a16:colId xmlns:a16="http://schemas.microsoft.com/office/drawing/2014/main" val="1889157796"/>
                    </a:ext>
                  </a:extLst>
                </a:gridCol>
                <a:gridCol w="292620">
                  <a:extLst>
                    <a:ext uri="{9D8B030D-6E8A-4147-A177-3AD203B41FA5}">
                      <a16:colId xmlns:a16="http://schemas.microsoft.com/office/drawing/2014/main" val="2129718663"/>
                    </a:ext>
                  </a:extLst>
                </a:gridCol>
                <a:gridCol w="292620">
                  <a:extLst>
                    <a:ext uri="{9D8B030D-6E8A-4147-A177-3AD203B41FA5}">
                      <a16:colId xmlns:a16="http://schemas.microsoft.com/office/drawing/2014/main" val="2229528150"/>
                    </a:ext>
                  </a:extLst>
                </a:gridCol>
                <a:gridCol w="292620">
                  <a:extLst>
                    <a:ext uri="{9D8B030D-6E8A-4147-A177-3AD203B41FA5}">
                      <a16:colId xmlns:a16="http://schemas.microsoft.com/office/drawing/2014/main" val="3982351198"/>
                    </a:ext>
                  </a:extLst>
                </a:gridCol>
              </a:tblGrid>
              <a:tr h="195114">
                <a:tc>
                  <a:txBody>
                    <a:bodyPr/>
                    <a:lstStyle/>
                    <a:p>
                      <a:endParaRPr lang="en-KR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R" sz="1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KR" sz="1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KR" sz="1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8878439"/>
                  </a:ext>
                </a:extLst>
              </a:tr>
              <a:tr h="195114">
                <a:tc>
                  <a:txBody>
                    <a:bodyPr/>
                    <a:lstStyle/>
                    <a:p>
                      <a:endParaRPr lang="en-KR" sz="100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KR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R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R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2558183"/>
                  </a:ext>
                </a:extLst>
              </a:tr>
              <a:tr h="195114">
                <a:tc>
                  <a:txBody>
                    <a:bodyPr/>
                    <a:lstStyle/>
                    <a:p>
                      <a:endParaRPr lang="en-KR" sz="100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KR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R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R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1809971"/>
                  </a:ext>
                </a:extLst>
              </a:tr>
              <a:tr h="195114">
                <a:tc>
                  <a:txBody>
                    <a:bodyPr/>
                    <a:lstStyle/>
                    <a:p>
                      <a:endParaRPr lang="en-KR" sz="100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KR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R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R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4615814"/>
                  </a:ext>
                </a:extLst>
              </a:tr>
            </a:tbl>
          </a:graphicData>
        </a:graphic>
      </p:graphicFrame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EC9E95BA-15A8-DE4F-A42D-EB86CDB75087}"/>
              </a:ext>
            </a:extLst>
          </p:cNvPr>
          <p:cNvSpPr/>
          <p:nvPr/>
        </p:nvSpPr>
        <p:spPr>
          <a:xfrm>
            <a:off x="2758674" y="4376853"/>
            <a:ext cx="1351364" cy="5919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b="1" dirty="0"/>
              <a:t>K-means</a:t>
            </a:r>
          </a:p>
          <a:p>
            <a:pPr algn="ctr"/>
            <a:r>
              <a:rPr lang="en-KR" b="1" dirty="0"/>
              <a:t>Clustering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9078C6E-1817-5F4B-B639-3C67166CB16B}"/>
              </a:ext>
            </a:extLst>
          </p:cNvPr>
          <p:cNvSpPr txBox="1"/>
          <p:nvPr/>
        </p:nvSpPr>
        <p:spPr>
          <a:xfrm>
            <a:off x="1546199" y="1890511"/>
            <a:ext cx="15027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sz="1600" dirty="0"/>
              <a:t>Internal metrics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776EAA5-67B0-D741-B99E-DA2D1B77E80A}"/>
              </a:ext>
            </a:extLst>
          </p:cNvPr>
          <p:cNvSpPr txBox="1"/>
          <p:nvPr/>
        </p:nvSpPr>
        <p:spPr>
          <a:xfrm rot="16200000">
            <a:off x="834503" y="2320950"/>
            <a:ext cx="1159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sz="1600" dirty="0"/>
              <a:t>Samples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078CFA9-B47C-0440-B14F-4DE9205CE974}"/>
              </a:ext>
            </a:extLst>
          </p:cNvPr>
          <p:cNvSpPr txBox="1"/>
          <p:nvPr/>
        </p:nvSpPr>
        <p:spPr>
          <a:xfrm>
            <a:off x="3955490" y="2849538"/>
            <a:ext cx="9006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sz="1600" dirty="0"/>
              <a:t>Factors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572D85F-D12E-0E43-A882-9DCC4BD0844D}"/>
              </a:ext>
            </a:extLst>
          </p:cNvPr>
          <p:cNvSpPr txBox="1"/>
          <p:nvPr/>
        </p:nvSpPr>
        <p:spPr>
          <a:xfrm rot="16200000">
            <a:off x="2650707" y="3176666"/>
            <a:ext cx="16693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</a:t>
            </a:r>
            <a:r>
              <a:rPr lang="en-KR" sz="1600" dirty="0"/>
              <a:t>nternal metrics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06FBB960-D519-494D-AF77-7C30A746B31D}"/>
              </a:ext>
            </a:extLst>
          </p:cNvPr>
          <p:cNvGrpSpPr/>
          <p:nvPr/>
        </p:nvGrpSpPr>
        <p:grpSpPr>
          <a:xfrm>
            <a:off x="1298107" y="5224244"/>
            <a:ext cx="4273128" cy="1421254"/>
            <a:chOff x="-5331641" y="4085171"/>
            <a:chExt cx="4273128" cy="1421254"/>
          </a:xfrm>
        </p:grpSpPr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3FAD33E0-A4E5-9348-A405-AB554EB6E146}"/>
                </a:ext>
              </a:extLst>
            </p:cNvPr>
            <p:cNvSpPr/>
            <p:nvPr/>
          </p:nvSpPr>
          <p:spPr>
            <a:xfrm>
              <a:off x="-5331641" y="4085171"/>
              <a:ext cx="4273128" cy="1421254"/>
            </a:xfrm>
            <a:prstGeom prst="roundRect">
              <a:avLst>
                <a:gd name="adj" fmla="val 6854"/>
              </a:avLst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KR" dirty="0"/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EB52C173-2BEC-264E-8046-78972D7C719B}"/>
                </a:ext>
              </a:extLst>
            </p:cNvPr>
            <p:cNvGrpSpPr/>
            <p:nvPr/>
          </p:nvGrpSpPr>
          <p:grpSpPr>
            <a:xfrm>
              <a:off x="-5195725" y="4113505"/>
              <a:ext cx="3983282" cy="1262812"/>
              <a:chOff x="3885763" y="4444968"/>
              <a:chExt cx="3983282" cy="1262812"/>
            </a:xfrm>
          </p:grpSpPr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014D4430-1EFF-0441-8CD1-D9BE99F8F1E5}"/>
                  </a:ext>
                </a:extLst>
              </p:cNvPr>
              <p:cNvGrpSpPr/>
              <p:nvPr/>
            </p:nvGrpSpPr>
            <p:grpSpPr>
              <a:xfrm>
                <a:off x="3885763" y="4447087"/>
                <a:ext cx="1950097" cy="1260693"/>
                <a:chOff x="3885763" y="4447087"/>
                <a:chExt cx="1950097" cy="1260693"/>
              </a:xfrm>
            </p:grpSpPr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4FB8A929-778B-0B41-8617-431DA16A84E7}"/>
                    </a:ext>
                  </a:extLst>
                </p:cNvPr>
                <p:cNvSpPr txBox="1"/>
                <p:nvPr/>
              </p:nvSpPr>
              <p:spPr>
                <a:xfrm>
                  <a:off x="3885763" y="4753673"/>
                  <a:ext cx="1950097" cy="95410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accent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 err="1"/>
                    <a:t>used_memory</a:t>
                  </a:r>
                  <a:endParaRPr lang="en-US" sz="1400" dirty="0"/>
                </a:p>
                <a:p>
                  <a:pPr algn="ctr"/>
                  <a:r>
                    <a:rPr lang="en-US" sz="1400" dirty="0" err="1"/>
                    <a:t>used_memory_human</a:t>
                  </a:r>
                  <a:endParaRPr lang="en-US" sz="1400" dirty="0"/>
                </a:p>
                <a:p>
                  <a:pPr algn="ctr"/>
                  <a:r>
                    <a:rPr lang="en-US" sz="1400" dirty="0" err="1"/>
                    <a:t>used_memory_peak</a:t>
                  </a:r>
                  <a:endParaRPr lang="en-US" sz="1400" dirty="0"/>
                </a:p>
                <a:p>
                  <a:pPr algn="ctr"/>
                  <a:r>
                    <a:rPr lang="en-US" sz="1400" dirty="0"/>
                    <a:t>…</a:t>
                  </a:r>
                </a:p>
              </p:txBody>
            </p:sp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FE7D50C6-EFC7-7746-97E6-5CB2E62645F9}"/>
                    </a:ext>
                  </a:extLst>
                </p:cNvPr>
                <p:cNvSpPr txBox="1"/>
                <p:nvPr/>
              </p:nvSpPr>
              <p:spPr>
                <a:xfrm>
                  <a:off x="4377944" y="4447087"/>
                  <a:ext cx="1014805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KR" sz="1600" dirty="0"/>
                    <a:t>Cluster1</a:t>
                  </a:r>
                </a:p>
              </p:txBody>
            </p:sp>
          </p:grp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842E5332-9930-0B42-B8F2-E244621DF23B}"/>
                  </a:ext>
                </a:extLst>
              </p:cNvPr>
              <p:cNvGrpSpPr/>
              <p:nvPr/>
            </p:nvGrpSpPr>
            <p:grpSpPr>
              <a:xfrm>
                <a:off x="5918948" y="4444968"/>
                <a:ext cx="1950097" cy="1262812"/>
                <a:chOff x="5918948" y="4444968"/>
                <a:chExt cx="1950097" cy="1262812"/>
              </a:xfrm>
            </p:grpSpPr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3F14B892-CE4C-154A-8B10-21C6FEC4C7DF}"/>
                    </a:ext>
                  </a:extLst>
                </p:cNvPr>
                <p:cNvSpPr txBox="1"/>
                <p:nvPr/>
              </p:nvSpPr>
              <p:spPr>
                <a:xfrm>
                  <a:off x="5918948" y="4758933"/>
                  <a:ext cx="1950097" cy="94884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accent2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 err="1"/>
                    <a:t>used_cpu_sys</a:t>
                  </a:r>
                  <a:endParaRPr lang="en-US" sz="1400" dirty="0"/>
                </a:p>
                <a:p>
                  <a:pPr algn="ctr"/>
                  <a:r>
                    <a:rPr lang="en-US" sz="1400" dirty="0" err="1"/>
                    <a:t>used_cpu_user</a:t>
                  </a:r>
                  <a:endParaRPr lang="en-US" sz="1400" dirty="0"/>
                </a:p>
                <a:p>
                  <a:pPr algn="ctr"/>
                  <a:r>
                    <a:rPr lang="en-US" sz="1400" dirty="0" err="1"/>
                    <a:t>used_cpu_sys_children</a:t>
                  </a:r>
                  <a:endParaRPr lang="en-US" sz="1400" dirty="0"/>
                </a:p>
                <a:p>
                  <a:pPr algn="ctr"/>
                  <a:r>
                    <a:rPr lang="en-KR" sz="1400" dirty="0"/>
                    <a:t>…</a:t>
                  </a:r>
                </a:p>
              </p:txBody>
            </p:sp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83430342-EF39-D445-B8A0-F0FED853C8A8}"/>
                    </a:ext>
                  </a:extLst>
                </p:cNvPr>
                <p:cNvSpPr txBox="1"/>
                <p:nvPr/>
              </p:nvSpPr>
              <p:spPr>
                <a:xfrm>
                  <a:off x="6455999" y="4444968"/>
                  <a:ext cx="101480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KR" sz="1600" dirty="0"/>
                    <a:t>Cluster2</a:t>
                  </a:r>
                </a:p>
              </p:txBody>
            </p:sp>
          </p:grpSp>
        </p:grpSp>
      </p:grp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9BE85DB6-624B-BA4A-9422-7C26E39FFA2B}"/>
              </a:ext>
            </a:extLst>
          </p:cNvPr>
          <p:cNvCxnSpPr>
            <a:cxnSpLocks/>
            <a:stCxn id="28" idx="0"/>
            <a:endCxn id="27" idx="2"/>
          </p:cNvCxnSpPr>
          <p:nvPr/>
        </p:nvCxnSpPr>
        <p:spPr>
          <a:xfrm rot="5400000" flipH="1" flipV="1">
            <a:off x="3712454" y="3765579"/>
            <a:ext cx="333176" cy="889373"/>
          </a:xfrm>
          <a:prstGeom prst="bentConnector3">
            <a:avLst/>
          </a:prstGeom>
          <a:ln w="317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B215093-0071-D446-B81D-A91BCF3BDDED}"/>
              </a:ext>
            </a:extLst>
          </p:cNvPr>
          <p:cNvCxnSpPr>
            <a:cxnSpLocks/>
            <a:stCxn id="26" idx="3"/>
          </p:cNvCxnSpPr>
          <p:nvPr/>
        </p:nvCxnSpPr>
        <p:spPr>
          <a:xfrm flipV="1">
            <a:off x="2888631" y="3674690"/>
            <a:ext cx="372513" cy="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C5922A6-3A37-0D4A-A537-B5EDCA8DB75A}"/>
              </a:ext>
            </a:extLst>
          </p:cNvPr>
          <p:cNvCxnSpPr>
            <a:cxnSpLocks/>
            <a:stCxn id="25" idx="2"/>
            <a:endCxn id="26" idx="0"/>
          </p:cNvCxnSpPr>
          <p:nvPr/>
        </p:nvCxnSpPr>
        <p:spPr>
          <a:xfrm>
            <a:off x="2312089" y="3070036"/>
            <a:ext cx="1298" cy="29435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671CA59-133C-6B40-940A-A092D4D082B9}"/>
              </a:ext>
            </a:extLst>
          </p:cNvPr>
          <p:cNvCxnSpPr>
            <a:cxnSpLocks/>
            <a:stCxn id="28" idx="2"/>
            <a:endCxn id="34" idx="0"/>
          </p:cNvCxnSpPr>
          <p:nvPr/>
        </p:nvCxnSpPr>
        <p:spPr>
          <a:xfrm>
            <a:off x="3434356" y="4968805"/>
            <a:ext cx="315" cy="25543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3D4A4D11-915B-3940-970D-CDE70217FDB4}"/>
              </a:ext>
            </a:extLst>
          </p:cNvPr>
          <p:cNvSpPr txBox="1"/>
          <p:nvPr/>
        </p:nvSpPr>
        <p:spPr>
          <a:xfrm>
            <a:off x="838200" y="1463107"/>
            <a:ext cx="39186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sz="2000" b="1" dirty="0"/>
              <a:t>(2) </a:t>
            </a:r>
            <a:r>
              <a:rPr lang="en-US" sz="2000" b="1" dirty="0"/>
              <a:t>Internal metrics Clustering</a:t>
            </a:r>
            <a:endParaRPr lang="en-KR" sz="2000" b="1" dirty="0"/>
          </a:p>
        </p:txBody>
      </p:sp>
      <p:cxnSp>
        <p:nvCxnSpPr>
          <p:cNvPr id="61" name="Elbow Connector 60">
            <a:extLst>
              <a:ext uri="{FF2B5EF4-FFF2-40B4-BE49-F238E27FC236}">
                <a16:creationId xmlns:a16="http://schemas.microsoft.com/office/drawing/2014/main" id="{4F5E99BC-4D74-DE47-9434-E896F11C79CD}"/>
              </a:ext>
            </a:extLst>
          </p:cNvPr>
          <p:cNvCxnSpPr>
            <a:cxnSpLocks/>
          </p:cNvCxnSpPr>
          <p:nvPr/>
        </p:nvCxnSpPr>
        <p:spPr>
          <a:xfrm flipV="1">
            <a:off x="657175" y="2727317"/>
            <a:ext cx="480817" cy="1152320"/>
          </a:xfrm>
          <a:prstGeom prst="bentConnector3">
            <a:avLst>
              <a:gd name="adj1" fmla="val 50000"/>
            </a:avLst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69874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831</TotalTime>
  <Words>2337</Words>
  <Application>Microsoft Macintosh PowerPoint</Application>
  <PresentationFormat>Widescreen</PresentationFormat>
  <Paragraphs>383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Symbol</vt:lpstr>
      <vt:lpstr>Times New Roman</vt:lpstr>
      <vt:lpstr>Office Theme</vt:lpstr>
      <vt:lpstr>Redis 파라미터 분류 및 단계적 베이지안 최적화를 통한 파라미터 튜닝 연구</vt:lpstr>
      <vt:lpstr>목차</vt:lpstr>
      <vt:lpstr>연구 목적 및 이론적 배경</vt:lpstr>
      <vt:lpstr>연구 목적 및 이론적 배경</vt:lpstr>
      <vt:lpstr>연구 목적 및 이론적 배경</vt:lpstr>
      <vt:lpstr>연구 목적 및 이론적 배경</vt:lpstr>
      <vt:lpstr>제안하는 모델</vt:lpstr>
      <vt:lpstr>제안하는 모델</vt:lpstr>
      <vt:lpstr>제안하는 모델</vt:lpstr>
      <vt:lpstr>제안하는 모델</vt:lpstr>
      <vt:lpstr>제안하는 모델</vt:lpstr>
      <vt:lpstr>실험 및 결과 분석</vt:lpstr>
      <vt:lpstr>실험 및 결과 분석</vt:lpstr>
      <vt:lpstr>실험 및 결과 분석</vt:lpstr>
      <vt:lpstr>실험 및 결과 분석</vt:lpstr>
      <vt:lpstr>실험 및 결과 분석</vt:lpstr>
      <vt:lpstr>실험 및 결과 분석</vt:lpstr>
      <vt:lpstr>결론</vt:lpstr>
      <vt:lpstr>참고문헌</vt:lpstr>
      <vt:lpstr>감사합니다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조 성운</dc:creator>
  <cp:lastModifiedBy>조 성운</cp:lastModifiedBy>
  <cp:revision>73</cp:revision>
  <dcterms:created xsi:type="dcterms:W3CDTF">2021-10-23T02:38:41Z</dcterms:created>
  <dcterms:modified xsi:type="dcterms:W3CDTF">2021-10-25T12:17:49Z</dcterms:modified>
</cp:coreProperties>
</file>