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9"/>
    <p:restoredTop sz="80796"/>
  </p:normalViewPr>
  <p:slideViewPr>
    <p:cSldViewPr snapToGrid="0" snapToObjects="1">
      <p:cViewPr varScale="1">
        <p:scale>
          <a:sx n="101" d="100"/>
          <a:sy n="101" d="100"/>
        </p:scale>
        <p:origin x="156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6DEB8-5C97-F646-B6AD-0C6134C4C354}" type="datetimeFigureOut">
              <a:rPr lang="en-KR" smtClean="0"/>
              <a:t>2021/08/18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BF8DD-6AAB-0341-8211-69EA75C390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5393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BF8DD-6AAB-0341-8211-69EA75C39034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8859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둘 다 </a:t>
            </a:r>
            <a:r>
              <a:rPr lang="en-US" altLang="ko-KR" dirty="0"/>
              <a:t>GBM</a:t>
            </a:r>
            <a:r>
              <a:rPr lang="ko-KR" altLang="en-US" dirty="0"/>
              <a:t> 기반 알고리즘이다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성능상 큰 차이는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XGBoost</a:t>
            </a:r>
            <a:r>
              <a:rPr lang="en-US" altLang="ko-KR" dirty="0"/>
              <a:t>\</a:t>
            </a:r>
            <a:endParaRPr lang="en-US" dirty="0"/>
          </a:p>
          <a:p>
            <a:endParaRPr lang="en-US" dirty="0"/>
          </a:p>
          <a:p>
            <a:r>
              <a:rPr lang="en-US" altLang="ko-KR" dirty="0" err="1"/>
              <a:t>LightGBM</a:t>
            </a:r>
            <a:endParaRPr lang="en-US" altLang="ko-KR" dirty="0"/>
          </a:p>
          <a:p>
            <a:r>
              <a:rPr lang="ko-KR" altLang="en-US" dirty="0"/>
              <a:t>학습에 걸리는 시간이 적다</a:t>
            </a:r>
            <a:endParaRPr lang="en-US" altLang="ko-KR" dirty="0"/>
          </a:p>
          <a:p>
            <a:r>
              <a:rPr lang="ko-KR" altLang="en-US" dirty="0"/>
              <a:t>기능상 다양성이 더 많다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년 후에 만들어졌다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시간 차이</a:t>
            </a:r>
            <a:endParaRPr lang="en-US" altLang="ko-KR" dirty="0"/>
          </a:p>
          <a:p>
            <a:r>
              <a:rPr lang="ko-KR" altLang="en-US" dirty="0" err="1"/>
              <a:t>과적합</a:t>
            </a:r>
            <a:r>
              <a:rPr lang="ko-KR" altLang="en-US" dirty="0"/>
              <a:t> 방지를 위해 트리 깊이 줄이는 방법으로 어떤걸 사용하느냐에 차이를 보인다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Xgboost</a:t>
            </a:r>
            <a:r>
              <a:rPr lang="en-US" altLang="ko-KR" dirty="0"/>
              <a:t> : </a:t>
            </a:r>
            <a:r>
              <a:rPr lang="ko-KR" altLang="en-US" dirty="0" err="1"/>
              <a:t>과적합</a:t>
            </a:r>
            <a:r>
              <a:rPr lang="ko-KR" altLang="en-US" dirty="0"/>
              <a:t> 방지를 위한 트리 깊이 줄이는 방법으로 균형 트리 분할</a:t>
            </a:r>
            <a:r>
              <a:rPr lang="en-US" altLang="ko-KR" dirty="0"/>
              <a:t>(level-wise)</a:t>
            </a:r>
            <a:r>
              <a:rPr lang="ko-KR" altLang="en-US" dirty="0" err="1"/>
              <a:t>를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  <a:r>
              <a:rPr lang="ko-KR" altLang="en-US" dirty="0"/>
              <a:t> 이때 균형을 맞추기 위해 시간이 </a:t>
            </a:r>
            <a:r>
              <a:rPr lang="ko-KR" altLang="en-US" dirty="0" err="1"/>
              <a:t>오래걸린다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리프 중심 분할</a:t>
            </a:r>
            <a:r>
              <a:rPr lang="en-US" altLang="ko-KR" dirty="0"/>
              <a:t>(Leaf-wise)</a:t>
            </a:r>
            <a:r>
              <a:rPr lang="ko-KR" altLang="en-US" dirty="0"/>
              <a:t> 은 트리의 균형을 맞추지 않고 </a:t>
            </a:r>
            <a:r>
              <a:rPr lang="ko-KR" altLang="en-US" dirty="0" err="1"/>
              <a:t>손실값이</a:t>
            </a:r>
            <a:r>
              <a:rPr lang="ko-KR" altLang="en-US" dirty="0"/>
              <a:t> 높은 노드를 계속 분할하여 </a:t>
            </a:r>
            <a:r>
              <a:rPr lang="ko-KR" altLang="en-US" dirty="0" err="1"/>
              <a:t>손실값을</a:t>
            </a:r>
            <a:r>
              <a:rPr lang="ko-KR" altLang="en-US" dirty="0"/>
              <a:t> 줄이는데 더 신경을 쓴다</a:t>
            </a:r>
            <a:r>
              <a:rPr lang="en-US" altLang="ko-KR" dirty="0"/>
              <a:t>.</a:t>
            </a:r>
            <a:r>
              <a:rPr lang="ko-KR" altLang="en-US" dirty="0"/>
              <a:t> 따라서 시간이 더 적게 걸린다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과적합</a:t>
            </a:r>
            <a:r>
              <a:rPr lang="ko-KR" altLang="en-US" dirty="0"/>
              <a:t> 분제가 발생할 수 있지만 </a:t>
            </a:r>
            <a:r>
              <a:rPr lang="en-US" altLang="ko-KR" dirty="0" err="1"/>
              <a:t>max_depth</a:t>
            </a:r>
            <a:r>
              <a:rPr lang="ko-KR" altLang="en-US" dirty="0"/>
              <a:t>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조정하면 해결할 수 있는 문제라고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BF8DD-6AAB-0341-8211-69EA75C39034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5885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  <a:p>
            <a:r>
              <a:rPr lang="en-US" dirty="0"/>
              <a:t>M</a:t>
            </a:r>
            <a:r>
              <a:rPr lang="en-KR" dirty="0"/>
              <a:t>axmemory</a:t>
            </a:r>
            <a:r>
              <a:rPr lang="ko-KR" altLang="en-US" dirty="0"/>
              <a:t>는 </a:t>
            </a:r>
            <a:r>
              <a:rPr lang="en-US" altLang="ko-KR" dirty="0"/>
              <a:t>mb</a:t>
            </a:r>
            <a:r>
              <a:rPr lang="ko-KR" altLang="en-US" dirty="0"/>
              <a:t> 단위로 범위를 </a:t>
            </a:r>
            <a:r>
              <a:rPr lang="en-US" altLang="ko-KR" dirty="0"/>
              <a:t>1000,</a:t>
            </a:r>
            <a:r>
              <a:rPr lang="ko-KR" altLang="en-US" dirty="0"/>
              <a:t> </a:t>
            </a:r>
            <a:r>
              <a:rPr lang="en-US" altLang="ko-KR" dirty="0"/>
              <a:t>2900</a:t>
            </a:r>
            <a:r>
              <a:rPr lang="ko-KR" altLang="en-US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지정해서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BF8DD-6AAB-0341-8211-69EA75C39034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00606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BF8DD-6AAB-0341-8211-69EA75C39034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1559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BF8DD-6AAB-0341-8211-69EA75C39034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335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ko-KR" altLang="en-US" dirty="0"/>
              <a:t>가지 </a:t>
            </a:r>
            <a:r>
              <a:rPr lang="en-US" altLang="ko-KR" dirty="0"/>
              <a:t>factor </a:t>
            </a:r>
            <a:r>
              <a:rPr lang="ko-KR" altLang="en-US" dirty="0"/>
              <a:t>변수를 통해 </a:t>
            </a:r>
            <a:r>
              <a:rPr lang="ko-KR" altLang="en-US" dirty="0" err="1"/>
              <a:t>클러스터링</a:t>
            </a:r>
            <a:r>
              <a:rPr lang="ko-KR" altLang="en-US" dirty="0"/>
              <a:t> 결과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BF8DD-6AAB-0341-8211-69EA75C39034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2091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ko-KR" altLang="en-US" dirty="0"/>
              <a:t>가지 </a:t>
            </a:r>
            <a:r>
              <a:rPr lang="en-US" altLang="ko-KR" dirty="0"/>
              <a:t>factor </a:t>
            </a:r>
            <a:r>
              <a:rPr lang="ko-KR" altLang="en-US" dirty="0"/>
              <a:t>변수를 통해 </a:t>
            </a:r>
            <a:r>
              <a:rPr lang="ko-KR" altLang="en-US" dirty="0" err="1"/>
              <a:t>클러스터링</a:t>
            </a:r>
            <a:r>
              <a:rPr lang="ko-KR" altLang="en-US" dirty="0"/>
              <a:t> 결과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BF8DD-6AAB-0341-8211-69EA75C39034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1142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ko-KR" altLang="en-US" dirty="0"/>
              <a:t>가지 </a:t>
            </a:r>
            <a:r>
              <a:rPr lang="en-US" altLang="ko-KR" dirty="0"/>
              <a:t>factor </a:t>
            </a:r>
            <a:r>
              <a:rPr lang="ko-KR" altLang="en-US" dirty="0"/>
              <a:t>변수를 통해 </a:t>
            </a:r>
            <a:r>
              <a:rPr lang="ko-KR" altLang="en-US" dirty="0" err="1"/>
              <a:t>클러스터링</a:t>
            </a:r>
            <a:r>
              <a:rPr lang="ko-KR" altLang="en-US" dirty="0"/>
              <a:t> 결과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BF8DD-6AAB-0341-8211-69EA75C39034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9690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1569-8D9B-A546-82BD-10DF33C67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11767-E9A3-8543-AF1D-2FA6ED2ED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ED35A-4C8C-EC4C-B66B-BF76EFC4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4690-A69C-AB4F-940C-9FDF167AB45D}" type="datetime1">
              <a:rPr lang="en-US" smtClean="0"/>
              <a:t>8/18/21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B23E-D173-E543-A6D9-5B1C1FDA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F10F-1C0C-3C43-A3FE-E96ED8CA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9681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1BB2-B7B9-414C-B863-1B12491B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E1E78-9C7E-124C-8888-9E35C3DB7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C2993-F61A-E344-BDD9-447A6E6D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C4D8-90D6-D149-8903-C09066BB891E}" type="datetime1">
              <a:rPr lang="en-US" smtClean="0"/>
              <a:t>8/18/21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98548-A1A2-AE4C-AC7E-1140505D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75B29-FEED-A541-A7FA-0B62899E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55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B185B-0A21-F34A-9A62-10281F56D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25019-6269-504C-93F1-697FDABCB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50852-4026-0149-919D-567EE7A0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4CFB-4977-5D44-84CA-36935279A60B}" type="datetime1">
              <a:rPr lang="en-US" smtClean="0"/>
              <a:t>8/18/21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E6D21-FCB6-3449-9230-FD7A8487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094B-7411-A542-B71A-E0E39BA7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206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5FB9-9879-6A44-8C1E-4F9BBEFD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A3C7-18D6-5545-87CB-F053E3166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7278-ABEB-B446-89A9-67A675A7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29EB-0E54-444E-8FA5-33B8F2973771}" type="datetime1">
              <a:rPr lang="en-US" smtClean="0"/>
              <a:t>8/18/21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DF69C-5C3A-A646-B3C9-E4977D72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21D74-05B0-6E47-9A60-6ABF0592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5716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D588-92EC-8A4F-9AA2-60B35012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37E4-7466-024A-AEC9-B6D76F2DC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1B095-869E-484E-BB10-F65A1853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B9CE-F52E-124B-A4C9-00818EB7F087}" type="datetime1">
              <a:rPr lang="en-US" smtClean="0"/>
              <a:t>8/18/21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ED32-9270-8948-9DF7-C9989C0B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9D81-C14B-9344-9884-C82DB1CB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3182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34D0-8DDF-A94D-9E39-B45ED951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2699-7025-024F-B0C3-5C4747BA8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65AA2-D123-BB4C-B13D-3955114DD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057C6-53E9-FB48-BE7F-04021F75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F92E-5E23-0448-ADBA-850A818BE6D6}" type="datetime1">
              <a:rPr lang="en-US" smtClean="0"/>
              <a:t>8/18/21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3553A-20D6-CC47-9841-D5388655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5B784-8B76-C94D-9720-65AD565E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11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CF37-5287-0340-B173-D19C3DB0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E9EB9-BE00-2544-A247-5046D574A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88B18-9880-B842-9B07-80929F9DC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63A85-DD22-B940-9BB8-B93C467EC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EFC95-B68E-104D-8E39-C120B349C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69D4F-60D8-AD49-8666-CF0ECC3A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03EE-8B96-8D45-AB30-6CF516B53C58}" type="datetime1">
              <a:rPr lang="en-US" smtClean="0"/>
              <a:t>8/18/21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B3292-C39F-EE4A-8FF9-F05591BC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FB897-75FF-9C43-AD64-74F75EE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4511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C01C-3EBF-A441-B457-4A22EEFA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FF766-FBE6-2B4E-A248-325B92E3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9E84-B59A-5C43-A6F5-216E16278379}" type="datetime1">
              <a:rPr lang="en-US" smtClean="0"/>
              <a:t>8/18/21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C65B3-BFEB-E64E-AA37-6FAB01C2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DD9CC-0B37-D847-861B-F8EAE0EA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218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5E9D1-DF4B-D248-89E1-272F9A89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2EF2-EBDB-9B46-9105-0869FD459656}" type="datetime1">
              <a:rPr lang="en-US" smtClean="0"/>
              <a:t>8/18/21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4BAFE-5E02-364A-A265-E775E5EE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317A1-7C72-4543-8937-DB9B958D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826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044D-6AE0-E34C-AAEA-A8102CD5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FA2B1-EF37-964F-8AFD-E23E4E4BE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84C29-B9E3-E540-ABE9-A051ECDE5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38F67-7A79-4F46-AA52-FE47A978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1D26-EAF6-EC43-AE18-0373E4F72728}" type="datetime1">
              <a:rPr lang="en-US" smtClean="0"/>
              <a:t>8/18/21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BEFB5-FF26-A749-86AE-D5490144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9C7C1-EC90-6E48-8F82-8D42A7AD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373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4889-6DA2-1145-876F-F0BA40FB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4067C-8B0D-1A46-9ACD-6ECE31927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283DB-0003-BF47-8193-E24471BF1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A18F7-7D90-754D-9997-CB7A6769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4716-1044-3849-845F-715359BFB2A5}" type="datetime1">
              <a:rPr lang="en-US" smtClean="0"/>
              <a:t>8/18/21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96041-6641-EF4D-8CFE-65A6A66A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55AD3-DA48-5F4D-9C4C-22B520FC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3051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46419-2CCE-0D42-90A7-960C7601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53D50-AF2A-584F-99D2-2AF70C6D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815B-5A80-7F42-8D83-B23A6D71F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F491-C792-EB45-97AA-6C64F47A82C1}" type="datetime1">
              <a:rPr lang="en-US" smtClean="0"/>
              <a:t>8/18/21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17A7-843A-BB4A-9B87-F05DF344E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BCECB-D734-974A-8613-599883204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ED21F-FC4D-184A-9C27-9E6AC2C079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9182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F819-5D5A-084F-BABF-4B5525A38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Progress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D0BD3-0720-CE42-A993-027E8340E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621" y="3690173"/>
            <a:ext cx="1582757" cy="551321"/>
          </a:xfrm>
        </p:spPr>
        <p:txBody>
          <a:bodyPr/>
          <a:lstStyle/>
          <a:p>
            <a:r>
              <a:rPr lang="ko-KR" altLang="en-US" dirty="0" err="1"/>
              <a:t>조성운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21DE-0E9A-2E48-BBD7-C49FF433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7855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C2F6-90C4-514B-BC7F-2E6EE562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Knob </a:t>
            </a:r>
            <a:r>
              <a:rPr lang="ko-KR" altLang="en-US" dirty="0"/>
              <a:t>매칭</a:t>
            </a:r>
            <a:r>
              <a:rPr lang="en-US" dirty="0"/>
              <a:t> </a:t>
            </a:r>
            <a:endParaRPr lang="en-K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B8D491-8946-8842-AE12-A4315A34BB8E}"/>
              </a:ext>
            </a:extLst>
          </p:cNvPr>
          <p:cNvGrpSpPr/>
          <p:nvPr/>
        </p:nvGrpSpPr>
        <p:grpSpPr>
          <a:xfrm>
            <a:off x="538158" y="2893003"/>
            <a:ext cx="3533775" cy="2393369"/>
            <a:chOff x="761999" y="2790378"/>
            <a:chExt cx="2298700" cy="14397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43B425-314A-5A41-AC57-76DC14CA3B6A}"/>
                </a:ext>
              </a:extLst>
            </p:cNvPr>
            <p:cNvSpPr txBox="1"/>
            <p:nvPr/>
          </p:nvSpPr>
          <p:spPr>
            <a:xfrm>
              <a:off x="1500819" y="2790378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  <a:r>
                <a:rPr lang="en-KR" b="1" dirty="0"/>
                <a:t>lass 0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D0DA1C4-7ADF-A047-A4FA-EE02EEB63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999" y="2998269"/>
              <a:ext cx="2298700" cy="12319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14E05F6-DB22-4046-9B70-FFE1EADC638D}"/>
              </a:ext>
            </a:extLst>
          </p:cNvPr>
          <p:cNvSpPr txBox="1"/>
          <p:nvPr/>
        </p:nvSpPr>
        <p:spPr>
          <a:xfrm>
            <a:off x="838200" y="1900083"/>
            <a:ext cx="751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 내부 </a:t>
            </a:r>
            <a:r>
              <a:rPr lang="en-US" altLang="ko-KR" dirty="0"/>
              <a:t>metric</a:t>
            </a:r>
            <a:r>
              <a:rPr lang="ko-KR" altLang="en-US" dirty="0"/>
              <a:t> 들의 상관 분석 결과의 평균이 가장 높은 그룹에 매칭</a:t>
            </a:r>
            <a:endParaRPr lang="en-K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EECC27-205B-3545-9221-301BAF1996A2}"/>
              </a:ext>
            </a:extLst>
          </p:cNvPr>
          <p:cNvGrpSpPr/>
          <p:nvPr/>
        </p:nvGrpSpPr>
        <p:grpSpPr>
          <a:xfrm>
            <a:off x="4377298" y="3592670"/>
            <a:ext cx="2394966" cy="1620350"/>
            <a:chOff x="4991672" y="3778411"/>
            <a:chExt cx="2394966" cy="1620350"/>
          </a:xfrm>
        </p:grpSpPr>
        <p:sp>
          <p:nvSpPr>
            <p:cNvPr id="18" name="화살표: 오른쪽 6">
              <a:extLst>
                <a:ext uri="{FF2B5EF4-FFF2-40B4-BE49-F238E27FC236}">
                  <a16:creationId xmlns:a16="http://schemas.microsoft.com/office/drawing/2014/main" id="{04C0BCF8-7CBC-8D45-A559-4BD3A866E005}"/>
                </a:ext>
              </a:extLst>
            </p:cNvPr>
            <p:cNvSpPr/>
            <p:nvPr/>
          </p:nvSpPr>
          <p:spPr>
            <a:xfrm>
              <a:off x="4991672" y="3778411"/>
              <a:ext cx="784269" cy="401320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2"/>
                  </a:solidFill>
                </a:ln>
              </a:endParaRPr>
            </a:p>
          </p:txBody>
        </p:sp>
        <p:sp>
          <p:nvSpPr>
            <p:cNvPr id="19" name="화살표: 오른쪽 6">
              <a:extLst>
                <a:ext uri="{FF2B5EF4-FFF2-40B4-BE49-F238E27FC236}">
                  <a16:creationId xmlns:a16="http://schemas.microsoft.com/office/drawing/2014/main" id="{E7E4B862-46D0-824A-B103-E33A060A3785}"/>
                </a:ext>
              </a:extLst>
            </p:cNvPr>
            <p:cNvSpPr/>
            <p:nvPr/>
          </p:nvSpPr>
          <p:spPr>
            <a:xfrm>
              <a:off x="4991672" y="4387926"/>
              <a:ext cx="784269" cy="401320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2"/>
                  </a:solidFill>
                </a:ln>
              </a:endParaRPr>
            </a:p>
          </p:txBody>
        </p:sp>
        <p:sp>
          <p:nvSpPr>
            <p:cNvPr id="21" name="화살표: 오른쪽 6">
              <a:extLst>
                <a:ext uri="{FF2B5EF4-FFF2-40B4-BE49-F238E27FC236}">
                  <a16:creationId xmlns:a16="http://schemas.microsoft.com/office/drawing/2014/main" id="{9098B7EF-D687-9E41-A287-AD47EF2CDAA9}"/>
                </a:ext>
              </a:extLst>
            </p:cNvPr>
            <p:cNvSpPr/>
            <p:nvPr/>
          </p:nvSpPr>
          <p:spPr>
            <a:xfrm>
              <a:off x="4991672" y="4997441"/>
              <a:ext cx="784269" cy="401320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2"/>
                  </a:solidFill>
                </a:ln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1F12CA-C896-C84A-B7CB-735C67E9259B}"/>
                </a:ext>
              </a:extLst>
            </p:cNvPr>
            <p:cNvSpPr txBox="1"/>
            <p:nvPr/>
          </p:nvSpPr>
          <p:spPr>
            <a:xfrm>
              <a:off x="6096000" y="3778411"/>
              <a:ext cx="1290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상관계수</a:t>
              </a:r>
              <a:r>
                <a:rPr lang="en-US" altLang="ko-KR" b="1" dirty="0"/>
                <a:t>0</a:t>
              </a:r>
              <a:endParaRPr lang="en-KR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D3BDFEF-C9EF-F14D-A774-FDACDFCCF2C4}"/>
                </a:ext>
              </a:extLst>
            </p:cNvPr>
            <p:cNvSpPr txBox="1"/>
            <p:nvPr/>
          </p:nvSpPr>
          <p:spPr>
            <a:xfrm>
              <a:off x="6096000" y="4419914"/>
              <a:ext cx="1290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상관계수</a:t>
              </a:r>
              <a:r>
                <a:rPr lang="en-US" altLang="ko-KR" b="1" dirty="0"/>
                <a:t>1</a:t>
              </a:r>
              <a:endParaRPr lang="en-KR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457E3A-EDA6-334C-A1E2-C831958A8E70}"/>
                </a:ext>
              </a:extLst>
            </p:cNvPr>
            <p:cNvSpPr txBox="1"/>
            <p:nvPr/>
          </p:nvSpPr>
          <p:spPr>
            <a:xfrm>
              <a:off x="6096000" y="5029429"/>
              <a:ext cx="1290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상관계수</a:t>
              </a:r>
              <a:r>
                <a:rPr lang="en-US" altLang="ko-KR" b="1" dirty="0"/>
                <a:t>2</a:t>
              </a:r>
              <a:endParaRPr lang="en-K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A7229-787C-5848-B2CC-DB5F7BE317BA}"/>
                  </a:ext>
                </a:extLst>
              </p:cNvPr>
              <p:cNvSpPr txBox="1"/>
              <p:nvPr/>
            </p:nvSpPr>
            <p:spPr>
              <a:xfrm>
                <a:off x="7607863" y="4196952"/>
                <a:ext cx="4045979" cy="1462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𝒄𝒐𝒓𝒓𝒆𝒍𝒂𝒕𝒊𝒐𝒏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𝒄𝒐𝒆𝒇𝒇𝒊𝒄𝒊𝒆𝒏𝒕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𝑵𝒖𝒎𝒃𝒆𝒓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𝒎𝒆𝒕𝒓𝒊𝒄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상관계수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상관계수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상관계수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KR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FA7229-787C-5848-B2CC-DB5F7BE3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863" y="4196952"/>
                <a:ext cx="4045979" cy="1462580"/>
              </a:xfrm>
              <a:prstGeom prst="rect">
                <a:avLst/>
              </a:prstGeom>
              <a:blipFill>
                <a:blip r:embed="rId4"/>
                <a:stretch>
                  <a:fillRect t="-3448" r="-627" b="-689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57B13-41FA-8D41-992C-60F51B59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285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29ED-4E5A-6F42-8122-7FCD2323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9CA80-3228-FF46-AF58-B5DBE98DB5B7}"/>
              </a:ext>
            </a:extLst>
          </p:cNvPr>
          <p:cNvSpPr txBox="1"/>
          <p:nvPr/>
        </p:nvSpPr>
        <p:spPr>
          <a:xfrm>
            <a:off x="1156771" y="1883884"/>
            <a:ext cx="4219460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sz="2400" dirty="0"/>
              <a:t>Model </a:t>
            </a:r>
            <a:r>
              <a:rPr lang="ko-KR" altLang="en-US" sz="2400" dirty="0"/>
              <a:t>선정</a:t>
            </a:r>
            <a:r>
              <a:rPr lang="en-KR" sz="2400" dirty="0"/>
              <a:t> </a:t>
            </a:r>
            <a:endParaRPr lang="en-US" altLang="ko-KR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Model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Factor Analysis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/>
              <a:t>Kmeans</a:t>
            </a:r>
            <a:r>
              <a:rPr lang="en-US" altLang="ko-KR" sz="2400" dirty="0"/>
              <a:t> Clustering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Knob </a:t>
            </a:r>
            <a:r>
              <a:rPr lang="ko-KR" altLang="en-US" sz="2400" dirty="0"/>
              <a:t>매칭</a:t>
            </a:r>
            <a:endParaRPr lang="en-US" altLang="ko-KR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K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EFA07-183D-E34F-96BC-CC94A35B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9220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C2F6-90C4-514B-BC7F-2E6EE562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선정</a:t>
            </a:r>
            <a:endParaRPr lang="en-KR" dirty="0"/>
          </a:p>
        </p:txBody>
      </p:sp>
      <p:graphicFrame>
        <p:nvGraphicFramePr>
          <p:cNvPr id="3" name="표 13">
            <a:extLst>
              <a:ext uri="{FF2B5EF4-FFF2-40B4-BE49-F238E27FC236}">
                <a16:creationId xmlns:a16="http://schemas.microsoft.com/office/drawing/2014/main" id="{2F855D70-8600-3941-86C6-B7857232C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05575"/>
              </p:ext>
            </p:extLst>
          </p:nvPr>
        </p:nvGraphicFramePr>
        <p:xfrm>
          <a:off x="2066354" y="2151515"/>
          <a:ext cx="394885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214">
                  <a:extLst>
                    <a:ext uri="{9D8B030D-6E8A-4147-A177-3AD203B41FA5}">
                      <a16:colId xmlns:a16="http://schemas.microsoft.com/office/drawing/2014/main" val="1847107067"/>
                    </a:ext>
                  </a:extLst>
                </a:gridCol>
                <a:gridCol w="987214">
                  <a:extLst>
                    <a:ext uri="{9D8B030D-6E8A-4147-A177-3AD203B41FA5}">
                      <a16:colId xmlns:a16="http://schemas.microsoft.com/office/drawing/2014/main" val="1658004716"/>
                    </a:ext>
                  </a:extLst>
                </a:gridCol>
                <a:gridCol w="987214">
                  <a:extLst>
                    <a:ext uri="{9D8B030D-6E8A-4147-A177-3AD203B41FA5}">
                      <a16:colId xmlns:a16="http://schemas.microsoft.com/office/drawing/2014/main" val="1345550374"/>
                    </a:ext>
                  </a:extLst>
                </a:gridCol>
                <a:gridCol w="987214">
                  <a:extLst>
                    <a:ext uri="{9D8B030D-6E8A-4147-A177-3AD203B41FA5}">
                      <a16:colId xmlns:a16="http://schemas.microsoft.com/office/drawing/2014/main" val="1860236189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knob1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knob2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1970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config0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9141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config1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2751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90573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C0DBE79-D798-9E4D-9B8C-D1D994273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53988"/>
              </p:ext>
            </p:extLst>
          </p:nvPr>
        </p:nvGraphicFramePr>
        <p:xfrm>
          <a:off x="7890690" y="2140846"/>
          <a:ext cx="1385511" cy="1473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511">
                  <a:extLst>
                    <a:ext uri="{9D8B030D-6E8A-4147-A177-3AD203B41FA5}">
                      <a16:colId xmlns:a16="http://schemas.microsoft.com/office/drawing/2014/main" val="818981419"/>
                    </a:ext>
                  </a:extLst>
                </a:gridCol>
              </a:tblGrid>
              <a:tr h="355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Throughput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23505"/>
                  </a:ext>
                </a:extLst>
              </a:tr>
              <a:tr h="36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63000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01691"/>
                  </a:ext>
                </a:extLst>
              </a:tr>
              <a:tr h="36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57000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438096"/>
                  </a:ext>
                </a:extLst>
              </a:tr>
              <a:tr h="36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21455"/>
                  </a:ext>
                </a:extLst>
              </a:tr>
            </a:tbl>
          </a:graphicData>
        </a:graphic>
      </p:graphicFrame>
      <p:sp>
        <p:nvSpPr>
          <p:cNvPr id="5" name="직사각형 5">
            <a:extLst>
              <a:ext uri="{FF2B5EF4-FFF2-40B4-BE49-F238E27FC236}">
                <a16:creationId xmlns:a16="http://schemas.microsoft.com/office/drawing/2014/main" id="{FCBA1D44-3FB6-AB45-9BA2-375FE0FF5FC3}"/>
              </a:ext>
            </a:extLst>
          </p:cNvPr>
          <p:cNvSpPr/>
          <p:nvPr/>
        </p:nvSpPr>
        <p:spPr>
          <a:xfrm>
            <a:off x="5190243" y="4371629"/>
            <a:ext cx="2481580" cy="1127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Model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화살표: 오른쪽 6">
            <a:extLst>
              <a:ext uri="{FF2B5EF4-FFF2-40B4-BE49-F238E27FC236}">
                <a16:creationId xmlns:a16="http://schemas.microsoft.com/office/drawing/2014/main" id="{1062599C-3C93-4746-8326-9931155E5053}"/>
              </a:ext>
            </a:extLst>
          </p:cNvPr>
          <p:cNvSpPr/>
          <p:nvPr/>
        </p:nvSpPr>
        <p:spPr>
          <a:xfrm>
            <a:off x="3648647" y="4700398"/>
            <a:ext cx="784269" cy="40132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A9121FF-D3DF-6842-AF20-2F320AC9A877}"/>
              </a:ext>
            </a:extLst>
          </p:cNvPr>
          <p:cNvSpPr/>
          <p:nvPr/>
        </p:nvSpPr>
        <p:spPr>
          <a:xfrm>
            <a:off x="8432573" y="4700398"/>
            <a:ext cx="843628" cy="40132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8F9794-D0F0-EC40-851E-0FA1A0BF3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503237"/>
              </p:ext>
            </p:extLst>
          </p:nvPr>
        </p:nvGraphicFramePr>
        <p:xfrm>
          <a:off x="306630" y="4535298"/>
          <a:ext cx="274504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014">
                  <a:extLst>
                    <a:ext uri="{9D8B030D-6E8A-4147-A177-3AD203B41FA5}">
                      <a16:colId xmlns:a16="http://schemas.microsoft.com/office/drawing/2014/main" val="3049078261"/>
                    </a:ext>
                  </a:extLst>
                </a:gridCol>
                <a:gridCol w="915014">
                  <a:extLst>
                    <a:ext uri="{9D8B030D-6E8A-4147-A177-3AD203B41FA5}">
                      <a16:colId xmlns:a16="http://schemas.microsoft.com/office/drawing/2014/main" val="979902138"/>
                    </a:ext>
                  </a:extLst>
                </a:gridCol>
                <a:gridCol w="915014">
                  <a:extLst>
                    <a:ext uri="{9D8B030D-6E8A-4147-A177-3AD203B41FA5}">
                      <a16:colId xmlns:a16="http://schemas.microsoft.com/office/drawing/2014/main" val="1320586022"/>
                    </a:ext>
                  </a:extLst>
                </a:gridCol>
              </a:tblGrid>
              <a:tr h="283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knob1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knob2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39666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35489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846624A-FE45-0746-AFF3-94009369B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735253"/>
              </p:ext>
            </p:extLst>
          </p:nvPr>
        </p:nvGraphicFramePr>
        <p:xfrm>
          <a:off x="9968289" y="4568056"/>
          <a:ext cx="1385511" cy="734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511">
                  <a:extLst>
                    <a:ext uri="{9D8B030D-6E8A-4147-A177-3AD203B41FA5}">
                      <a16:colId xmlns:a16="http://schemas.microsoft.com/office/drawing/2014/main" val="1099907125"/>
                    </a:ext>
                  </a:extLst>
                </a:gridCol>
              </a:tblGrid>
              <a:tr h="355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Throughput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53227"/>
                  </a:ext>
                </a:extLst>
              </a:tr>
              <a:tr h="36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63000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44231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077C58-32FC-7643-B1B9-B0679A7E544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241494" y="3614044"/>
            <a:ext cx="2189539" cy="75758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4CE595-A769-7F49-AFD6-B2FCCE6B10A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431033" y="3614044"/>
            <a:ext cx="2152412" cy="75758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C2200B-3FD1-DD40-B32F-B5505C84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695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C2F6-90C4-514B-BC7F-2E6EE562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선정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8E42C-E31A-7B41-BE32-A29AC4A25124}"/>
              </a:ext>
            </a:extLst>
          </p:cNvPr>
          <p:cNvSpPr txBox="1"/>
          <p:nvPr/>
        </p:nvSpPr>
        <p:spPr>
          <a:xfrm>
            <a:off x="838200" y="1690688"/>
            <a:ext cx="1804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b="1" dirty="0"/>
              <a:t>LightGBM </a:t>
            </a:r>
            <a:r>
              <a:rPr lang="ko-KR" altLang="en-US" sz="2000" b="1" dirty="0"/>
              <a:t>특징</a:t>
            </a:r>
            <a:endParaRPr lang="en-KR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1533F2-56E0-E343-BB96-691C9BEAFF9A}"/>
              </a:ext>
            </a:extLst>
          </p:cNvPr>
          <p:cNvSpPr txBox="1"/>
          <p:nvPr/>
        </p:nvSpPr>
        <p:spPr>
          <a:xfrm>
            <a:off x="838200" y="2561800"/>
            <a:ext cx="7933518" cy="2124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XGBoost</a:t>
            </a:r>
            <a:r>
              <a:rPr lang="ko-KR" altLang="en-US" dirty="0"/>
              <a:t>와 마찬가지로 </a:t>
            </a:r>
            <a:r>
              <a:rPr lang="en-US" altLang="ko-KR" dirty="0"/>
              <a:t>GBM(Gradient Boosting Machine) </a:t>
            </a:r>
            <a:r>
              <a:rPr lang="ko-KR" altLang="en-US" dirty="0"/>
              <a:t>알고리즘 기반이다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XGBoost</a:t>
            </a:r>
            <a:r>
              <a:rPr lang="en-US" altLang="ko-KR" dirty="0"/>
              <a:t> </a:t>
            </a:r>
            <a:r>
              <a:rPr lang="ko-KR" altLang="en-US" dirty="0"/>
              <a:t>보다 </a:t>
            </a:r>
            <a:r>
              <a:rPr lang="en-US" altLang="ko-KR" dirty="0"/>
              <a:t>2</a:t>
            </a:r>
            <a:r>
              <a:rPr lang="ko-KR" altLang="en-US" dirty="0"/>
              <a:t>년</a:t>
            </a:r>
            <a:r>
              <a:rPr lang="en-US" altLang="ko-KR" dirty="0"/>
              <a:t> </a:t>
            </a:r>
            <a:r>
              <a:rPr lang="ko-KR" altLang="en-US" dirty="0"/>
              <a:t>후 만들어진 최신 모델이다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 시 소요되는 시간이 적어서 속도가 높다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기능상 다양성이 많다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Leaf-wise</a:t>
            </a:r>
            <a:r>
              <a:rPr lang="ko-KR" altLang="en-US" dirty="0"/>
              <a:t>을 채택한다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XGBoost</a:t>
            </a:r>
            <a:r>
              <a:rPr lang="ko-KR" altLang="en-US" dirty="0"/>
              <a:t>는 </a:t>
            </a:r>
            <a:r>
              <a:rPr lang="en-US" altLang="ko-KR" dirty="0"/>
              <a:t>Level-wise)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4A6FB-B223-5D41-87F4-44CF9030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026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C2F6-90C4-514B-BC7F-2E6EE562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2" y="308641"/>
            <a:ext cx="10515600" cy="1325563"/>
          </a:xfrm>
        </p:spPr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생성</a:t>
            </a:r>
            <a:endParaRPr lang="en-KR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0051D-CAEC-D649-8A12-8FEBB8E8EFA7}"/>
              </a:ext>
            </a:extLst>
          </p:cNvPr>
          <p:cNvGrpSpPr/>
          <p:nvPr/>
        </p:nvGrpSpPr>
        <p:grpSpPr>
          <a:xfrm>
            <a:off x="2992535" y="1363018"/>
            <a:ext cx="6985746" cy="5167312"/>
            <a:chOff x="4715691" y="1027906"/>
            <a:chExt cx="6464703" cy="465490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928EEC-2AAF-D046-9A53-AF8ECFF3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5691" y="1027906"/>
              <a:ext cx="6464703" cy="465490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0D67D1-69F0-314E-911F-8CB7938220AE}"/>
                </a:ext>
              </a:extLst>
            </p:cNvPr>
            <p:cNvSpPr txBox="1"/>
            <p:nvPr/>
          </p:nvSpPr>
          <p:spPr>
            <a:xfrm>
              <a:off x="4924696" y="1272200"/>
              <a:ext cx="1750423" cy="93542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9EA8C0-D5A7-4845-857F-22CEC64B9142}"/>
                </a:ext>
              </a:extLst>
            </p:cNvPr>
            <p:cNvSpPr txBox="1"/>
            <p:nvPr/>
          </p:nvSpPr>
          <p:spPr>
            <a:xfrm>
              <a:off x="4924696" y="3546799"/>
              <a:ext cx="1933303" cy="2656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69282A-460C-9141-9218-5F5C5044C824}"/>
              </a:ext>
            </a:extLst>
          </p:cNvPr>
          <p:cNvGrpSpPr/>
          <p:nvPr/>
        </p:nvGrpSpPr>
        <p:grpSpPr>
          <a:xfrm>
            <a:off x="5701139" y="1578844"/>
            <a:ext cx="2864192" cy="1015663"/>
            <a:chOff x="5701139" y="1578844"/>
            <a:chExt cx="2864192" cy="1015663"/>
          </a:xfrm>
        </p:grpSpPr>
        <p:sp>
          <p:nvSpPr>
            <p:cNvPr id="15" name="화살표: 오른쪽 6">
              <a:extLst>
                <a:ext uri="{FF2B5EF4-FFF2-40B4-BE49-F238E27FC236}">
                  <a16:creationId xmlns:a16="http://schemas.microsoft.com/office/drawing/2014/main" id="{803F9139-4A1E-1447-A26D-D3E5118E3EC6}"/>
                </a:ext>
              </a:extLst>
            </p:cNvPr>
            <p:cNvSpPr/>
            <p:nvPr/>
          </p:nvSpPr>
          <p:spPr>
            <a:xfrm rot="10800000">
              <a:off x="5701139" y="1915286"/>
              <a:ext cx="784269" cy="40132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2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BA9084-19AC-BA42-93E0-59B9FA6B79B9}"/>
                </a:ext>
              </a:extLst>
            </p:cNvPr>
            <p:cNvSpPr txBox="1"/>
            <p:nvPr/>
          </p:nvSpPr>
          <p:spPr>
            <a:xfrm>
              <a:off x="6673828" y="1578844"/>
              <a:ext cx="18915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save 784 5</a:t>
              </a:r>
            </a:p>
            <a:p>
              <a:r>
                <a:rPr lang="en-US" sz="2000" b="1" dirty="0"/>
                <a:t>s</a:t>
              </a:r>
              <a:r>
                <a:rPr lang="en-KR" sz="2000" b="1" dirty="0"/>
                <a:t>ave 460 36</a:t>
              </a:r>
            </a:p>
            <a:p>
              <a:r>
                <a:rPr lang="en-US" sz="2000" b="1" dirty="0"/>
                <a:t>s</a:t>
              </a:r>
              <a:r>
                <a:rPr lang="en-KR" sz="2000" b="1" dirty="0"/>
                <a:t>ave 78 9640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CC2F1-F539-9549-B887-9B83459C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5281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C2F6-90C4-514B-BC7F-2E6EE562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생성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8E42C-E31A-7B41-BE32-A29AC4A25124}"/>
              </a:ext>
            </a:extLst>
          </p:cNvPr>
          <p:cNvSpPr txBox="1"/>
          <p:nvPr/>
        </p:nvSpPr>
        <p:spPr>
          <a:xfrm>
            <a:off x="838200" y="1586766"/>
            <a:ext cx="215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/>
              <a:t>LightGBM Prediction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1F131F-60F0-F944-95BB-51C030DDA1F8}"/>
              </a:ext>
            </a:extLst>
          </p:cNvPr>
          <p:cNvGrpSpPr/>
          <p:nvPr/>
        </p:nvGrpSpPr>
        <p:grpSpPr>
          <a:xfrm>
            <a:off x="1581446" y="2324564"/>
            <a:ext cx="3780420" cy="1869232"/>
            <a:chOff x="1328322" y="2813966"/>
            <a:chExt cx="3780420" cy="18692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047907-234B-2E4D-994A-E93F916455CB}"/>
                </a:ext>
              </a:extLst>
            </p:cNvPr>
            <p:cNvSpPr txBox="1"/>
            <p:nvPr/>
          </p:nvSpPr>
          <p:spPr>
            <a:xfrm>
              <a:off x="1328322" y="2813966"/>
              <a:ext cx="3780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KR" sz="2400" dirty="0"/>
                <a:t>ave, maxmemory </a:t>
              </a:r>
              <a:r>
                <a:rPr lang="ko-KR" altLang="en-US" sz="2400" dirty="0"/>
                <a:t>포함 전</a:t>
              </a:r>
              <a:endParaRPr lang="en-KR" sz="2400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B2475AE-AE50-3046-8D3B-6A6E53C70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2520" y="3437118"/>
              <a:ext cx="2952023" cy="124608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80E77A-668B-B84B-984D-31815B898AEA}"/>
              </a:ext>
            </a:extLst>
          </p:cNvPr>
          <p:cNvGrpSpPr/>
          <p:nvPr/>
        </p:nvGrpSpPr>
        <p:grpSpPr>
          <a:xfrm>
            <a:off x="7292810" y="2324564"/>
            <a:ext cx="3780419" cy="1751956"/>
            <a:chOff x="7292810" y="2813965"/>
            <a:chExt cx="3780419" cy="17519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8F3D42-462E-1F43-8DDB-978A3A1552F4}"/>
                </a:ext>
              </a:extLst>
            </p:cNvPr>
            <p:cNvSpPr txBox="1"/>
            <p:nvPr/>
          </p:nvSpPr>
          <p:spPr>
            <a:xfrm>
              <a:off x="7292810" y="2813965"/>
              <a:ext cx="3780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KR" sz="2400" dirty="0"/>
                <a:t>ave, maxmemory </a:t>
              </a:r>
              <a:r>
                <a:rPr lang="ko-KR" altLang="en-US" sz="2400" dirty="0"/>
                <a:t>포함 후</a:t>
              </a:r>
              <a:endParaRPr lang="en-KR" sz="2400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63B5569-5C35-A345-AA6E-27068C9B7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5484" y="3582371"/>
              <a:ext cx="2855070" cy="9835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ED90FA-BCC1-3D49-A3E1-83FF33BC2E7F}"/>
              </a:ext>
            </a:extLst>
          </p:cNvPr>
          <p:cNvSpPr txBox="1"/>
          <p:nvPr/>
        </p:nvSpPr>
        <p:spPr>
          <a:xfrm>
            <a:off x="3983865" y="4500537"/>
            <a:ext cx="4224270" cy="169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/>
              <a:t>Hypterparameter</a:t>
            </a:r>
            <a:r>
              <a:rPr lang="en-US" sz="2400" b="1" dirty="0"/>
              <a:t> tuning, knob </a:t>
            </a:r>
            <a:r>
              <a:rPr lang="ko-KR" altLang="en-US" sz="2400" b="1" dirty="0"/>
              <a:t>수정 작업등의 성능을 올리기 위한 작업 필요</a:t>
            </a:r>
            <a:endParaRPr lang="en-KR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9F5A6-EE2B-564D-AFFD-A1726639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366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C2F6-90C4-514B-BC7F-2E6EE562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Factor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r>
              <a:rPr lang="ko-KR" altLang="en-US" dirty="0"/>
              <a:t> </a:t>
            </a:r>
            <a:endParaRPr lang="en-KR" dirty="0"/>
          </a:p>
        </p:txBody>
      </p:sp>
      <p:graphicFrame>
        <p:nvGraphicFramePr>
          <p:cNvPr id="11" name="표 13">
            <a:extLst>
              <a:ext uri="{FF2B5EF4-FFF2-40B4-BE49-F238E27FC236}">
                <a16:creationId xmlns:a16="http://schemas.microsoft.com/office/drawing/2014/main" id="{1315FC53-4753-B343-A1BE-C292BFCDE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241868"/>
              </p:ext>
            </p:extLst>
          </p:nvPr>
        </p:nvGraphicFramePr>
        <p:xfrm>
          <a:off x="6595685" y="1227650"/>
          <a:ext cx="3239484" cy="1842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871">
                  <a:extLst>
                    <a:ext uri="{9D8B030D-6E8A-4147-A177-3AD203B41FA5}">
                      <a16:colId xmlns:a16="http://schemas.microsoft.com/office/drawing/2014/main" val="1847107067"/>
                    </a:ext>
                  </a:extLst>
                </a:gridCol>
                <a:gridCol w="809871">
                  <a:extLst>
                    <a:ext uri="{9D8B030D-6E8A-4147-A177-3AD203B41FA5}">
                      <a16:colId xmlns:a16="http://schemas.microsoft.com/office/drawing/2014/main" val="1658004716"/>
                    </a:ext>
                  </a:extLst>
                </a:gridCol>
                <a:gridCol w="809871">
                  <a:extLst>
                    <a:ext uri="{9D8B030D-6E8A-4147-A177-3AD203B41FA5}">
                      <a16:colId xmlns:a16="http://schemas.microsoft.com/office/drawing/2014/main" val="1345550374"/>
                    </a:ext>
                  </a:extLst>
                </a:gridCol>
                <a:gridCol w="809871">
                  <a:extLst>
                    <a:ext uri="{9D8B030D-6E8A-4147-A177-3AD203B41FA5}">
                      <a16:colId xmlns:a16="http://schemas.microsoft.com/office/drawing/2014/main" val="1860236189"/>
                    </a:ext>
                  </a:extLst>
                </a:gridCol>
              </a:tblGrid>
              <a:tr h="3563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metric1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metric2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319709"/>
                  </a:ext>
                </a:extLst>
              </a:tr>
              <a:tr h="52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sample0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91410"/>
                  </a:ext>
                </a:extLst>
              </a:tr>
              <a:tr h="52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sample1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27516"/>
                  </a:ext>
                </a:extLst>
              </a:tr>
              <a:tr h="428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90573"/>
                  </a:ext>
                </a:extLst>
              </a:tr>
            </a:tbl>
          </a:graphicData>
        </a:graphic>
      </p:graphicFrame>
      <p:sp>
        <p:nvSpPr>
          <p:cNvPr id="12" name="화살표: 오른쪽 6">
            <a:extLst>
              <a:ext uri="{FF2B5EF4-FFF2-40B4-BE49-F238E27FC236}">
                <a16:creationId xmlns:a16="http://schemas.microsoft.com/office/drawing/2014/main" id="{5E15AED4-6429-1F45-8A38-21E22C0CA96F}"/>
              </a:ext>
            </a:extLst>
          </p:cNvPr>
          <p:cNvSpPr/>
          <p:nvPr/>
        </p:nvSpPr>
        <p:spPr>
          <a:xfrm rot="5400000">
            <a:off x="7813023" y="3533580"/>
            <a:ext cx="804808" cy="55965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</a:endParaRPr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0AC18573-1037-494F-977D-041EB326E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587910"/>
              </p:ext>
            </p:extLst>
          </p:nvPr>
        </p:nvGraphicFramePr>
        <p:xfrm>
          <a:off x="6595685" y="4464902"/>
          <a:ext cx="3239484" cy="1842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871">
                  <a:extLst>
                    <a:ext uri="{9D8B030D-6E8A-4147-A177-3AD203B41FA5}">
                      <a16:colId xmlns:a16="http://schemas.microsoft.com/office/drawing/2014/main" val="1847107067"/>
                    </a:ext>
                  </a:extLst>
                </a:gridCol>
                <a:gridCol w="809871">
                  <a:extLst>
                    <a:ext uri="{9D8B030D-6E8A-4147-A177-3AD203B41FA5}">
                      <a16:colId xmlns:a16="http://schemas.microsoft.com/office/drawing/2014/main" val="1658004716"/>
                    </a:ext>
                  </a:extLst>
                </a:gridCol>
                <a:gridCol w="809871">
                  <a:extLst>
                    <a:ext uri="{9D8B030D-6E8A-4147-A177-3AD203B41FA5}">
                      <a16:colId xmlns:a16="http://schemas.microsoft.com/office/drawing/2014/main" val="1345550374"/>
                    </a:ext>
                  </a:extLst>
                </a:gridCol>
                <a:gridCol w="809871">
                  <a:extLst>
                    <a:ext uri="{9D8B030D-6E8A-4147-A177-3AD203B41FA5}">
                      <a16:colId xmlns:a16="http://schemas.microsoft.com/office/drawing/2014/main" val="1860236189"/>
                    </a:ext>
                  </a:extLst>
                </a:gridCol>
              </a:tblGrid>
              <a:tr h="39988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factor1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factor2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319709"/>
                  </a:ext>
                </a:extLst>
              </a:tr>
              <a:tr h="48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metric0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91410"/>
                  </a:ext>
                </a:extLst>
              </a:tr>
              <a:tr h="48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metric1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27516"/>
                  </a:ext>
                </a:extLst>
              </a:tr>
              <a:tr h="48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90573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6B0A7590-4B13-E74E-AD24-7D723E06186D}"/>
              </a:ext>
            </a:extLst>
          </p:cNvPr>
          <p:cNvGrpSpPr/>
          <p:nvPr/>
        </p:nvGrpSpPr>
        <p:grpSpPr>
          <a:xfrm>
            <a:off x="988386" y="1891338"/>
            <a:ext cx="3601904" cy="2357091"/>
            <a:chOff x="1208567" y="2044461"/>
            <a:chExt cx="3601904" cy="23570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F8E42C-E31A-7B41-BE32-A29AC4A25124}"/>
                </a:ext>
              </a:extLst>
            </p:cNvPr>
            <p:cNvSpPr txBox="1"/>
            <p:nvPr/>
          </p:nvSpPr>
          <p:spPr>
            <a:xfrm>
              <a:off x="1208567" y="2044461"/>
              <a:ext cx="1607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사전 처리</a:t>
              </a:r>
              <a:endParaRPr lang="en-KR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44CA92-2931-9A48-BC09-B9312EB2BAA0}"/>
                </a:ext>
              </a:extLst>
            </p:cNvPr>
            <p:cNvSpPr txBox="1"/>
            <p:nvPr/>
          </p:nvSpPr>
          <p:spPr>
            <a:xfrm>
              <a:off x="1224932" y="2502762"/>
              <a:ext cx="3585539" cy="1898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동일한 값 갖는 경우 제거</a:t>
              </a:r>
              <a:endParaRPr lang="en-US" altLang="ko-KR" sz="16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값이 </a:t>
              </a:r>
              <a:r>
                <a:rPr lang="en-US" altLang="ko-KR" sz="1600" dirty="0"/>
                <a:t>2</a:t>
              </a:r>
              <a:r>
                <a:rPr lang="ko-KR" altLang="en-US" sz="1600" dirty="0"/>
                <a:t>개인 경우</a:t>
              </a:r>
              <a:endParaRPr lang="en-US" altLang="ko-KR" sz="16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err="1"/>
                <a:t>명목형</a:t>
              </a:r>
              <a:r>
                <a:rPr lang="ko-KR" altLang="en-US" sz="1600" dirty="0"/>
                <a:t> 변수 제거</a:t>
              </a:r>
              <a:r>
                <a:rPr lang="en-US" altLang="ko-KR" sz="1600" dirty="0"/>
                <a:t>(id </a:t>
              </a:r>
              <a:r>
                <a:rPr lang="ko-KR" altLang="en-US" sz="1600" dirty="0"/>
                <a:t>관련 값</a:t>
              </a:r>
              <a:r>
                <a:rPr lang="en-US" altLang="ko-KR" sz="1600" dirty="0"/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범주형 변수 제거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처리</a:t>
              </a:r>
              <a:r>
                <a:rPr lang="en-US" altLang="ko-KR" sz="1600" dirty="0"/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스케일링</a:t>
              </a:r>
              <a:endParaRPr lang="en-US" altLang="ko-KR" sz="16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BDC1645-5E38-264D-80B7-E0B905DF22EA}"/>
              </a:ext>
            </a:extLst>
          </p:cNvPr>
          <p:cNvSpPr txBox="1"/>
          <p:nvPr/>
        </p:nvSpPr>
        <p:spPr>
          <a:xfrm>
            <a:off x="1395413" y="4913883"/>
            <a:ext cx="4028993" cy="11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KR" sz="2400" b="1" dirty="0"/>
              <a:t>25</a:t>
            </a:r>
            <a:r>
              <a:rPr lang="ko-KR" altLang="en-US" sz="2400" b="1" dirty="0"/>
              <a:t>개의 </a:t>
            </a:r>
            <a:r>
              <a:rPr lang="en-US" altLang="ko-KR" sz="2400" b="1" dirty="0"/>
              <a:t>metrics </a:t>
            </a:r>
            <a:r>
              <a:rPr lang="ko-KR" altLang="en-US" sz="2400" b="1" dirty="0"/>
              <a:t>대상으로 </a:t>
            </a:r>
            <a:r>
              <a:rPr lang="en-US" altLang="ko-KR" sz="2400" b="1" dirty="0"/>
              <a:t>Factor Analysis </a:t>
            </a:r>
            <a:r>
              <a:rPr lang="ko-KR" altLang="en-US" sz="2400" b="1" dirty="0"/>
              <a:t>진행</a:t>
            </a:r>
            <a:endParaRPr lang="en-KR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B34AA8-0952-1F48-A02C-2F1D57122CD0}"/>
              </a:ext>
            </a:extLst>
          </p:cNvPr>
          <p:cNvSpPr txBox="1"/>
          <p:nvPr/>
        </p:nvSpPr>
        <p:spPr>
          <a:xfrm>
            <a:off x="8495257" y="3582727"/>
            <a:ext cx="206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Factor Analysis</a:t>
            </a:r>
            <a:endParaRPr lang="en-KR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D7DBF-362E-484F-9084-1CCB172B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563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C2F6-90C4-514B-BC7F-2E6EE562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 </a:t>
            </a:r>
            <a:endParaRPr lang="en-KR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E4AD1B-B10A-474B-823E-66A9E4249960}"/>
              </a:ext>
            </a:extLst>
          </p:cNvPr>
          <p:cNvGrpSpPr/>
          <p:nvPr/>
        </p:nvGrpSpPr>
        <p:grpSpPr>
          <a:xfrm>
            <a:off x="699295" y="2400294"/>
            <a:ext cx="10473135" cy="3003255"/>
            <a:chOff x="656431" y="2557461"/>
            <a:chExt cx="10473135" cy="300325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4A1C46-84A9-0F4C-8478-DEFF798F43DD}"/>
                </a:ext>
              </a:extLst>
            </p:cNvPr>
            <p:cNvSpPr txBox="1"/>
            <p:nvPr/>
          </p:nvSpPr>
          <p:spPr>
            <a:xfrm>
              <a:off x="656431" y="2557461"/>
              <a:ext cx="21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/>
                <a:t>n_clusters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=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3</a:t>
              </a:r>
              <a:endParaRPr lang="en-KR" sz="2400" b="1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D37E20F-3D64-F448-B8AC-ED8082995DD6}"/>
                </a:ext>
              </a:extLst>
            </p:cNvPr>
            <p:cNvGrpSpPr/>
            <p:nvPr/>
          </p:nvGrpSpPr>
          <p:grpSpPr>
            <a:xfrm>
              <a:off x="961231" y="3147716"/>
              <a:ext cx="9973469" cy="2413000"/>
              <a:chOff x="961231" y="3147716"/>
              <a:chExt cx="9973469" cy="24130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C914623-CA62-CC42-8499-A67B03FC4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8676" y="3147716"/>
                <a:ext cx="1651000" cy="16129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6437C93-780F-8143-BF5A-CD7DDCC381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1588" y="3147716"/>
                <a:ext cx="1689100" cy="19685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C446398-EDCC-764B-A112-8DE419EB6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72600" y="3147716"/>
                <a:ext cx="1562100" cy="2413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3B69CE9-5A14-0A4B-A188-B5A6E4559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1231" y="3147716"/>
                <a:ext cx="1536700" cy="123190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CA8A18-8292-C943-8F6C-8DC8D8F89010}"/>
                </a:ext>
              </a:extLst>
            </p:cNvPr>
            <p:cNvSpPr txBox="1"/>
            <p:nvPr/>
          </p:nvSpPr>
          <p:spPr>
            <a:xfrm>
              <a:off x="3121026" y="2557461"/>
              <a:ext cx="21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/>
                <a:t>n_clusters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=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4</a:t>
              </a:r>
              <a:endParaRPr lang="en-KR" sz="2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70CC87-96D3-3742-9771-1C01E7AEA047}"/>
                </a:ext>
              </a:extLst>
            </p:cNvPr>
            <p:cNvSpPr txBox="1"/>
            <p:nvPr/>
          </p:nvSpPr>
          <p:spPr>
            <a:xfrm>
              <a:off x="6096000" y="2557461"/>
              <a:ext cx="1951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/>
                <a:t>n_clusters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=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5</a:t>
              </a:r>
              <a:endParaRPr lang="en-KR" sz="24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717451-A107-3644-B405-70E74F3D9830}"/>
                </a:ext>
              </a:extLst>
            </p:cNvPr>
            <p:cNvSpPr txBox="1"/>
            <p:nvPr/>
          </p:nvSpPr>
          <p:spPr>
            <a:xfrm>
              <a:off x="9177734" y="2576212"/>
              <a:ext cx="1951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/>
                <a:t>n_clusters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=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6</a:t>
              </a:r>
              <a:endParaRPr lang="en-KR" sz="2400" b="1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B3B63-B037-E941-BC6A-9026FDD2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1192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6BEFCC6-E4F3-6146-9006-231836C26146}"/>
              </a:ext>
            </a:extLst>
          </p:cNvPr>
          <p:cNvGrpSpPr/>
          <p:nvPr/>
        </p:nvGrpSpPr>
        <p:grpSpPr>
          <a:xfrm>
            <a:off x="565500" y="2649816"/>
            <a:ext cx="2298700" cy="1558368"/>
            <a:chOff x="761999" y="2671801"/>
            <a:chExt cx="2298700" cy="15583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3F95DB-09EB-CE4D-BF19-8D7EA9386F1D}"/>
                </a:ext>
              </a:extLst>
            </p:cNvPr>
            <p:cNvSpPr txBox="1"/>
            <p:nvPr/>
          </p:nvSpPr>
          <p:spPr>
            <a:xfrm>
              <a:off x="1500819" y="2671801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  <a:r>
                <a:rPr lang="en-KR" b="1" dirty="0"/>
                <a:t>lass 0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E812D2-F73E-D24E-8C04-0C1E74BD0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999" y="2998269"/>
              <a:ext cx="2298700" cy="12319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E47D91-76F2-D245-B3DA-9A6AC0F7AA97}"/>
              </a:ext>
            </a:extLst>
          </p:cNvPr>
          <p:cNvGrpSpPr/>
          <p:nvPr/>
        </p:nvGrpSpPr>
        <p:grpSpPr>
          <a:xfrm>
            <a:off x="4005266" y="1138922"/>
            <a:ext cx="1707797" cy="5245485"/>
            <a:chOff x="7620003" y="1367522"/>
            <a:chExt cx="1707797" cy="52454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D9EFF8-8FB1-8248-831B-43B63E972A37}"/>
                </a:ext>
              </a:extLst>
            </p:cNvPr>
            <p:cNvSpPr txBox="1"/>
            <p:nvPr/>
          </p:nvSpPr>
          <p:spPr>
            <a:xfrm>
              <a:off x="8063371" y="1367522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  <a:r>
                <a:rPr lang="en-KR" b="1" dirty="0"/>
                <a:t>lass 1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B0B2808-EBF2-D445-8850-EEB44E816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03" y="1847331"/>
              <a:ext cx="1707797" cy="476567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4364DC-C2E6-BB4C-847B-BDCA776B9F6C}"/>
              </a:ext>
            </a:extLst>
          </p:cNvPr>
          <p:cNvGrpSpPr/>
          <p:nvPr/>
        </p:nvGrpSpPr>
        <p:grpSpPr>
          <a:xfrm>
            <a:off x="6849175" y="2482868"/>
            <a:ext cx="2222500" cy="1892264"/>
            <a:chOff x="6854129" y="2109305"/>
            <a:chExt cx="2222500" cy="189226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7DA9532-6579-814B-9289-8CE788E3E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4129" y="2502969"/>
              <a:ext cx="2222500" cy="1498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C0C39-188E-F044-BB1C-3BD2EB955A34}"/>
                </a:ext>
              </a:extLst>
            </p:cNvPr>
            <p:cNvSpPr txBox="1"/>
            <p:nvPr/>
          </p:nvSpPr>
          <p:spPr>
            <a:xfrm>
              <a:off x="7554849" y="2109305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  <a:r>
                <a:rPr lang="en-KR" b="1" dirty="0"/>
                <a:t>lass 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FACA38-D1A2-4F49-AF0A-05942D7B87B6}"/>
              </a:ext>
            </a:extLst>
          </p:cNvPr>
          <p:cNvGrpSpPr/>
          <p:nvPr/>
        </p:nvGrpSpPr>
        <p:grpSpPr>
          <a:xfrm>
            <a:off x="9698037" y="2649816"/>
            <a:ext cx="1801457" cy="1558367"/>
            <a:chOff x="9683749" y="2502969"/>
            <a:chExt cx="1801457" cy="155836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78EA225-9BB5-9C41-AFAA-67DD2563F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83749" y="2838449"/>
              <a:ext cx="1801457" cy="122288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5F3948-80C5-E64E-9130-B1B9DCD26EDA}"/>
                </a:ext>
              </a:extLst>
            </p:cNvPr>
            <p:cNvSpPr txBox="1"/>
            <p:nvPr/>
          </p:nvSpPr>
          <p:spPr>
            <a:xfrm>
              <a:off x="10217695" y="2502969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  <a:r>
                <a:rPr lang="en-KR" b="1" dirty="0"/>
                <a:t>lass 3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21E35C-3542-7A44-B5AC-5BE1EB3B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7916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410</Words>
  <Application>Microsoft Macintosh PowerPoint</Application>
  <PresentationFormat>Widescreen</PresentationFormat>
  <Paragraphs>141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Research Progress</vt:lpstr>
      <vt:lpstr>목차</vt:lpstr>
      <vt:lpstr>Model 선정</vt:lpstr>
      <vt:lpstr>Model 선정</vt:lpstr>
      <vt:lpstr>Model 생성</vt:lpstr>
      <vt:lpstr>Model 생성</vt:lpstr>
      <vt:lpstr>Factor Analysis </vt:lpstr>
      <vt:lpstr>Kmeans clustering </vt:lpstr>
      <vt:lpstr>PowerPoint Presentation</vt:lpstr>
      <vt:lpstr>Knob 매칭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조 성운</dc:creator>
  <cp:lastModifiedBy>조 성운</cp:lastModifiedBy>
  <cp:revision>12</cp:revision>
  <dcterms:created xsi:type="dcterms:W3CDTF">2021-08-18T02:43:53Z</dcterms:created>
  <dcterms:modified xsi:type="dcterms:W3CDTF">2021-08-18T05:02:51Z</dcterms:modified>
</cp:coreProperties>
</file>