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4ff58382b6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4ff58382b6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4ff58382b6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4ff58382b6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4cf1ab0be6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4cf1ab0be6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4cf1ab0be6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4cf1ab0be6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4cf1ab0be6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4cf1ab0be6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4cf1ab0be6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4cf1ab0be6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ff58382b6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ff58382b6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4ff58382b6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4ff58382b6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4cf1ab0be6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4cf1ab0be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4cf1ab0be6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4cf1ab0be6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4cf1ab0be6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4cf1ab0be6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4cf1ab0be6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4cf1ab0be6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4cf1ab0be6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4cf1ab0be6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4ff58382b6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4ff58382b6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gif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gif"/><Relationship Id="rId4" Type="http://schemas.openxmlformats.org/officeDocument/2006/relationships/image" Target="../media/image21.gif"/><Relationship Id="rId5" Type="http://schemas.openxmlformats.org/officeDocument/2006/relationships/image" Target="../media/image19.gif"/><Relationship Id="rId6" Type="http://schemas.openxmlformats.org/officeDocument/2006/relationships/image" Target="../media/image13.gif"/><Relationship Id="rId7" Type="http://schemas.openxmlformats.org/officeDocument/2006/relationships/image" Target="../media/image23.gif"/><Relationship Id="rId8" Type="http://schemas.openxmlformats.org/officeDocument/2006/relationships/image" Target="../media/image18.gif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2.gif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gif"/><Relationship Id="rId4" Type="http://schemas.openxmlformats.org/officeDocument/2006/relationships/image" Target="../media/image1.gif"/><Relationship Id="rId5" Type="http://schemas.openxmlformats.org/officeDocument/2006/relationships/image" Target="../media/image11.gif"/><Relationship Id="rId6" Type="http://schemas.openxmlformats.org/officeDocument/2006/relationships/image" Target="../media/image6.gif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gif"/><Relationship Id="rId4" Type="http://schemas.openxmlformats.org/officeDocument/2006/relationships/image" Target="../media/image7.gif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0.gif"/><Relationship Id="rId4" Type="http://schemas.openxmlformats.org/officeDocument/2006/relationships/image" Target="../media/image2.gif"/><Relationship Id="rId5" Type="http://schemas.openxmlformats.org/officeDocument/2006/relationships/image" Target="../media/image9.gif"/><Relationship Id="rId6" Type="http://schemas.openxmlformats.org/officeDocument/2006/relationships/image" Target="../media/image13.gif"/><Relationship Id="rId7" Type="http://schemas.openxmlformats.org/officeDocument/2006/relationships/image" Target="../media/image23.gif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gif"/><Relationship Id="rId4" Type="http://schemas.openxmlformats.org/officeDocument/2006/relationships/image" Target="../media/image5.gif"/><Relationship Id="rId9" Type="http://schemas.openxmlformats.org/officeDocument/2006/relationships/image" Target="../media/image16.gif"/><Relationship Id="rId5" Type="http://schemas.openxmlformats.org/officeDocument/2006/relationships/image" Target="../media/image10.gif"/><Relationship Id="rId6" Type="http://schemas.openxmlformats.org/officeDocument/2006/relationships/image" Target="../media/image12.gif"/><Relationship Id="rId7" Type="http://schemas.openxmlformats.org/officeDocument/2006/relationships/image" Target="../media/image15.gif"/><Relationship Id="rId8" Type="http://schemas.openxmlformats.org/officeDocument/2006/relationships/image" Target="../media/image17.gif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0" y="933325"/>
            <a:ext cx="9144000" cy="238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40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고유치 (eigenvalue) 계산 알고리즘 개론</a:t>
            </a:r>
            <a:endParaRPr baseline="30000" i="1" sz="40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311700" y="3308694"/>
            <a:ext cx="8520600" cy="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2800">
                <a:solidFill>
                  <a:srgbClr val="ADADAD"/>
                </a:solidFill>
              </a:rPr>
              <a:t>Bumhee Cho</a:t>
            </a:r>
            <a:endParaRPr i="1" sz="2800">
              <a:solidFill>
                <a:srgbClr val="ADADAD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235" name="Google Shape;235;p22"/>
          <p:cNvSpPr txBox="1"/>
          <p:nvPr/>
        </p:nvSpPr>
        <p:spPr>
          <a:xfrm>
            <a:off x="-21325" y="-73500"/>
            <a:ext cx="8275800" cy="71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800"/>
              <a:buFont typeface="Times New Roman"/>
              <a:buChar char="●"/>
            </a:pP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Two-Step 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approach</a:t>
            </a:r>
            <a:endParaRPr sz="1800">
              <a:solidFill>
                <a:srgbClr val="FFF2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6" name="Google Shape;236;p22"/>
          <p:cNvSpPr txBox="1"/>
          <p:nvPr/>
        </p:nvSpPr>
        <p:spPr>
          <a:xfrm>
            <a:off x="326350" y="378125"/>
            <a:ext cx="6432900" cy="71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a) </a:t>
            </a:r>
            <a:r>
              <a:rPr lang="ko" sz="1800">
                <a:solidFill>
                  <a:srgbClr val="DD7E6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symmetric</a:t>
            </a:r>
            <a:r>
              <a:rPr lang="ko" sz="18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</a:t>
            </a:r>
            <a:r>
              <a:rPr lang="ko" sz="1800">
                <a:solidFill>
                  <a:srgbClr val="DD7E6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Hermitian</a:t>
            </a:r>
            <a:r>
              <a:rPr lang="ko" sz="18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matrix: </a:t>
            </a:r>
            <a:r>
              <a:rPr lang="ko" sz="1800">
                <a:solidFill>
                  <a:srgbClr val="FFD9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 eigenvalues are real</a:t>
            </a:r>
            <a:endParaRPr i="1">
              <a:solidFill>
                <a:srgbClr val="FFD966"/>
              </a:solidFill>
            </a:endParaRPr>
          </a:p>
        </p:txBody>
      </p:sp>
      <p:sp>
        <p:nvSpPr>
          <p:cNvPr id="237" name="Google Shape;237;p22"/>
          <p:cNvSpPr txBox="1"/>
          <p:nvPr/>
        </p:nvSpPr>
        <p:spPr>
          <a:xfrm>
            <a:off x="326350" y="2266950"/>
            <a:ext cx="3720900" cy="60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ko" sz="18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</a:t>
            </a:r>
            <a:r>
              <a:rPr lang="ko" sz="1800">
                <a:solidFill>
                  <a:srgbClr val="DD7E6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non-symmetric</a:t>
            </a:r>
            <a:r>
              <a:rPr lang="ko" sz="18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matrix</a:t>
            </a:r>
            <a:endParaRPr i="1">
              <a:solidFill>
                <a:schemeClr val="lt2"/>
              </a:solidFill>
            </a:endParaRPr>
          </a:p>
        </p:txBody>
      </p:sp>
      <p:sp>
        <p:nvSpPr>
          <p:cNvPr id="238" name="Google Shape;238;p22"/>
          <p:cNvSpPr txBox="1"/>
          <p:nvPr/>
        </p:nvSpPr>
        <p:spPr>
          <a:xfrm>
            <a:off x="809825" y="990650"/>
            <a:ext cx="6274500" cy="71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1) </a:t>
            </a:r>
            <a:r>
              <a:rPr lang="ko" sz="18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Reduction to </a:t>
            </a:r>
            <a:r>
              <a:rPr lang="ko" sz="1800">
                <a:solidFill>
                  <a:srgbClr val="FFD9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tridiagonal </a:t>
            </a:r>
            <a:r>
              <a:rPr lang="ko" sz="18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matrix: </a:t>
            </a:r>
            <a:r>
              <a:rPr lang="ko" sz="1800">
                <a:solidFill>
                  <a:srgbClr val="6D9EE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Householder </a:t>
            </a:r>
            <a:r>
              <a:rPr lang="ko" sz="1800">
                <a:solidFill>
                  <a:srgbClr val="93C47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~</a:t>
            </a:r>
            <a:r>
              <a:rPr i="1" lang="ko" sz="1800">
                <a:solidFill>
                  <a:srgbClr val="93C47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aseline="30000" lang="ko">
                <a:solidFill>
                  <a:srgbClr val="93C47D"/>
                </a:solidFill>
              </a:rPr>
              <a:t>3</a:t>
            </a:r>
            <a:endParaRPr baseline="30000" sz="1800">
              <a:solidFill>
                <a:srgbClr val="93C47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9" name="Google Shape;239;p22"/>
          <p:cNvSpPr txBox="1"/>
          <p:nvPr/>
        </p:nvSpPr>
        <p:spPr>
          <a:xfrm>
            <a:off x="809825" y="1635025"/>
            <a:ext cx="5748600" cy="71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2) </a:t>
            </a:r>
            <a:r>
              <a:rPr i="1" lang="ko" sz="18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QR</a:t>
            </a:r>
            <a:r>
              <a:rPr lang="ko" sz="18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algorithm: </a:t>
            </a:r>
            <a:r>
              <a:rPr i="1" lang="ko" sz="18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QR</a:t>
            </a:r>
            <a:r>
              <a:rPr lang="ko" sz="18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decomposition per iteration </a:t>
            </a:r>
            <a:r>
              <a:rPr lang="ko" sz="1800">
                <a:solidFill>
                  <a:srgbClr val="93C47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~</a:t>
            </a:r>
            <a:r>
              <a:rPr i="1" lang="ko" sz="1800">
                <a:solidFill>
                  <a:srgbClr val="93C47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endParaRPr i="1">
              <a:solidFill>
                <a:srgbClr val="93C47D"/>
              </a:solidFill>
            </a:endParaRPr>
          </a:p>
        </p:txBody>
      </p:sp>
      <p:sp>
        <p:nvSpPr>
          <p:cNvPr id="240" name="Google Shape;240;p22"/>
          <p:cNvSpPr txBox="1"/>
          <p:nvPr/>
        </p:nvSpPr>
        <p:spPr>
          <a:xfrm>
            <a:off x="750725" y="3258725"/>
            <a:ext cx="6274500" cy="71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1) </a:t>
            </a:r>
            <a:r>
              <a:rPr lang="ko" sz="18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Reduction to upper </a:t>
            </a:r>
            <a:r>
              <a:rPr lang="ko" sz="1800">
                <a:solidFill>
                  <a:srgbClr val="FFD9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Hessenberg </a:t>
            </a:r>
            <a:r>
              <a:rPr lang="ko" sz="18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matrix: Householder </a:t>
            </a:r>
            <a:r>
              <a:rPr lang="ko" sz="1800">
                <a:solidFill>
                  <a:srgbClr val="93C47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~</a:t>
            </a:r>
            <a:r>
              <a:rPr i="1" lang="ko" sz="1800">
                <a:solidFill>
                  <a:srgbClr val="93C47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aseline="30000" lang="ko">
                <a:solidFill>
                  <a:srgbClr val="93C47D"/>
                </a:solidFill>
              </a:rPr>
              <a:t>3</a:t>
            </a:r>
            <a:endParaRPr baseline="30000" sz="1800">
              <a:solidFill>
                <a:srgbClr val="93C47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1" name="Google Shape;241;p22"/>
          <p:cNvSpPr txBox="1"/>
          <p:nvPr/>
        </p:nvSpPr>
        <p:spPr>
          <a:xfrm>
            <a:off x="750725" y="3826775"/>
            <a:ext cx="5748600" cy="71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2) </a:t>
            </a:r>
            <a:r>
              <a:rPr i="1" lang="ko" sz="18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QR</a:t>
            </a:r>
            <a:r>
              <a:rPr lang="ko" sz="18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algorithm: </a:t>
            </a:r>
            <a:r>
              <a:rPr i="1" lang="ko" sz="18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QR</a:t>
            </a:r>
            <a:r>
              <a:rPr lang="ko" sz="18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decomposition per iteration </a:t>
            </a:r>
            <a:r>
              <a:rPr lang="ko" sz="1800">
                <a:solidFill>
                  <a:srgbClr val="93C47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~</a:t>
            </a:r>
            <a:r>
              <a:rPr i="1" lang="ko" sz="1800">
                <a:solidFill>
                  <a:srgbClr val="93C47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aseline="30000" lang="ko" sz="1800">
                <a:solidFill>
                  <a:srgbClr val="93C47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baseline="30000">
              <a:solidFill>
                <a:srgbClr val="93C47D"/>
              </a:solidFill>
            </a:endParaRPr>
          </a:p>
        </p:txBody>
      </p:sp>
      <p:sp>
        <p:nvSpPr>
          <p:cNvPr id="242" name="Google Shape;242;p22"/>
          <p:cNvSpPr txBox="1"/>
          <p:nvPr/>
        </p:nvSpPr>
        <p:spPr>
          <a:xfrm>
            <a:off x="6012900" y="1626288"/>
            <a:ext cx="1719300" cy="71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 </a:t>
            </a:r>
            <a:r>
              <a:rPr lang="ko" sz="18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shift method</a:t>
            </a:r>
            <a:endParaRPr baseline="30000">
              <a:solidFill>
                <a:schemeClr val="lt2"/>
              </a:solidFill>
            </a:endParaRPr>
          </a:p>
        </p:txBody>
      </p:sp>
      <p:sp>
        <p:nvSpPr>
          <p:cNvPr id="243" name="Google Shape;243;p22"/>
          <p:cNvSpPr txBox="1"/>
          <p:nvPr/>
        </p:nvSpPr>
        <p:spPr>
          <a:xfrm>
            <a:off x="5973600" y="3826775"/>
            <a:ext cx="1719300" cy="71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 shift method</a:t>
            </a:r>
            <a:endParaRPr baseline="30000">
              <a:solidFill>
                <a:schemeClr val="lt2"/>
              </a:solidFill>
            </a:endParaRPr>
          </a:p>
        </p:txBody>
      </p:sp>
      <p:sp>
        <p:nvSpPr>
          <p:cNvPr id="244" name="Google Shape;244;p22"/>
          <p:cNvSpPr txBox="1"/>
          <p:nvPr/>
        </p:nvSpPr>
        <p:spPr>
          <a:xfrm>
            <a:off x="750725" y="2874438"/>
            <a:ext cx="6274500" cy="4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1) </a:t>
            </a:r>
            <a:r>
              <a:rPr lang="ko" sz="1800">
                <a:solidFill>
                  <a:srgbClr val="6D9EE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Balancing</a:t>
            </a:r>
            <a:r>
              <a:rPr lang="ko" sz="18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reduces matrix Euclidean norm </a:t>
            </a:r>
            <a:r>
              <a:rPr lang="ko" sz="1800">
                <a:solidFill>
                  <a:srgbClr val="93C47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~</a:t>
            </a:r>
            <a:r>
              <a:rPr i="1" lang="ko" sz="1800">
                <a:solidFill>
                  <a:srgbClr val="93C47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aseline="30000" lang="ko" sz="1800">
                <a:solidFill>
                  <a:srgbClr val="93C47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baseline="30000" sz="1800">
              <a:solidFill>
                <a:srgbClr val="93C47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45" name="Google Shape;245;p22"/>
          <p:cNvCxnSpPr/>
          <p:nvPr/>
        </p:nvCxnSpPr>
        <p:spPr>
          <a:xfrm flipH="1" rot="10800000">
            <a:off x="4115375" y="2723250"/>
            <a:ext cx="398700" cy="263100"/>
          </a:xfrm>
          <a:prstGeom prst="straightConnector1">
            <a:avLst/>
          </a:prstGeom>
          <a:noFill/>
          <a:ln cap="flat" cmpd="sng" w="19050">
            <a:solidFill>
              <a:srgbClr val="DD7E6B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6" name="Google Shape;246;p22"/>
          <p:cNvSpPr txBox="1"/>
          <p:nvPr/>
        </p:nvSpPr>
        <p:spPr>
          <a:xfrm>
            <a:off x="4514075" y="2492875"/>
            <a:ext cx="3517500" cy="4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수치적 에러는 주로 norm에 비례</a:t>
            </a:r>
            <a:endParaRPr baseline="30000" sz="1800"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7" name="Google Shape;247;p22"/>
          <p:cNvSpPr txBox="1"/>
          <p:nvPr/>
        </p:nvSpPr>
        <p:spPr>
          <a:xfrm>
            <a:off x="0" y="4594825"/>
            <a:ext cx="6655200" cy="53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Fundamentals of Matrix Computations, 2nd Ed.</a:t>
            </a:r>
            <a:r>
              <a:rPr lang="ko" sz="18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D. S. Watkins (2002)</a:t>
            </a:r>
            <a:endParaRPr baseline="30000">
              <a:solidFill>
                <a:schemeClr val="lt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3"/>
          <p:cNvSpPr/>
          <p:nvPr/>
        </p:nvSpPr>
        <p:spPr>
          <a:xfrm rot="2700000">
            <a:off x="3152410" y="2625287"/>
            <a:ext cx="2506128" cy="259225"/>
          </a:xfrm>
          <a:prstGeom prst="roundRect">
            <a:avLst>
              <a:gd fmla="val 16667" name="adj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254" name="Google Shape;254;p23"/>
          <p:cNvSpPr txBox="1"/>
          <p:nvPr/>
        </p:nvSpPr>
        <p:spPr>
          <a:xfrm>
            <a:off x="311700" y="260724"/>
            <a:ext cx="85206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80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Hessenberg Form by Householder Reduction</a:t>
            </a:r>
            <a:endParaRPr baseline="30000" i="1" sz="1800">
              <a:solidFill>
                <a:srgbClr val="FF99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55" name="Google Shape;25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7625" y="1446762"/>
            <a:ext cx="2188726" cy="2201875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23"/>
          <p:cNvSpPr txBox="1"/>
          <p:nvPr/>
        </p:nvSpPr>
        <p:spPr>
          <a:xfrm>
            <a:off x="3283938" y="732450"/>
            <a:ext cx="2576100" cy="71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upper Hessenberg form</a:t>
            </a:r>
            <a:endParaRPr baseline="30000" sz="1800"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7" name="Google Shape;257;p23"/>
          <p:cNvSpPr txBox="1"/>
          <p:nvPr/>
        </p:nvSpPr>
        <p:spPr>
          <a:xfrm>
            <a:off x="2035050" y="3906650"/>
            <a:ext cx="5073900" cy="101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non-zero일 필요는 없다, zero여도 상관 없음</a:t>
            </a:r>
            <a:endParaRPr sz="1800"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all-zero는 upper triangular matrix</a:t>
            </a:r>
            <a:endParaRPr sz="1800"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4"/>
          <p:cNvSpPr/>
          <p:nvPr/>
        </p:nvSpPr>
        <p:spPr>
          <a:xfrm>
            <a:off x="954975" y="794400"/>
            <a:ext cx="346500" cy="930300"/>
          </a:xfrm>
          <a:prstGeom prst="roundRect">
            <a:avLst>
              <a:gd fmla="val 16667" name="adj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264" name="Google Shape;264;p24"/>
          <p:cNvSpPr txBox="1"/>
          <p:nvPr/>
        </p:nvSpPr>
        <p:spPr>
          <a:xfrm>
            <a:off x="3609363" y="1236913"/>
            <a:ext cx="1571100" cy="5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baseline="-25000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α</a:t>
            </a:r>
            <a:r>
              <a:rPr baseline="-25000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baseline="-25000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baseline="-25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5" name="Google Shape;265;p24"/>
          <p:cNvSpPr txBox="1"/>
          <p:nvPr/>
        </p:nvSpPr>
        <p:spPr>
          <a:xfrm>
            <a:off x="3131775" y="470438"/>
            <a:ext cx="2526300" cy="5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baseline="-25000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 </a:t>
            </a:r>
            <a:r>
              <a:rPr lang="ko" sz="1800">
                <a:solidFill>
                  <a:srgbClr val="FFF2CC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2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r>
              <a:rPr baseline="-25000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r>
              <a:rPr baseline="-25000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aseline="30000"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 baseline="30000" i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66" name="Google Shape;26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6950" y="343698"/>
            <a:ext cx="1677900" cy="1400869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24"/>
          <p:cNvSpPr txBox="1"/>
          <p:nvPr/>
        </p:nvSpPr>
        <p:spPr>
          <a:xfrm>
            <a:off x="6402372" y="783413"/>
            <a:ext cx="1148100" cy="5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baseline="-25000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 baseline="-25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68" name="Google Shape;26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70175" y="2384913"/>
            <a:ext cx="2257875" cy="730863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24"/>
          <p:cNvSpPr txBox="1"/>
          <p:nvPr/>
        </p:nvSpPr>
        <p:spPr>
          <a:xfrm>
            <a:off x="4566450" y="2497238"/>
            <a:ext cx="1346700" cy="5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baseline="-25000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 baseline="-25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70" name="Google Shape;270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61800" y="2065012"/>
            <a:ext cx="2257875" cy="1385869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24"/>
          <p:cNvSpPr txBox="1"/>
          <p:nvPr/>
        </p:nvSpPr>
        <p:spPr>
          <a:xfrm>
            <a:off x="721800" y="3530788"/>
            <a:ext cx="5272800" cy="93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반복하면 </a:t>
            </a:r>
            <a:r>
              <a:rPr lang="ko" sz="1800">
                <a:solidFill>
                  <a:srgbClr val="DD7E6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Hessenberg </a:t>
            </a:r>
            <a:r>
              <a:rPr lang="ko" sz="18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form </a:t>
            </a:r>
            <a:endParaRPr sz="1800"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혹은 </a:t>
            </a:r>
            <a:r>
              <a:rPr lang="ko" sz="1800">
                <a:solidFill>
                  <a:srgbClr val="DD7E6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tridiagonal </a:t>
            </a:r>
            <a:r>
              <a:rPr lang="ko" sz="18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form (</a:t>
            </a:r>
            <a:r>
              <a:rPr lang="ko" sz="1800">
                <a:solidFill>
                  <a:srgbClr val="FFD9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symmetric / Hermitian)</a:t>
            </a:r>
            <a:endParaRPr baseline="30000" sz="1800">
              <a:solidFill>
                <a:srgbClr val="FFD9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2" name="Google Shape;272;p24"/>
          <p:cNvSpPr txBox="1"/>
          <p:nvPr/>
        </p:nvSpPr>
        <p:spPr>
          <a:xfrm>
            <a:off x="5736775" y="3530800"/>
            <a:ext cx="2082900" cy="93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similar to </a:t>
            </a:r>
            <a:r>
              <a:rPr i="1" lang="ko" sz="1800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 baseline="30000" i="1" sz="1800">
              <a:solidFill>
                <a:srgbClr val="FFFF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3" name="Google Shape;273;p24"/>
          <p:cNvSpPr txBox="1"/>
          <p:nvPr/>
        </p:nvSpPr>
        <p:spPr>
          <a:xfrm>
            <a:off x="601700" y="4541025"/>
            <a:ext cx="6049500" cy="52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QR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algorithm (decomposition by Givens or Householder)</a:t>
            </a:r>
            <a:endParaRPr sz="1800">
              <a:solidFill>
                <a:srgbClr val="FFF2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-&gt; eigenvalues = diagonal entries of 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aseline="-25000"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i="1" sz="1800">
              <a:solidFill>
                <a:srgbClr val="FFF2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74" name="Google Shape;274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8791" y="343702"/>
            <a:ext cx="2411401" cy="1400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2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658075" y="365963"/>
            <a:ext cx="850375" cy="135633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6" name="Google Shape;276;p24"/>
          <p:cNvGrpSpPr/>
          <p:nvPr/>
        </p:nvGrpSpPr>
        <p:grpSpPr>
          <a:xfrm>
            <a:off x="4095000" y="388750"/>
            <a:ext cx="4321450" cy="1132298"/>
            <a:chOff x="4095000" y="388750"/>
            <a:chExt cx="4321450" cy="1132298"/>
          </a:xfrm>
        </p:grpSpPr>
        <p:cxnSp>
          <p:nvCxnSpPr>
            <p:cNvPr id="277" name="Google Shape;277;p24"/>
            <p:cNvCxnSpPr/>
            <p:nvPr/>
          </p:nvCxnSpPr>
          <p:spPr>
            <a:xfrm flipH="1" rot="10800000">
              <a:off x="4095000" y="419748"/>
              <a:ext cx="4290600" cy="1101300"/>
            </a:xfrm>
            <a:prstGeom prst="straightConnector1">
              <a:avLst/>
            </a:prstGeom>
            <a:noFill/>
            <a:ln cap="flat" cmpd="sng" w="38100">
              <a:solidFill>
                <a:srgbClr val="DD7E6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8" name="Google Shape;278;p24"/>
            <p:cNvCxnSpPr/>
            <p:nvPr/>
          </p:nvCxnSpPr>
          <p:spPr>
            <a:xfrm>
              <a:off x="4217050" y="388750"/>
              <a:ext cx="4199400" cy="1125300"/>
            </a:xfrm>
            <a:prstGeom prst="straightConnector1">
              <a:avLst/>
            </a:prstGeom>
            <a:noFill/>
            <a:ln cap="flat" cmpd="sng" w="38100">
              <a:solidFill>
                <a:srgbClr val="DD7E6B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pic>
        <p:nvPicPr>
          <p:cNvPr id="279" name="Google Shape;279;p2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410499" y="2184199"/>
            <a:ext cx="937422" cy="113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5"/>
          <p:cNvSpPr/>
          <p:nvPr/>
        </p:nvSpPr>
        <p:spPr>
          <a:xfrm>
            <a:off x="4365813" y="3405750"/>
            <a:ext cx="921300" cy="633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286" name="Google Shape;286;p25"/>
          <p:cNvSpPr txBox="1"/>
          <p:nvPr/>
        </p:nvSpPr>
        <p:spPr>
          <a:xfrm>
            <a:off x="311700" y="133949"/>
            <a:ext cx="85206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i="1" lang="ko" sz="180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QR</a:t>
            </a:r>
            <a:r>
              <a:rPr lang="ko" sz="180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Algorithm on Hessenberg</a:t>
            </a:r>
            <a:endParaRPr baseline="30000" i="1" sz="1800">
              <a:solidFill>
                <a:srgbClr val="FF99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7" name="Google Shape;287;p25"/>
          <p:cNvSpPr txBox="1"/>
          <p:nvPr/>
        </p:nvSpPr>
        <p:spPr>
          <a:xfrm>
            <a:off x="1390263" y="774075"/>
            <a:ext cx="1174800" cy="633900"/>
          </a:xfrm>
          <a:prstGeom prst="rect">
            <a:avLst/>
          </a:prstGeom>
          <a:noFill/>
          <a:ln cap="flat" cmpd="sng" w="9525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18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Q</a:t>
            </a:r>
            <a:r>
              <a:rPr baseline="-25000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baseline="-25000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baseline="-25000"/>
          </a:p>
        </p:txBody>
      </p:sp>
      <p:sp>
        <p:nvSpPr>
          <p:cNvPr id="288" name="Google Shape;288;p25"/>
          <p:cNvSpPr txBox="1"/>
          <p:nvPr/>
        </p:nvSpPr>
        <p:spPr>
          <a:xfrm>
            <a:off x="2638288" y="774075"/>
            <a:ext cx="1174800" cy="633900"/>
          </a:xfrm>
          <a:prstGeom prst="rect">
            <a:avLst/>
          </a:prstGeom>
          <a:noFill/>
          <a:ln cap="flat" cmpd="sng" w="9525">
            <a:solidFill>
              <a:srgbClr val="DD7E6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18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aseline="-25000" lang="ko" sz="18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</a:t>
            </a:r>
            <a:r>
              <a:rPr baseline="-25000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r>
              <a:rPr baseline="-25000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baseline="-25000"/>
          </a:p>
        </p:txBody>
      </p:sp>
      <p:sp>
        <p:nvSpPr>
          <p:cNvPr id="289" name="Google Shape;289;p25"/>
          <p:cNvSpPr txBox="1"/>
          <p:nvPr/>
        </p:nvSpPr>
        <p:spPr>
          <a:xfrm>
            <a:off x="4266213" y="774075"/>
            <a:ext cx="1174800" cy="633900"/>
          </a:xfrm>
          <a:prstGeom prst="rect">
            <a:avLst/>
          </a:prstGeom>
          <a:noFill/>
          <a:ln cap="flat" cmpd="sng" w="9525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aseline="-25000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Q</a:t>
            </a:r>
            <a:r>
              <a:rPr baseline="-25000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baseline="-25000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baseline="-25000"/>
          </a:p>
        </p:txBody>
      </p:sp>
      <p:sp>
        <p:nvSpPr>
          <p:cNvPr id="290" name="Google Shape;290;p25"/>
          <p:cNvSpPr txBox="1"/>
          <p:nvPr/>
        </p:nvSpPr>
        <p:spPr>
          <a:xfrm>
            <a:off x="5506496" y="774075"/>
            <a:ext cx="1174800" cy="633900"/>
          </a:xfrm>
          <a:prstGeom prst="rect">
            <a:avLst/>
          </a:prstGeom>
          <a:noFill/>
          <a:ln cap="flat" cmpd="sng" w="9525">
            <a:solidFill>
              <a:srgbClr val="DD7E6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18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aseline="-25000" lang="ko" sz="18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</a:t>
            </a:r>
            <a:r>
              <a:rPr baseline="-25000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r>
              <a:rPr baseline="-25000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baseline="-25000"/>
          </a:p>
        </p:txBody>
      </p:sp>
      <p:sp>
        <p:nvSpPr>
          <p:cNvPr id="291" name="Google Shape;291;p25"/>
          <p:cNvSpPr txBox="1"/>
          <p:nvPr/>
        </p:nvSpPr>
        <p:spPr>
          <a:xfrm>
            <a:off x="6820950" y="858900"/>
            <a:ext cx="1651500" cy="63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⋯</a:t>
            </a:r>
            <a:endParaRPr baseline="-25000"/>
          </a:p>
        </p:txBody>
      </p:sp>
      <p:cxnSp>
        <p:nvCxnSpPr>
          <p:cNvPr id="292" name="Google Shape;292;p25"/>
          <p:cNvCxnSpPr>
            <a:endCxn id="293" idx="0"/>
          </p:cNvCxnSpPr>
          <p:nvPr/>
        </p:nvCxnSpPr>
        <p:spPr>
          <a:xfrm>
            <a:off x="3225700" y="1408050"/>
            <a:ext cx="0" cy="372300"/>
          </a:xfrm>
          <a:prstGeom prst="straightConnector1">
            <a:avLst/>
          </a:prstGeom>
          <a:noFill/>
          <a:ln cap="flat" cmpd="sng" w="19050">
            <a:solidFill>
              <a:srgbClr val="DD7E6B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3" name="Google Shape;293;p25"/>
          <p:cNvSpPr txBox="1"/>
          <p:nvPr/>
        </p:nvSpPr>
        <p:spPr>
          <a:xfrm>
            <a:off x="2006050" y="1780350"/>
            <a:ext cx="24393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Hessenberg form 유지 !</a:t>
            </a:r>
            <a:endParaRPr baseline="30000" sz="1800"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94" name="Google Shape;294;p25"/>
          <p:cNvCxnSpPr>
            <a:endCxn id="295" idx="0"/>
          </p:cNvCxnSpPr>
          <p:nvPr/>
        </p:nvCxnSpPr>
        <p:spPr>
          <a:xfrm>
            <a:off x="6093900" y="1408050"/>
            <a:ext cx="0" cy="372300"/>
          </a:xfrm>
          <a:prstGeom prst="straightConnector1">
            <a:avLst/>
          </a:prstGeom>
          <a:noFill/>
          <a:ln cap="flat" cmpd="sng" w="19050">
            <a:solidFill>
              <a:srgbClr val="DD7E6B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5" name="Google Shape;295;p25"/>
          <p:cNvSpPr txBox="1"/>
          <p:nvPr/>
        </p:nvSpPr>
        <p:spPr>
          <a:xfrm>
            <a:off x="4874250" y="1780350"/>
            <a:ext cx="24393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Hessenberg form 유지 !</a:t>
            </a:r>
            <a:endParaRPr baseline="30000" sz="1800"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6" name="Google Shape;296;p25"/>
          <p:cNvSpPr txBox="1"/>
          <p:nvPr/>
        </p:nvSpPr>
        <p:spPr>
          <a:xfrm>
            <a:off x="28563" y="2491250"/>
            <a:ext cx="3381300" cy="125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무한히 (충분히) 반복이 진행되면 </a:t>
            </a:r>
            <a:r>
              <a:rPr i="1" lang="ko" sz="18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aseline="-25000" i="1" lang="ko" sz="18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ko" sz="18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는 다음과 같은 형태로 수렴 </a:t>
            </a:r>
            <a:endParaRPr sz="1800"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(reduced Hessenberg form)</a:t>
            </a:r>
            <a:endParaRPr sz="1800"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7" name="Google Shape;297;p25"/>
          <p:cNvSpPr txBox="1"/>
          <p:nvPr/>
        </p:nvSpPr>
        <p:spPr>
          <a:xfrm>
            <a:off x="70138" y="3894550"/>
            <a:ext cx="3381300" cy="125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diagonal의 최대 block은 2×2 나머지는 real eigenvalues</a:t>
            </a:r>
            <a:endParaRPr sz="1800"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8" name="Google Shape;298;p25"/>
          <p:cNvSpPr txBox="1"/>
          <p:nvPr/>
        </p:nvSpPr>
        <p:spPr>
          <a:xfrm>
            <a:off x="6422825" y="2281100"/>
            <a:ext cx="2789400" cy="15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2×2 block의 characteristic equations의 solution이 eigenvalues</a:t>
            </a:r>
            <a:endParaRPr/>
          </a:p>
        </p:txBody>
      </p:sp>
      <p:pic>
        <p:nvPicPr>
          <p:cNvPr id="299" name="Google Shape;29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23438" y="2543950"/>
            <a:ext cx="3099400" cy="23872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6"/>
          <p:cNvSpPr/>
          <p:nvPr/>
        </p:nvSpPr>
        <p:spPr>
          <a:xfrm rot="10800000">
            <a:off x="4438750" y="4044875"/>
            <a:ext cx="3217800" cy="7983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26"/>
          <p:cNvSpPr/>
          <p:nvPr/>
        </p:nvSpPr>
        <p:spPr>
          <a:xfrm>
            <a:off x="4438750" y="3258250"/>
            <a:ext cx="3217800" cy="7983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26"/>
          <p:cNvSpPr/>
          <p:nvPr/>
        </p:nvSpPr>
        <p:spPr>
          <a:xfrm>
            <a:off x="4438750" y="2473851"/>
            <a:ext cx="3217800" cy="709500"/>
          </a:xfrm>
          <a:prstGeom prst="roundRect">
            <a:avLst>
              <a:gd fmla="val 16667" name="adj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26"/>
          <p:cNvSpPr/>
          <p:nvPr/>
        </p:nvSpPr>
        <p:spPr>
          <a:xfrm>
            <a:off x="4438750" y="1969900"/>
            <a:ext cx="3217800" cy="456300"/>
          </a:xfrm>
          <a:prstGeom prst="roundRect">
            <a:avLst>
              <a:gd fmla="val 16667" name="adj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26"/>
          <p:cNvSpPr/>
          <p:nvPr/>
        </p:nvSpPr>
        <p:spPr>
          <a:xfrm rot="10800000">
            <a:off x="1191025" y="3724700"/>
            <a:ext cx="2814300" cy="7983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26"/>
          <p:cNvSpPr/>
          <p:nvPr/>
        </p:nvSpPr>
        <p:spPr>
          <a:xfrm>
            <a:off x="1191025" y="2938075"/>
            <a:ext cx="2814300" cy="7983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26"/>
          <p:cNvSpPr/>
          <p:nvPr/>
        </p:nvSpPr>
        <p:spPr>
          <a:xfrm>
            <a:off x="1191025" y="2070229"/>
            <a:ext cx="2814300" cy="798300"/>
          </a:xfrm>
          <a:prstGeom prst="roundRect">
            <a:avLst>
              <a:gd fmla="val 16667" name="adj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312" name="Google Shape;312;p26"/>
          <p:cNvSpPr txBox="1"/>
          <p:nvPr/>
        </p:nvSpPr>
        <p:spPr>
          <a:xfrm>
            <a:off x="311700" y="31574"/>
            <a:ext cx="85206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80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Anatomy of </a:t>
            </a:r>
            <a:r>
              <a:rPr i="1" lang="ko" sz="180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QR</a:t>
            </a:r>
            <a:r>
              <a:rPr lang="ko" sz="180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Algorithm</a:t>
            </a:r>
            <a:endParaRPr baseline="30000" i="1" sz="1800">
              <a:solidFill>
                <a:srgbClr val="FF99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313" name="Google Shape;313;p26"/>
          <p:cNvGrpSpPr/>
          <p:nvPr/>
        </p:nvGrpSpPr>
        <p:grpSpPr>
          <a:xfrm>
            <a:off x="3016613" y="1140325"/>
            <a:ext cx="2501175" cy="790375"/>
            <a:chOff x="3321413" y="1216525"/>
            <a:chExt cx="2501175" cy="790375"/>
          </a:xfrm>
        </p:grpSpPr>
        <p:cxnSp>
          <p:nvCxnSpPr>
            <p:cNvPr id="314" name="Google Shape;314;p26"/>
            <p:cNvCxnSpPr/>
            <p:nvPr/>
          </p:nvCxnSpPr>
          <p:spPr>
            <a:xfrm>
              <a:off x="4572000" y="1216525"/>
              <a:ext cx="0" cy="456300"/>
            </a:xfrm>
            <a:prstGeom prst="straightConnector1">
              <a:avLst/>
            </a:prstGeom>
            <a:noFill/>
            <a:ln cap="flat" cmpd="sng" w="19050">
              <a:solidFill>
                <a:srgbClr val="DD7E6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5" name="Google Shape;315;p26"/>
            <p:cNvCxnSpPr/>
            <p:nvPr/>
          </p:nvCxnSpPr>
          <p:spPr>
            <a:xfrm>
              <a:off x="3329588" y="1677200"/>
              <a:ext cx="2493000" cy="0"/>
            </a:xfrm>
            <a:prstGeom prst="straightConnector1">
              <a:avLst/>
            </a:prstGeom>
            <a:noFill/>
            <a:ln cap="flat" cmpd="sng" w="19050">
              <a:solidFill>
                <a:srgbClr val="DD7E6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6" name="Google Shape;316;p26"/>
            <p:cNvCxnSpPr/>
            <p:nvPr/>
          </p:nvCxnSpPr>
          <p:spPr>
            <a:xfrm>
              <a:off x="3321413" y="1677200"/>
              <a:ext cx="0" cy="329700"/>
            </a:xfrm>
            <a:prstGeom prst="straightConnector1">
              <a:avLst/>
            </a:prstGeom>
            <a:noFill/>
            <a:ln cap="flat" cmpd="sng" w="19050">
              <a:solidFill>
                <a:srgbClr val="DD7E6B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17" name="Google Shape;317;p26"/>
            <p:cNvCxnSpPr/>
            <p:nvPr/>
          </p:nvCxnSpPr>
          <p:spPr>
            <a:xfrm>
              <a:off x="5822588" y="1677200"/>
              <a:ext cx="0" cy="329700"/>
            </a:xfrm>
            <a:prstGeom prst="straightConnector1">
              <a:avLst/>
            </a:prstGeom>
            <a:noFill/>
            <a:ln cap="flat" cmpd="sng" w="19050">
              <a:solidFill>
                <a:srgbClr val="DD7E6B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318" name="Google Shape;318;p26"/>
          <p:cNvSpPr txBox="1"/>
          <p:nvPr/>
        </p:nvSpPr>
        <p:spPr>
          <a:xfrm>
            <a:off x="3047550" y="571150"/>
            <a:ext cx="24393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FD9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Symmetric / Hermitian?</a:t>
            </a:r>
            <a:endParaRPr baseline="30000" sz="1800">
              <a:solidFill>
                <a:srgbClr val="FFD9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9" name="Google Shape;319;p26"/>
          <p:cNvSpPr txBox="1"/>
          <p:nvPr/>
        </p:nvSpPr>
        <p:spPr>
          <a:xfrm>
            <a:off x="4405450" y="2521576"/>
            <a:ext cx="3255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reduction to upper </a:t>
            </a:r>
            <a:r>
              <a:rPr lang="ko" sz="1800">
                <a:solidFill>
                  <a:srgbClr val="FFD9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Hessenberg</a:t>
            </a:r>
            <a:endParaRPr baseline="30000" sz="1800">
              <a:solidFill>
                <a:srgbClr val="FFD9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0" name="Google Shape;320;p26"/>
          <p:cNvSpPr txBox="1"/>
          <p:nvPr/>
        </p:nvSpPr>
        <p:spPr>
          <a:xfrm>
            <a:off x="4801150" y="2067113"/>
            <a:ext cx="2493000" cy="27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balancing</a:t>
            </a:r>
            <a:endParaRPr baseline="30000" sz="1800"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321" name="Google Shape;321;p26"/>
          <p:cNvGrpSpPr/>
          <p:nvPr/>
        </p:nvGrpSpPr>
        <p:grpSpPr>
          <a:xfrm>
            <a:off x="1374525" y="2101200"/>
            <a:ext cx="2439300" cy="836875"/>
            <a:chOff x="1679325" y="2177400"/>
            <a:chExt cx="2439300" cy="836875"/>
          </a:xfrm>
        </p:grpSpPr>
        <p:sp>
          <p:nvSpPr>
            <p:cNvPr id="322" name="Google Shape;322;p26"/>
            <p:cNvSpPr txBox="1"/>
            <p:nvPr/>
          </p:nvSpPr>
          <p:spPr>
            <a:xfrm>
              <a:off x="1679325" y="2177400"/>
              <a:ext cx="2439300" cy="45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800">
                  <a:solidFill>
                    <a:schemeClr val="lt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reduction to </a:t>
              </a:r>
              <a:r>
                <a:rPr lang="ko" sz="1800">
                  <a:solidFill>
                    <a:srgbClr val="FFD966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tridiagonal </a:t>
              </a:r>
              <a:endParaRPr baseline="30000" sz="1800">
                <a:solidFill>
                  <a:srgbClr val="FFD966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23" name="Google Shape;323;p26"/>
            <p:cNvSpPr txBox="1"/>
            <p:nvPr/>
          </p:nvSpPr>
          <p:spPr>
            <a:xfrm>
              <a:off x="1679325" y="2557975"/>
              <a:ext cx="2439300" cy="45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800">
                  <a:solidFill>
                    <a:srgbClr val="6D9EEB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Householder</a:t>
              </a:r>
              <a:endParaRPr baseline="30000" sz="1800">
                <a:solidFill>
                  <a:srgbClr val="6D9EEB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324" name="Google Shape;324;p26"/>
          <p:cNvSpPr txBox="1"/>
          <p:nvPr/>
        </p:nvSpPr>
        <p:spPr>
          <a:xfrm>
            <a:off x="4808975" y="2803526"/>
            <a:ext cx="2439300" cy="45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6D9EE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Householder</a:t>
            </a:r>
            <a:endParaRPr baseline="30000" sz="1800">
              <a:solidFill>
                <a:srgbClr val="6D9EE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5" name="Google Shape;325;p26"/>
          <p:cNvSpPr txBox="1"/>
          <p:nvPr/>
        </p:nvSpPr>
        <p:spPr>
          <a:xfrm>
            <a:off x="1374525" y="3174938"/>
            <a:ext cx="2439300" cy="45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18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QR</a:t>
            </a:r>
            <a:r>
              <a:rPr lang="ko" sz="18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algorithm on tridiagonal form</a:t>
            </a:r>
            <a:endParaRPr baseline="30000" sz="1800"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6" name="Google Shape;326;p26"/>
          <p:cNvSpPr txBox="1"/>
          <p:nvPr/>
        </p:nvSpPr>
        <p:spPr>
          <a:xfrm>
            <a:off x="1378525" y="3839729"/>
            <a:ext cx="2439300" cy="64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18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QR</a:t>
            </a:r>
            <a:r>
              <a:rPr lang="ko" sz="18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decomposition</a:t>
            </a:r>
            <a:endParaRPr sz="1800"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6D9EE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Householder </a:t>
            </a:r>
            <a:r>
              <a:rPr lang="ko" sz="18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 </a:t>
            </a:r>
            <a:r>
              <a:rPr lang="ko" sz="1800">
                <a:solidFill>
                  <a:srgbClr val="6D9EE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Givens</a:t>
            </a:r>
            <a:endParaRPr sz="1800">
              <a:solidFill>
                <a:srgbClr val="6D9EE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7" name="Google Shape;327;p26"/>
          <p:cNvSpPr txBox="1"/>
          <p:nvPr/>
        </p:nvSpPr>
        <p:spPr>
          <a:xfrm>
            <a:off x="4808975" y="3404675"/>
            <a:ext cx="24393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18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QR</a:t>
            </a:r>
            <a:r>
              <a:rPr lang="ko" sz="18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algorithm on Hessenberg form</a:t>
            </a:r>
            <a:endParaRPr sz="1800"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8" name="Google Shape;328;p26"/>
          <p:cNvSpPr txBox="1"/>
          <p:nvPr/>
        </p:nvSpPr>
        <p:spPr>
          <a:xfrm>
            <a:off x="4828000" y="4191950"/>
            <a:ext cx="2439300" cy="64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18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QR</a:t>
            </a:r>
            <a:r>
              <a:rPr lang="ko" sz="18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decomposition</a:t>
            </a:r>
            <a:endParaRPr sz="1800"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Householder / Givens</a:t>
            </a:r>
            <a:endParaRPr sz="1800"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9" name="Google Shape;329;p26"/>
          <p:cNvSpPr txBox="1"/>
          <p:nvPr/>
        </p:nvSpPr>
        <p:spPr>
          <a:xfrm>
            <a:off x="2270325" y="1153925"/>
            <a:ext cx="13293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endParaRPr baseline="30000" sz="1800"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0" name="Google Shape;330;p26"/>
          <p:cNvSpPr txBox="1"/>
          <p:nvPr/>
        </p:nvSpPr>
        <p:spPr>
          <a:xfrm>
            <a:off x="4797475" y="1029925"/>
            <a:ext cx="13293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endParaRPr baseline="30000" sz="1800"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Times New Roman"/>
                <a:ea typeface="Times New Roman"/>
                <a:cs typeface="Times New Roman"/>
                <a:sym typeface="Times New Roman"/>
              </a:rPr>
              <a:t>Summary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6" name="Google Shape;336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i="1" lang="ko">
                <a:latin typeface="Times New Roman"/>
                <a:ea typeface="Times New Roman"/>
                <a:cs typeface="Times New Roman"/>
                <a:sym typeface="Times New Roman"/>
              </a:rPr>
              <a:t>QR</a:t>
            </a:r>
            <a:r>
              <a:rPr lang="ko">
                <a:latin typeface="Times New Roman"/>
                <a:ea typeface="Times New Roman"/>
                <a:cs typeface="Times New Roman"/>
                <a:sym typeface="Times New Roman"/>
              </a:rPr>
              <a:t> algorithm 개론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ko">
                <a:latin typeface="Times New Roman"/>
                <a:ea typeface="Times New Roman"/>
                <a:cs typeface="Times New Roman"/>
                <a:sym typeface="Times New Roman"/>
              </a:rPr>
              <a:t>Householder reduction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ko">
                <a:latin typeface="Times New Roman"/>
                <a:ea typeface="Times New Roman"/>
                <a:cs typeface="Times New Roman"/>
                <a:sym typeface="Times New Roman"/>
              </a:rPr>
              <a:t>Hessenberg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7" name="Google Shape;337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311700" y="99549"/>
            <a:ext cx="85206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80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보통 사용하는 알고리즘: </a:t>
            </a:r>
            <a:r>
              <a:rPr i="1" lang="ko" sz="180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QR</a:t>
            </a:r>
            <a:r>
              <a:rPr lang="ko" sz="180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Algorithm</a:t>
            </a:r>
            <a:endParaRPr baseline="30000" i="1" sz="1800">
              <a:solidFill>
                <a:srgbClr val="FF99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1877725" y="460750"/>
            <a:ext cx="5565900" cy="71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 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QR 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with 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invertible, then 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similar to 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aseline="-25000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RQ </a:t>
            </a:r>
            <a:endParaRPr i="1">
              <a:solidFill>
                <a:srgbClr val="FFF2CC"/>
              </a:solidFill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3199263" y="909275"/>
            <a:ext cx="1376100" cy="71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r>
              <a:rPr baseline="30000" lang="ko" sz="1800">
                <a:solidFill>
                  <a:srgbClr val="FFF2CC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baseline="30000"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endParaRPr i="1">
              <a:solidFill>
                <a:srgbClr val="FFF2CC"/>
              </a:solidFill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4629838" y="873275"/>
            <a:ext cx="1314900" cy="7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aseline="-25000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r>
              <a:rPr baseline="30000" lang="ko" sz="1800">
                <a:solidFill>
                  <a:srgbClr val="FFF2CC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baseline="30000"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AQ </a:t>
            </a:r>
            <a:endParaRPr i="1">
              <a:solidFill>
                <a:srgbClr val="FFF2CC"/>
              </a:solidFill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2848800" y="1363375"/>
            <a:ext cx="1376100" cy="71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18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r>
              <a:rPr baseline="30000" lang="ko" sz="1800">
                <a:solidFill>
                  <a:srgbClr val="F1C232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baseline="30000" i="1" lang="ko" sz="18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ko" sz="18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</a:t>
            </a:r>
            <a:r>
              <a:rPr i="1" lang="ko" sz="18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r>
              <a:rPr baseline="30000" i="1" lang="ko" sz="18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 baseline="30000" i="1">
              <a:solidFill>
                <a:srgbClr val="F1C232"/>
              </a:solidFill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4224900" y="1363375"/>
            <a:ext cx="2070300" cy="71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18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 </a:t>
            </a:r>
            <a:r>
              <a:rPr lang="ko" sz="18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upper triangular</a:t>
            </a:r>
            <a:endParaRPr baseline="30000">
              <a:solidFill>
                <a:srgbClr val="F1C232"/>
              </a:solidFill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2068788" y="2003700"/>
            <a:ext cx="1174800" cy="633900"/>
          </a:xfrm>
          <a:prstGeom prst="rect">
            <a:avLst/>
          </a:prstGeom>
          <a:noFill/>
          <a:ln cap="flat" cmpd="sng" w="9525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18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Q</a:t>
            </a:r>
            <a:r>
              <a:rPr baseline="-25000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baseline="-25000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baseline="-25000"/>
          </a:p>
        </p:txBody>
      </p:sp>
      <p:sp>
        <p:nvSpPr>
          <p:cNvPr id="67" name="Google Shape;67;p14"/>
          <p:cNvSpPr txBox="1"/>
          <p:nvPr/>
        </p:nvSpPr>
        <p:spPr>
          <a:xfrm>
            <a:off x="3316813" y="2003700"/>
            <a:ext cx="1174800" cy="633900"/>
          </a:xfrm>
          <a:prstGeom prst="rect">
            <a:avLst/>
          </a:prstGeom>
          <a:noFill/>
          <a:ln cap="flat" cmpd="sng" w="9525">
            <a:solidFill>
              <a:srgbClr val="DD7E6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18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aseline="-25000" lang="ko" sz="18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</a:t>
            </a:r>
            <a:r>
              <a:rPr baseline="-25000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r>
              <a:rPr baseline="-25000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baseline="-25000"/>
          </a:p>
        </p:txBody>
      </p:sp>
      <p:sp>
        <p:nvSpPr>
          <p:cNvPr id="68" name="Google Shape;68;p14"/>
          <p:cNvSpPr txBox="1"/>
          <p:nvPr/>
        </p:nvSpPr>
        <p:spPr>
          <a:xfrm>
            <a:off x="4944738" y="2003700"/>
            <a:ext cx="1174800" cy="633900"/>
          </a:xfrm>
          <a:prstGeom prst="rect">
            <a:avLst/>
          </a:prstGeom>
          <a:noFill/>
          <a:ln cap="flat" cmpd="sng" w="9525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aseline="-25000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Q</a:t>
            </a:r>
            <a:r>
              <a:rPr baseline="-25000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baseline="-25000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baseline="-25000"/>
          </a:p>
        </p:txBody>
      </p:sp>
      <p:sp>
        <p:nvSpPr>
          <p:cNvPr id="69" name="Google Shape;69;p14"/>
          <p:cNvSpPr txBox="1"/>
          <p:nvPr/>
        </p:nvSpPr>
        <p:spPr>
          <a:xfrm>
            <a:off x="6185021" y="2003700"/>
            <a:ext cx="1174800" cy="633900"/>
          </a:xfrm>
          <a:prstGeom prst="rect">
            <a:avLst/>
          </a:prstGeom>
          <a:noFill/>
          <a:ln cap="flat" cmpd="sng" w="9525">
            <a:solidFill>
              <a:srgbClr val="DD7E6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18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aseline="-25000" lang="ko" sz="18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</a:t>
            </a:r>
            <a:r>
              <a:rPr baseline="-25000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r>
              <a:rPr baseline="-25000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baseline="-25000"/>
          </a:p>
        </p:txBody>
      </p:sp>
      <p:sp>
        <p:nvSpPr>
          <p:cNvPr id="70" name="Google Shape;70;p14"/>
          <p:cNvSpPr txBox="1"/>
          <p:nvPr/>
        </p:nvSpPr>
        <p:spPr>
          <a:xfrm>
            <a:off x="3763150" y="2667175"/>
            <a:ext cx="1651500" cy="63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⋯</a:t>
            </a:r>
            <a:endParaRPr baseline="-25000"/>
          </a:p>
        </p:txBody>
      </p:sp>
      <p:sp>
        <p:nvSpPr>
          <p:cNvPr id="71" name="Google Shape;71;p14"/>
          <p:cNvSpPr txBox="1"/>
          <p:nvPr/>
        </p:nvSpPr>
        <p:spPr>
          <a:xfrm>
            <a:off x="899250" y="3107350"/>
            <a:ext cx="7345500" cy="63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18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aseline="-25000" i="1" lang="ko" sz="18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baseline="-25000"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converges to a triangular matrix, Schur form (under </a:t>
            </a:r>
            <a:r>
              <a:rPr lang="ko" sz="1800">
                <a:solidFill>
                  <a:srgbClr val="DD7E6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certain conditions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/>
          </a:p>
        </p:txBody>
      </p:sp>
      <p:sp>
        <p:nvSpPr>
          <p:cNvPr id="72" name="Google Shape;72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73" name="Google Shape;73;p14"/>
          <p:cNvSpPr txBox="1"/>
          <p:nvPr/>
        </p:nvSpPr>
        <p:spPr>
          <a:xfrm>
            <a:off x="1245925" y="3645200"/>
            <a:ext cx="6760500" cy="63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eigenvalues: diagonal entries of 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aseline="-25000"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endParaRPr>
              <a:solidFill>
                <a:srgbClr val="FFF2CC"/>
              </a:solidFill>
            </a:endParaRPr>
          </a:p>
        </p:txBody>
      </p:sp>
      <p:sp>
        <p:nvSpPr>
          <p:cNvPr id="74" name="Google Shape;74;p14"/>
          <p:cNvSpPr txBox="1"/>
          <p:nvPr/>
        </p:nvSpPr>
        <p:spPr>
          <a:xfrm>
            <a:off x="0" y="4429200"/>
            <a:ext cx="5565900" cy="71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또 뭐가 있을까? 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Jacobi method (Jacobi rotation matrix)</a:t>
            </a:r>
            <a:endParaRPr i="1">
              <a:solidFill>
                <a:srgbClr val="FFF2CC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80" name="Google Shape;80;p15"/>
          <p:cNvSpPr txBox="1"/>
          <p:nvPr/>
        </p:nvSpPr>
        <p:spPr>
          <a:xfrm>
            <a:off x="311700" y="167174"/>
            <a:ext cx="85206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80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컴퓨터로 어떻게 </a:t>
            </a:r>
            <a:r>
              <a:rPr i="1" lang="ko" sz="180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QR</a:t>
            </a:r>
            <a:r>
              <a:rPr lang="ko" sz="180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Decomposition을 하나?</a:t>
            </a:r>
            <a:endParaRPr baseline="30000" i="1" sz="1800">
              <a:solidFill>
                <a:srgbClr val="FF99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1" name="Google Shape;81;p15"/>
          <p:cNvSpPr txBox="1"/>
          <p:nvPr/>
        </p:nvSpPr>
        <p:spPr>
          <a:xfrm>
            <a:off x="520550" y="706600"/>
            <a:ext cx="4778100" cy="71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800"/>
              <a:buFont typeface="Times New Roman"/>
              <a:buChar char="●"/>
            </a:pP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선형대수학 강좌: Gram-Schmidt Process</a:t>
            </a:r>
            <a:endParaRPr i="1">
              <a:solidFill>
                <a:srgbClr val="FFF2CC"/>
              </a:solidFill>
            </a:endParaRPr>
          </a:p>
        </p:txBody>
      </p:sp>
      <p:sp>
        <p:nvSpPr>
          <p:cNvPr id="82" name="Google Shape;82;p15"/>
          <p:cNvSpPr txBox="1"/>
          <p:nvPr/>
        </p:nvSpPr>
        <p:spPr>
          <a:xfrm>
            <a:off x="5190300" y="706600"/>
            <a:ext cx="3720900" cy="71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최악의 선택, numerically unstable</a:t>
            </a:r>
            <a:endParaRPr i="1">
              <a:solidFill>
                <a:schemeClr val="lt2"/>
              </a:solidFill>
            </a:endParaRPr>
          </a:p>
        </p:txBody>
      </p:sp>
      <p:sp>
        <p:nvSpPr>
          <p:cNvPr id="83" name="Google Shape;83;p15"/>
          <p:cNvSpPr txBox="1"/>
          <p:nvPr/>
        </p:nvSpPr>
        <p:spPr>
          <a:xfrm>
            <a:off x="520550" y="1368225"/>
            <a:ext cx="5565900" cy="71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800"/>
              <a:buFont typeface="Times New Roman"/>
              <a:buChar char="●"/>
            </a:pP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Givens reduction</a:t>
            </a:r>
            <a:endParaRPr i="1">
              <a:solidFill>
                <a:srgbClr val="FFF2CC"/>
              </a:solidFill>
            </a:endParaRPr>
          </a:p>
        </p:txBody>
      </p:sp>
      <p:sp>
        <p:nvSpPr>
          <p:cNvPr id="84" name="Google Shape;84;p15"/>
          <p:cNvSpPr txBox="1"/>
          <p:nvPr/>
        </p:nvSpPr>
        <p:spPr>
          <a:xfrm>
            <a:off x="520550" y="2029850"/>
            <a:ext cx="5565900" cy="71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D966"/>
              </a:buClr>
              <a:buSzPts val="1800"/>
              <a:buFont typeface="Times New Roman"/>
              <a:buChar char="●"/>
            </a:pPr>
            <a:r>
              <a:rPr lang="ko" sz="1800">
                <a:solidFill>
                  <a:srgbClr val="FFD9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Householder method</a:t>
            </a:r>
            <a:endParaRPr i="1">
              <a:solidFill>
                <a:srgbClr val="FFD966"/>
              </a:solidFill>
            </a:endParaRPr>
          </a:p>
        </p:txBody>
      </p:sp>
      <p:sp>
        <p:nvSpPr>
          <p:cNvPr id="85" name="Google Shape;85;p15"/>
          <p:cNvSpPr txBox="1"/>
          <p:nvPr/>
        </p:nvSpPr>
        <p:spPr>
          <a:xfrm>
            <a:off x="258050" y="3586150"/>
            <a:ext cx="70731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좋은 참고 문헌 (chapter 2 &amp; 11): </a:t>
            </a:r>
            <a:endParaRPr>
              <a:solidFill>
                <a:srgbClr val="FFF2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ko">
                <a:solidFill>
                  <a:srgbClr val="FFD9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Numerical Recipes - The Art of Scientific Computing 3rd Ed.</a:t>
            </a:r>
            <a:r>
              <a:rPr lang="ko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,W. H. Press, et al. (2007)</a:t>
            </a:r>
            <a:endParaRPr>
              <a:solidFill>
                <a:srgbClr val="FFF2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" name="Google Shape;86;p15"/>
          <p:cNvSpPr txBox="1"/>
          <p:nvPr/>
        </p:nvSpPr>
        <p:spPr>
          <a:xfrm>
            <a:off x="258050" y="4577425"/>
            <a:ext cx="70731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2판은 온라인에서 무료로 볼수 있음! </a:t>
            </a:r>
            <a:r>
              <a:rPr lang="ko">
                <a:solidFill>
                  <a:srgbClr val="6D9EEB"/>
                </a:solidFill>
              </a:rPr>
              <a:t>http://apps.nrbook.com/c/index.html</a:t>
            </a:r>
            <a:endParaRPr>
              <a:solidFill>
                <a:srgbClr val="6D9EE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grpSp>
        <p:nvGrpSpPr>
          <p:cNvPr id="92" name="Google Shape;92;p16"/>
          <p:cNvGrpSpPr/>
          <p:nvPr/>
        </p:nvGrpSpPr>
        <p:grpSpPr>
          <a:xfrm>
            <a:off x="821676" y="775300"/>
            <a:ext cx="1311600" cy="2849550"/>
            <a:chOff x="821676" y="1156300"/>
            <a:chExt cx="1311600" cy="2849550"/>
          </a:xfrm>
        </p:grpSpPr>
        <p:pic>
          <p:nvPicPr>
            <p:cNvPr id="93" name="Google Shape;93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21676" y="1156300"/>
              <a:ext cx="1311600" cy="215613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4" name="Google Shape;94;p16"/>
            <p:cNvSpPr txBox="1"/>
            <p:nvPr/>
          </p:nvSpPr>
          <p:spPr>
            <a:xfrm>
              <a:off x="964475" y="3484450"/>
              <a:ext cx="1026000" cy="52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endParaRPr baseline="-25000">
                <a:solidFill>
                  <a:srgbClr val="FFF2CC"/>
                </a:solidFill>
              </a:endParaRPr>
            </a:p>
          </p:txBody>
        </p:sp>
      </p:grpSp>
      <p:grpSp>
        <p:nvGrpSpPr>
          <p:cNvPr id="95" name="Google Shape;95;p16"/>
          <p:cNvGrpSpPr/>
          <p:nvPr/>
        </p:nvGrpSpPr>
        <p:grpSpPr>
          <a:xfrm>
            <a:off x="2921024" y="775275"/>
            <a:ext cx="1311600" cy="2849575"/>
            <a:chOff x="2921024" y="1156275"/>
            <a:chExt cx="1311600" cy="2849575"/>
          </a:xfrm>
        </p:grpSpPr>
        <p:pic>
          <p:nvPicPr>
            <p:cNvPr id="96" name="Google Shape;96;p1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921024" y="1156275"/>
              <a:ext cx="1311600" cy="215617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7" name="Google Shape;97;p16"/>
            <p:cNvSpPr txBox="1"/>
            <p:nvPr/>
          </p:nvSpPr>
          <p:spPr>
            <a:xfrm>
              <a:off x="3063825" y="3484450"/>
              <a:ext cx="1026000" cy="52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</a:t>
              </a:r>
              <a:r>
                <a:rPr baseline="-25000"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endParaRPr baseline="-25000">
                <a:solidFill>
                  <a:srgbClr val="FFF2CC"/>
                </a:solidFill>
              </a:endParaRPr>
            </a:p>
          </p:txBody>
        </p:sp>
      </p:grpSp>
      <p:grpSp>
        <p:nvGrpSpPr>
          <p:cNvPr id="98" name="Google Shape;98;p16"/>
          <p:cNvGrpSpPr/>
          <p:nvPr/>
        </p:nvGrpSpPr>
        <p:grpSpPr>
          <a:xfrm>
            <a:off x="5020374" y="775277"/>
            <a:ext cx="1311601" cy="2849573"/>
            <a:chOff x="5020374" y="1156277"/>
            <a:chExt cx="1311601" cy="2849573"/>
          </a:xfrm>
        </p:grpSpPr>
        <p:pic>
          <p:nvPicPr>
            <p:cNvPr id="99" name="Google Shape;99;p1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020374" y="1156277"/>
              <a:ext cx="1311601" cy="215616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0" name="Google Shape;100;p16"/>
            <p:cNvSpPr txBox="1"/>
            <p:nvPr/>
          </p:nvSpPr>
          <p:spPr>
            <a:xfrm>
              <a:off x="5163175" y="3484450"/>
              <a:ext cx="1026000" cy="52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</a:t>
              </a:r>
              <a:r>
                <a:rPr baseline="-25000"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</a:t>
              </a:r>
              <a:r>
                <a:rPr baseline="-25000"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endParaRPr baseline="-25000">
                <a:solidFill>
                  <a:srgbClr val="FFF2CC"/>
                </a:solidFill>
              </a:endParaRPr>
            </a:p>
          </p:txBody>
        </p:sp>
      </p:grpSp>
      <p:grpSp>
        <p:nvGrpSpPr>
          <p:cNvPr id="101" name="Google Shape;101;p16"/>
          <p:cNvGrpSpPr/>
          <p:nvPr/>
        </p:nvGrpSpPr>
        <p:grpSpPr>
          <a:xfrm>
            <a:off x="7119725" y="775275"/>
            <a:ext cx="1311600" cy="2849575"/>
            <a:chOff x="7119725" y="1156275"/>
            <a:chExt cx="1311600" cy="2849575"/>
          </a:xfrm>
        </p:grpSpPr>
        <p:pic>
          <p:nvPicPr>
            <p:cNvPr id="102" name="Google Shape;102;p16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7119725" y="1156275"/>
              <a:ext cx="1311600" cy="215617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3" name="Google Shape;103;p16"/>
            <p:cNvSpPr txBox="1"/>
            <p:nvPr/>
          </p:nvSpPr>
          <p:spPr>
            <a:xfrm>
              <a:off x="7262525" y="3484450"/>
              <a:ext cx="1026000" cy="52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ko" sz="1800">
                  <a:solidFill>
                    <a:srgbClr val="FFD966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</a:t>
              </a:r>
              <a:r>
                <a:rPr baseline="-25000" i="1" lang="ko" sz="1800">
                  <a:solidFill>
                    <a:srgbClr val="FFD966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  <a:r>
                <a:rPr i="1" lang="ko" sz="1800">
                  <a:solidFill>
                    <a:srgbClr val="FFD966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</a:t>
              </a:r>
              <a:r>
                <a:rPr baseline="-25000" i="1" lang="ko" sz="1800">
                  <a:solidFill>
                    <a:srgbClr val="FFD966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r>
                <a:rPr i="1" lang="ko" sz="1800">
                  <a:solidFill>
                    <a:srgbClr val="FFD966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</a:t>
              </a:r>
              <a:r>
                <a:rPr baseline="-25000" i="1" lang="ko" sz="1800">
                  <a:solidFill>
                    <a:srgbClr val="FFD966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endParaRPr baseline="-25000">
                <a:solidFill>
                  <a:srgbClr val="FFF2CC"/>
                </a:solidFill>
              </a:endParaRPr>
            </a:p>
          </p:txBody>
        </p:sp>
      </p:grpSp>
      <p:grpSp>
        <p:nvGrpSpPr>
          <p:cNvPr id="104" name="Google Shape;104;p16"/>
          <p:cNvGrpSpPr/>
          <p:nvPr/>
        </p:nvGrpSpPr>
        <p:grpSpPr>
          <a:xfrm>
            <a:off x="2100975" y="1279975"/>
            <a:ext cx="866400" cy="578225"/>
            <a:chOff x="2100975" y="1660975"/>
            <a:chExt cx="866400" cy="578225"/>
          </a:xfrm>
        </p:grpSpPr>
        <p:cxnSp>
          <p:nvCxnSpPr>
            <p:cNvPr id="105" name="Google Shape;105;p16"/>
            <p:cNvCxnSpPr/>
            <p:nvPr/>
          </p:nvCxnSpPr>
          <p:spPr>
            <a:xfrm>
              <a:off x="2256225" y="2239200"/>
              <a:ext cx="555900" cy="0"/>
            </a:xfrm>
            <a:prstGeom prst="straightConnector1">
              <a:avLst/>
            </a:prstGeom>
            <a:noFill/>
            <a:ln cap="flat" cmpd="sng" w="9525">
              <a:solidFill>
                <a:srgbClr val="DD7E6B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06" name="Google Shape;106;p16"/>
            <p:cNvSpPr txBox="1"/>
            <p:nvPr/>
          </p:nvSpPr>
          <p:spPr>
            <a:xfrm>
              <a:off x="2100975" y="1660975"/>
              <a:ext cx="866400" cy="52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</a:t>
              </a:r>
              <a:r>
                <a:rPr baseline="-25000"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/>
            </a:p>
          </p:txBody>
        </p:sp>
      </p:grpSp>
      <p:grpSp>
        <p:nvGrpSpPr>
          <p:cNvPr id="107" name="Google Shape;107;p16"/>
          <p:cNvGrpSpPr/>
          <p:nvPr/>
        </p:nvGrpSpPr>
        <p:grpSpPr>
          <a:xfrm>
            <a:off x="4138800" y="1279975"/>
            <a:ext cx="866400" cy="578225"/>
            <a:chOff x="4138800" y="1660975"/>
            <a:chExt cx="866400" cy="578225"/>
          </a:xfrm>
        </p:grpSpPr>
        <p:cxnSp>
          <p:nvCxnSpPr>
            <p:cNvPr id="108" name="Google Shape;108;p16"/>
            <p:cNvCxnSpPr/>
            <p:nvPr/>
          </p:nvCxnSpPr>
          <p:spPr>
            <a:xfrm>
              <a:off x="4348550" y="2239200"/>
              <a:ext cx="555900" cy="0"/>
            </a:xfrm>
            <a:prstGeom prst="straightConnector1">
              <a:avLst/>
            </a:prstGeom>
            <a:noFill/>
            <a:ln cap="flat" cmpd="sng" w="9525">
              <a:solidFill>
                <a:srgbClr val="DD7E6B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09" name="Google Shape;109;p16"/>
            <p:cNvSpPr txBox="1"/>
            <p:nvPr/>
          </p:nvSpPr>
          <p:spPr>
            <a:xfrm>
              <a:off x="4138800" y="1660975"/>
              <a:ext cx="866400" cy="52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</a:t>
              </a:r>
              <a:r>
                <a:rPr baseline="-25000"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/>
            </a:p>
          </p:txBody>
        </p:sp>
      </p:grpSp>
      <p:grpSp>
        <p:nvGrpSpPr>
          <p:cNvPr id="110" name="Google Shape;110;p16"/>
          <p:cNvGrpSpPr/>
          <p:nvPr/>
        </p:nvGrpSpPr>
        <p:grpSpPr>
          <a:xfrm>
            <a:off x="6257875" y="1279975"/>
            <a:ext cx="866400" cy="573388"/>
            <a:chOff x="6257875" y="1660975"/>
            <a:chExt cx="866400" cy="573388"/>
          </a:xfrm>
        </p:grpSpPr>
        <p:cxnSp>
          <p:nvCxnSpPr>
            <p:cNvPr id="111" name="Google Shape;111;p16"/>
            <p:cNvCxnSpPr/>
            <p:nvPr/>
          </p:nvCxnSpPr>
          <p:spPr>
            <a:xfrm>
              <a:off x="6413125" y="2234363"/>
              <a:ext cx="555900" cy="0"/>
            </a:xfrm>
            <a:prstGeom prst="straightConnector1">
              <a:avLst/>
            </a:prstGeom>
            <a:noFill/>
            <a:ln cap="flat" cmpd="sng" w="9525">
              <a:solidFill>
                <a:srgbClr val="DD7E6B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12" name="Google Shape;112;p16"/>
            <p:cNvSpPr txBox="1"/>
            <p:nvPr/>
          </p:nvSpPr>
          <p:spPr>
            <a:xfrm>
              <a:off x="6257875" y="1660975"/>
              <a:ext cx="866400" cy="52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</a:t>
              </a:r>
              <a:r>
                <a:rPr baseline="-25000"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  <a:endParaRPr/>
            </a:p>
          </p:txBody>
        </p:sp>
      </p:grpSp>
      <p:sp>
        <p:nvSpPr>
          <p:cNvPr id="113" name="Google Shape;113;p16"/>
          <p:cNvSpPr txBox="1"/>
          <p:nvPr/>
        </p:nvSpPr>
        <p:spPr>
          <a:xfrm>
            <a:off x="5549475" y="3742438"/>
            <a:ext cx="2154900" cy="5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1800">
                <a:solidFill>
                  <a:srgbClr val="FFD9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r>
              <a:rPr lang="ko" sz="1800">
                <a:solidFill>
                  <a:srgbClr val="FFD9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</a:t>
            </a:r>
            <a:r>
              <a:rPr i="1" lang="ko" sz="1800">
                <a:solidFill>
                  <a:srgbClr val="FFD9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baseline="-25000" lang="ko" sz="1800">
                <a:solidFill>
                  <a:srgbClr val="FFD9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i="1" lang="ko" sz="1800">
                <a:solidFill>
                  <a:srgbClr val="FFD9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baseline="-25000" lang="ko" sz="1800">
                <a:solidFill>
                  <a:srgbClr val="FFD9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i="1" lang="ko" sz="1800">
                <a:solidFill>
                  <a:srgbClr val="FFD9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baseline="-25000" lang="ko" sz="1800">
                <a:solidFill>
                  <a:srgbClr val="FFD9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>
              <a:solidFill>
                <a:srgbClr val="FFD966"/>
              </a:solidFill>
            </a:endParaRPr>
          </a:p>
        </p:txBody>
      </p:sp>
      <p:sp>
        <p:nvSpPr>
          <p:cNvPr id="114" name="Google Shape;114;p16"/>
          <p:cNvSpPr txBox="1"/>
          <p:nvPr/>
        </p:nvSpPr>
        <p:spPr>
          <a:xfrm>
            <a:off x="406050" y="3742450"/>
            <a:ext cx="4645800" cy="5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baseline="-25000"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baseline="-25000"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… : </a:t>
            </a:r>
            <a:r>
              <a:rPr lang="ko" sz="1800">
                <a:solidFill>
                  <a:srgbClr val="DD7E6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Householder reflector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(matrix)</a:t>
            </a:r>
            <a:endParaRPr/>
          </a:p>
        </p:txBody>
      </p:sp>
      <p:sp>
        <p:nvSpPr>
          <p:cNvPr id="115" name="Google Shape;115;p16"/>
          <p:cNvSpPr txBox="1"/>
          <p:nvPr/>
        </p:nvSpPr>
        <p:spPr>
          <a:xfrm>
            <a:off x="311700" y="159074"/>
            <a:ext cx="85206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i="1" lang="ko" sz="180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r>
              <a:rPr i="1" lang="ko" sz="180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lang="ko" sz="180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Decomposition by Householder Method</a:t>
            </a:r>
            <a:endParaRPr baseline="30000" i="1" sz="1800">
              <a:solidFill>
                <a:srgbClr val="FF99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6" name="Google Shape;116;p16"/>
          <p:cNvSpPr txBox="1"/>
          <p:nvPr/>
        </p:nvSpPr>
        <p:spPr>
          <a:xfrm>
            <a:off x="7381775" y="272375"/>
            <a:ext cx="787500" cy="5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1800">
                <a:solidFill>
                  <a:srgbClr val="FFD9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endParaRPr>
              <a:solidFill>
                <a:srgbClr val="FFD966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1" name="Google Shape;121;p17"/>
          <p:cNvCxnSpPr/>
          <p:nvPr/>
        </p:nvCxnSpPr>
        <p:spPr>
          <a:xfrm>
            <a:off x="4695638" y="3148246"/>
            <a:ext cx="0" cy="862200"/>
          </a:xfrm>
          <a:prstGeom prst="straightConnector1">
            <a:avLst/>
          </a:prstGeom>
          <a:noFill/>
          <a:ln cap="flat" cmpd="sng" w="9525">
            <a:solidFill>
              <a:srgbClr val="93C47D"/>
            </a:solidFill>
            <a:prstDash val="dash"/>
            <a:round/>
            <a:headEnd len="med" w="med" type="none"/>
            <a:tailEnd len="med" w="med" type="none"/>
          </a:ln>
        </p:spPr>
      </p:cxnSp>
      <p:grpSp>
        <p:nvGrpSpPr>
          <p:cNvPr id="122" name="Google Shape;122;p17"/>
          <p:cNvGrpSpPr/>
          <p:nvPr/>
        </p:nvGrpSpPr>
        <p:grpSpPr>
          <a:xfrm>
            <a:off x="3963275" y="3189150"/>
            <a:ext cx="2824750" cy="1055625"/>
            <a:chOff x="3963275" y="3189150"/>
            <a:chExt cx="2824750" cy="1055625"/>
          </a:xfrm>
        </p:grpSpPr>
        <p:cxnSp>
          <p:nvCxnSpPr>
            <p:cNvPr id="123" name="Google Shape;123;p17"/>
            <p:cNvCxnSpPr/>
            <p:nvPr/>
          </p:nvCxnSpPr>
          <p:spPr>
            <a:xfrm>
              <a:off x="3963275" y="3189150"/>
              <a:ext cx="714600" cy="800700"/>
            </a:xfrm>
            <a:prstGeom prst="straightConnector1">
              <a:avLst/>
            </a:prstGeom>
            <a:noFill/>
            <a:ln cap="flat" cmpd="sng" w="19050">
              <a:solidFill>
                <a:srgbClr val="FFD9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24" name="Google Shape;124;p17"/>
            <p:cNvSpPr txBox="1"/>
            <p:nvPr/>
          </p:nvSpPr>
          <p:spPr>
            <a:xfrm>
              <a:off x="4642725" y="3807375"/>
              <a:ext cx="2145300" cy="4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ko" sz="1800">
                  <a:solidFill>
                    <a:srgbClr val="FFD966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</a:t>
              </a:r>
              <a:r>
                <a:rPr b="1" lang="ko" sz="1800">
                  <a:solidFill>
                    <a:srgbClr val="FFD966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x</a:t>
              </a:r>
              <a:r>
                <a:rPr lang="ko" sz="1800">
                  <a:solidFill>
                    <a:srgbClr val="FFD966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= </a:t>
              </a:r>
              <a:r>
                <a:rPr b="1" lang="ko" sz="1800">
                  <a:solidFill>
                    <a:srgbClr val="FFD966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x</a:t>
              </a:r>
              <a:r>
                <a:rPr lang="ko" sz="1800">
                  <a:solidFill>
                    <a:srgbClr val="FFD966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lang="ko" sz="1800">
                  <a:solidFill>
                    <a:srgbClr val="FFD966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-</a:t>
              </a:r>
              <a:r>
                <a:rPr lang="ko" sz="1800">
                  <a:solidFill>
                    <a:srgbClr val="FFD966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2(</a:t>
              </a:r>
              <a:r>
                <a:rPr b="1" lang="ko" sz="1800">
                  <a:solidFill>
                    <a:srgbClr val="FFD966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x</a:t>
              </a:r>
              <a:r>
                <a:rPr lang="ko" sz="1800">
                  <a:solidFill>
                    <a:srgbClr val="FFD966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⋅</a:t>
              </a:r>
              <a:r>
                <a:rPr b="1" lang="ko" sz="1800">
                  <a:solidFill>
                    <a:srgbClr val="FFD966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u</a:t>
              </a:r>
              <a:r>
                <a:rPr lang="ko" sz="1800">
                  <a:solidFill>
                    <a:srgbClr val="FFD966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)</a:t>
              </a:r>
              <a:r>
                <a:rPr b="1" lang="ko" sz="1800">
                  <a:solidFill>
                    <a:srgbClr val="FFD966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u</a:t>
              </a:r>
              <a:endParaRPr b="1" sz="1800">
                <a:solidFill>
                  <a:srgbClr val="FFD966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125" name="Google Shape;125;p17"/>
          <p:cNvGrpSpPr/>
          <p:nvPr/>
        </p:nvGrpSpPr>
        <p:grpSpPr>
          <a:xfrm>
            <a:off x="2793150" y="3189135"/>
            <a:ext cx="1141688" cy="1667400"/>
            <a:chOff x="2793150" y="3189135"/>
            <a:chExt cx="1141688" cy="1667400"/>
          </a:xfrm>
        </p:grpSpPr>
        <p:cxnSp>
          <p:nvCxnSpPr>
            <p:cNvPr id="126" name="Google Shape;126;p17"/>
            <p:cNvCxnSpPr/>
            <p:nvPr/>
          </p:nvCxnSpPr>
          <p:spPr>
            <a:xfrm>
              <a:off x="3934838" y="3189135"/>
              <a:ext cx="0" cy="1667400"/>
            </a:xfrm>
            <a:prstGeom prst="straightConnector1">
              <a:avLst/>
            </a:prstGeom>
            <a:noFill/>
            <a:ln cap="flat" cmpd="sng" w="19050">
              <a:solidFill>
                <a:srgbClr val="93C47D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27" name="Google Shape;127;p17"/>
            <p:cNvSpPr txBox="1"/>
            <p:nvPr/>
          </p:nvSpPr>
          <p:spPr>
            <a:xfrm>
              <a:off x="2793150" y="4350475"/>
              <a:ext cx="1064400" cy="4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800">
                  <a:solidFill>
                    <a:srgbClr val="93C47D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-</a:t>
              </a:r>
              <a:r>
                <a:rPr lang="ko" sz="1800">
                  <a:solidFill>
                    <a:srgbClr val="93C47D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r>
                <a:rPr lang="ko" sz="1800">
                  <a:solidFill>
                    <a:srgbClr val="93C47D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(</a:t>
              </a:r>
              <a:r>
                <a:rPr b="1" lang="ko" sz="1800">
                  <a:solidFill>
                    <a:srgbClr val="93C47D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x</a:t>
              </a:r>
              <a:r>
                <a:rPr lang="ko" sz="1800">
                  <a:solidFill>
                    <a:srgbClr val="93C47D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⋅</a:t>
              </a:r>
              <a:r>
                <a:rPr b="1" lang="ko" sz="1800">
                  <a:solidFill>
                    <a:srgbClr val="93C47D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u</a:t>
              </a:r>
              <a:r>
                <a:rPr lang="ko" sz="1800">
                  <a:solidFill>
                    <a:srgbClr val="93C47D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)</a:t>
              </a:r>
              <a:r>
                <a:rPr b="1" lang="ko" sz="1800">
                  <a:solidFill>
                    <a:srgbClr val="93C47D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u</a:t>
              </a:r>
              <a:endParaRPr b="1">
                <a:solidFill>
                  <a:srgbClr val="93C47D"/>
                </a:solidFill>
              </a:endParaRPr>
            </a:p>
          </p:txBody>
        </p:sp>
      </p:grpSp>
      <p:sp>
        <p:nvSpPr>
          <p:cNvPr id="128" name="Google Shape;128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29" name="Google Shape;129;p17"/>
          <p:cNvSpPr txBox="1"/>
          <p:nvPr/>
        </p:nvSpPr>
        <p:spPr>
          <a:xfrm>
            <a:off x="311700" y="155299"/>
            <a:ext cx="85206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80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Householder Reflector</a:t>
            </a:r>
            <a:endParaRPr baseline="30000" i="1" sz="1800">
              <a:solidFill>
                <a:srgbClr val="FF99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0" name="Google Shape;130;p17"/>
          <p:cNvSpPr txBox="1"/>
          <p:nvPr/>
        </p:nvSpPr>
        <p:spPr>
          <a:xfrm>
            <a:off x="1856450" y="771850"/>
            <a:ext cx="3676800" cy="5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 </a:t>
            </a:r>
            <a:r>
              <a:rPr lang="ko" sz="1800">
                <a:solidFill>
                  <a:srgbClr val="FFF2CC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2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uu</a:t>
            </a:r>
            <a:r>
              <a:rPr baseline="30000"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 baseline="30000" i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1" name="Google Shape;131;p17"/>
          <p:cNvSpPr txBox="1"/>
          <p:nvPr/>
        </p:nvSpPr>
        <p:spPr>
          <a:xfrm>
            <a:off x="4892650" y="771850"/>
            <a:ext cx="2394900" cy="5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a unit vector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2" name="Google Shape;132;p17"/>
          <p:cNvSpPr txBox="1"/>
          <p:nvPr/>
        </p:nvSpPr>
        <p:spPr>
          <a:xfrm>
            <a:off x="3623700" y="1298025"/>
            <a:ext cx="23469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 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ko" sz="1800">
                <a:solidFill>
                  <a:srgbClr val="FFF2CC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2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uu</a:t>
            </a:r>
            <a:r>
              <a:rPr baseline="30000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33" name="Google Shape;133;p17"/>
          <p:cNvGrpSpPr/>
          <p:nvPr/>
        </p:nvGrpSpPr>
        <p:grpSpPr>
          <a:xfrm>
            <a:off x="2035075" y="2808313"/>
            <a:ext cx="3212900" cy="1003938"/>
            <a:chOff x="2035075" y="2808313"/>
            <a:chExt cx="3212900" cy="1003938"/>
          </a:xfrm>
        </p:grpSpPr>
        <p:sp>
          <p:nvSpPr>
            <p:cNvPr id="134" name="Google Shape;134;p17"/>
            <p:cNvSpPr/>
            <p:nvPr/>
          </p:nvSpPr>
          <p:spPr>
            <a:xfrm>
              <a:off x="2680775" y="2808313"/>
              <a:ext cx="2567200" cy="846925"/>
            </a:xfrm>
            <a:custGeom>
              <a:rect b="b" l="l" r="r" t="t"/>
              <a:pathLst>
                <a:path extrusionOk="0" h="33877" w="102688">
                  <a:moveTo>
                    <a:pt x="28848" y="0"/>
                  </a:moveTo>
                  <a:lnTo>
                    <a:pt x="0" y="32818"/>
                  </a:lnTo>
                  <a:lnTo>
                    <a:pt x="77545" y="33877"/>
                  </a:lnTo>
                  <a:lnTo>
                    <a:pt x="102688" y="0"/>
                  </a:lnTo>
                  <a:close/>
                </a:path>
              </a:pathLst>
            </a:custGeom>
            <a:solidFill>
              <a:srgbClr val="0D0000">
                <a:alpha val="60380"/>
              </a:srgbClr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grpSp>
          <p:nvGrpSpPr>
            <p:cNvPr id="135" name="Google Shape;135;p17"/>
            <p:cNvGrpSpPr/>
            <p:nvPr/>
          </p:nvGrpSpPr>
          <p:grpSpPr>
            <a:xfrm flipH="1">
              <a:off x="3771264" y="3046400"/>
              <a:ext cx="158805" cy="125700"/>
              <a:chOff x="2950950" y="2675875"/>
              <a:chExt cx="112500" cy="125700"/>
            </a:xfrm>
          </p:grpSpPr>
          <p:cxnSp>
            <p:nvCxnSpPr>
              <p:cNvPr id="136" name="Google Shape;136;p17"/>
              <p:cNvCxnSpPr/>
              <p:nvPr/>
            </p:nvCxnSpPr>
            <p:spPr>
              <a:xfrm>
                <a:off x="2950950" y="2675875"/>
                <a:ext cx="1125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6D9EEB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7" name="Google Shape;137;p17"/>
              <p:cNvCxnSpPr/>
              <p:nvPr/>
            </p:nvCxnSpPr>
            <p:spPr>
              <a:xfrm>
                <a:off x="3063450" y="2675875"/>
                <a:ext cx="0" cy="1257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6D9EEB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138" name="Google Shape;138;p17"/>
            <p:cNvSpPr txBox="1"/>
            <p:nvPr/>
          </p:nvSpPr>
          <p:spPr>
            <a:xfrm>
              <a:off x="2035075" y="3374850"/>
              <a:ext cx="723900" cy="4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H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139" name="Google Shape;139;p17"/>
          <p:cNvGrpSpPr/>
          <p:nvPr/>
        </p:nvGrpSpPr>
        <p:grpSpPr>
          <a:xfrm>
            <a:off x="3936825" y="1958450"/>
            <a:ext cx="747650" cy="588900"/>
            <a:chOff x="3936825" y="1958450"/>
            <a:chExt cx="747650" cy="588900"/>
          </a:xfrm>
        </p:grpSpPr>
        <p:cxnSp>
          <p:nvCxnSpPr>
            <p:cNvPr id="140" name="Google Shape;140;p17"/>
            <p:cNvCxnSpPr/>
            <p:nvPr/>
          </p:nvCxnSpPr>
          <p:spPr>
            <a:xfrm rot="10800000">
              <a:off x="3936825" y="1958450"/>
              <a:ext cx="0" cy="588900"/>
            </a:xfrm>
            <a:prstGeom prst="straightConnector1">
              <a:avLst/>
            </a:prstGeom>
            <a:noFill/>
            <a:ln cap="flat" cmpd="sng" w="9525">
              <a:solidFill>
                <a:srgbClr val="666666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141" name="Google Shape;141;p17"/>
            <p:cNvCxnSpPr/>
            <p:nvPr/>
          </p:nvCxnSpPr>
          <p:spPr>
            <a:xfrm rot="10800000">
              <a:off x="3936875" y="2315775"/>
              <a:ext cx="747600" cy="0"/>
            </a:xfrm>
            <a:prstGeom prst="straightConnector1">
              <a:avLst/>
            </a:prstGeom>
            <a:noFill/>
            <a:ln cap="flat" cmpd="sng" w="9525">
              <a:solidFill>
                <a:srgbClr val="666666"/>
              </a:solidFill>
              <a:prstDash val="dash"/>
              <a:round/>
              <a:headEnd len="med" w="med" type="none"/>
              <a:tailEnd len="med" w="med" type="none"/>
            </a:ln>
          </p:spPr>
        </p:cxnSp>
      </p:grpSp>
      <p:sp>
        <p:nvSpPr>
          <p:cNvPr id="142" name="Google Shape;142;p17"/>
          <p:cNvSpPr/>
          <p:nvPr/>
        </p:nvSpPr>
        <p:spPr>
          <a:xfrm>
            <a:off x="3910350" y="2282700"/>
            <a:ext cx="57600" cy="57600"/>
          </a:xfrm>
          <a:prstGeom prst="ellipse">
            <a:avLst/>
          </a:prstGeom>
          <a:solidFill>
            <a:srgbClr val="FFD966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7"/>
          <p:cNvSpPr txBox="1"/>
          <p:nvPr/>
        </p:nvSpPr>
        <p:spPr>
          <a:xfrm>
            <a:off x="2035075" y="2074175"/>
            <a:ext cx="10644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</a:t>
            </a:r>
            <a:r>
              <a:rPr b="1" baseline="-25000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1"/>
          </a:p>
        </p:txBody>
      </p:sp>
      <p:sp>
        <p:nvSpPr>
          <p:cNvPr id="144" name="Google Shape;144;p17"/>
          <p:cNvSpPr txBox="1"/>
          <p:nvPr/>
        </p:nvSpPr>
        <p:spPr>
          <a:xfrm>
            <a:off x="913800" y="1256025"/>
            <a:ext cx="2904000" cy="5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 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∈ ℝ</a:t>
            </a:r>
            <a:r>
              <a:rPr baseline="30000"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, not zero vector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5" name="Google Shape;145;p17"/>
          <p:cNvSpPr txBox="1"/>
          <p:nvPr/>
        </p:nvSpPr>
        <p:spPr>
          <a:xfrm>
            <a:off x="5344200" y="1298025"/>
            <a:ext cx="17223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ko" sz="1800">
                <a:solidFill>
                  <a:srgbClr val="FFF2CC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2(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⋅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6" name="Google Shape;146;p17"/>
          <p:cNvSpPr txBox="1"/>
          <p:nvPr/>
        </p:nvSpPr>
        <p:spPr>
          <a:xfrm>
            <a:off x="2793150" y="2074175"/>
            <a:ext cx="10644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(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⋅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endParaRPr b="1"/>
          </a:p>
        </p:txBody>
      </p:sp>
      <p:cxnSp>
        <p:nvCxnSpPr>
          <p:cNvPr id="147" name="Google Shape;147;p17"/>
          <p:cNvCxnSpPr/>
          <p:nvPr/>
        </p:nvCxnSpPr>
        <p:spPr>
          <a:xfrm flipH="1" rot="10800000">
            <a:off x="3941466" y="3974495"/>
            <a:ext cx="760800" cy="856500"/>
          </a:xfrm>
          <a:prstGeom prst="straightConnector1">
            <a:avLst/>
          </a:prstGeom>
          <a:noFill/>
          <a:ln cap="flat" cmpd="sng" w="9525">
            <a:solidFill>
              <a:srgbClr val="DD7E6B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48" name="Google Shape;148;p17"/>
          <p:cNvCxnSpPr/>
          <p:nvPr/>
        </p:nvCxnSpPr>
        <p:spPr>
          <a:xfrm>
            <a:off x="4695638" y="2340310"/>
            <a:ext cx="0" cy="862200"/>
          </a:xfrm>
          <a:prstGeom prst="straightConnector1">
            <a:avLst/>
          </a:prstGeom>
          <a:noFill/>
          <a:ln cap="flat" cmpd="sng" w="9525">
            <a:solidFill>
              <a:srgbClr val="93C47D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49" name="Google Shape;149;p17"/>
          <p:cNvSpPr txBox="1"/>
          <p:nvPr/>
        </p:nvSpPr>
        <p:spPr>
          <a:xfrm>
            <a:off x="5456450" y="2983500"/>
            <a:ext cx="19773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DD7E6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reflection 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across 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endParaRPr i="1">
              <a:solidFill>
                <a:srgbClr val="FFF2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0" name="Google Shape;150;p17"/>
          <p:cNvSpPr txBox="1"/>
          <p:nvPr/>
        </p:nvSpPr>
        <p:spPr>
          <a:xfrm>
            <a:off x="5287850" y="2098750"/>
            <a:ext cx="2715300" cy="5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1800">
                <a:solidFill>
                  <a:srgbClr val="DD7E6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baseline="30000" i="1" lang="ko" sz="1800">
                <a:solidFill>
                  <a:srgbClr val="DD7E6B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baseline="30000" lang="ko" sz="1800">
                <a:solidFill>
                  <a:srgbClr val="DD7E6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ko" sz="1800">
                <a:solidFill>
                  <a:srgbClr val="DD7E6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</a:t>
            </a:r>
            <a:r>
              <a:rPr i="1" lang="ko" sz="1800">
                <a:solidFill>
                  <a:srgbClr val="DD7E6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baseline="30000" i="1" lang="ko" sz="1800">
                <a:solidFill>
                  <a:srgbClr val="DD7E6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lang="ko" sz="1800">
                <a:solidFill>
                  <a:srgbClr val="DD7E6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</a:t>
            </a:r>
            <a:r>
              <a:rPr i="1" lang="ko" sz="1800">
                <a:solidFill>
                  <a:srgbClr val="DD7E6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endParaRPr i="1">
              <a:solidFill>
                <a:srgbClr val="DD7E6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1" name="Google Shape;151;p17"/>
          <p:cNvSpPr txBox="1"/>
          <p:nvPr/>
        </p:nvSpPr>
        <p:spPr>
          <a:xfrm>
            <a:off x="7433750" y="2098750"/>
            <a:ext cx="1443900" cy="5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1800">
                <a:solidFill>
                  <a:srgbClr val="DD7E6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baseline="30000" lang="ko" sz="1800">
                <a:solidFill>
                  <a:srgbClr val="DD7E6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ko" sz="1800">
                <a:solidFill>
                  <a:srgbClr val="DD7E6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</a:t>
            </a:r>
            <a:r>
              <a:rPr i="1" lang="ko" sz="1800">
                <a:solidFill>
                  <a:srgbClr val="DD7E6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endParaRPr i="1">
              <a:solidFill>
                <a:srgbClr val="DD7E6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52" name="Google Shape;152;p17"/>
          <p:cNvGrpSpPr/>
          <p:nvPr/>
        </p:nvGrpSpPr>
        <p:grpSpPr>
          <a:xfrm>
            <a:off x="3498350" y="2414713"/>
            <a:ext cx="469500" cy="750900"/>
            <a:chOff x="3498350" y="2414713"/>
            <a:chExt cx="469500" cy="750900"/>
          </a:xfrm>
        </p:grpSpPr>
        <p:cxnSp>
          <p:nvCxnSpPr>
            <p:cNvPr id="153" name="Google Shape;153;p17"/>
            <p:cNvCxnSpPr/>
            <p:nvPr/>
          </p:nvCxnSpPr>
          <p:spPr>
            <a:xfrm rot="10800000">
              <a:off x="3934850" y="2530513"/>
              <a:ext cx="0" cy="635100"/>
            </a:xfrm>
            <a:prstGeom prst="straightConnector1">
              <a:avLst/>
            </a:prstGeom>
            <a:noFill/>
            <a:ln cap="flat" cmpd="sng" w="19050">
              <a:solidFill>
                <a:srgbClr val="FFF2CC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54" name="Google Shape;154;p17"/>
            <p:cNvSpPr txBox="1"/>
            <p:nvPr/>
          </p:nvSpPr>
          <p:spPr>
            <a:xfrm>
              <a:off x="3498350" y="2414713"/>
              <a:ext cx="4695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u</a:t>
              </a:r>
              <a:endParaRPr/>
            </a:p>
          </p:txBody>
        </p:sp>
      </p:grpSp>
      <p:grpSp>
        <p:nvGrpSpPr>
          <p:cNvPr id="155" name="Google Shape;155;p17"/>
          <p:cNvGrpSpPr/>
          <p:nvPr/>
        </p:nvGrpSpPr>
        <p:grpSpPr>
          <a:xfrm>
            <a:off x="3930200" y="2064900"/>
            <a:ext cx="1141300" cy="1100713"/>
            <a:chOff x="3930200" y="2064900"/>
            <a:chExt cx="1141300" cy="1100713"/>
          </a:xfrm>
        </p:grpSpPr>
        <p:sp>
          <p:nvSpPr>
            <p:cNvPr id="156" name="Google Shape;156;p17"/>
            <p:cNvSpPr txBox="1"/>
            <p:nvPr/>
          </p:nvSpPr>
          <p:spPr>
            <a:xfrm>
              <a:off x="4522800" y="2064900"/>
              <a:ext cx="548700" cy="4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x</a:t>
              </a:r>
              <a:endParaRPr/>
            </a:p>
          </p:txBody>
        </p:sp>
        <p:cxnSp>
          <p:nvCxnSpPr>
            <p:cNvPr id="157" name="Google Shape;157;p17"/>
            <p:cNvCxnSpPr/>
            <p:nvPr/>
          </p:nvCxnSpPr>
          <p:spPr>
            <a:xfrm flipH="1" rot="10800000">
              <a:off x="3930200" y="2309113"/>
              <a:ext cx="760800" cy="856500"/>
            </a:xfrm>
            <a:prstGeom prst="straightConnector1">
              <a:avLst/>
            </a:prstGeom>
            <a:noFill/>
            <a:ln cap="flat" cmpd="sng" w="19050">
              <a:solidFill>
                <a:srgbClr val="DD7E6B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63" name="Google Shape;163;p18"/>
          <p:cNvSpPr txBox="1"/>
          <p:nvPr/>
        </p:nvSpPr>
        <p:spPr>
          <a:xfrm>
            <a:off x="4904625" y="1595350"/>
            <a:ext cx="1261500" cy="5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ρ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±1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4" name="Google Shape;164;p18"/>
          <p:cNvSpPr txBox="1"/>
          <p:nvPr/>
        </p:nvSpPr>
        <p:spPr>
          <a:xfrm>
            <a:off x="6102425" y="1595350"/>
            <a:ext cx="1261500" cy="5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α = ρ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||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||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5" name="Google Shape;165;p18"/>
          <p:cNvSpPr txBox="1"/>
          <p:nvPr/>
        </p:nvSpPr>
        <p:spPr>
          <a:xfrm>
            <a:off x="1780050" y="1595350"/>
            <a:ext cx="2904000" cy="5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 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∈ ℝ</a:t>
            </a:r>
            <a:r>
              <a:rPr baseline="30000"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, not zero vector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6" name="Google Shape;166;p18"/>
          <p:cNvSpPr txBox="1"/>
          <p:nvPr/>
        </p:nvSpPr>
        <p:spPr>
          <a:xfrm>
            <a:off x="2645650" y="824125"/>
            <a:ext cx="3676800" cy="5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 </a:t>
            </a:r>
            <a:r>
              <a:rPr lang="ko" sz="1800">
                <a:solidFill>
                  <a:srgbClr val="FFF2CC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2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uu</a:t>
            </a:r>
            <a:r>
              <a:rPr baseline="30000"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 baseline="30000" i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7" name="Google Shape;16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6088" y="2879050"/>
            <a:ext cx="1700784" cy="646436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18"/>
          <p:cNvSpPr txBox="1"/>
          <p:nvPr/>
        </p:nvSpPr>
        <p:spPr>
          <a:xfrm>
            <a:off x="311700" y="181324"/>
            <a:ext cx="85206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80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Householder Reflector for </a:t>
            </a:r>
            <a:r>
              <a:rPr i="1" lang="ko" sz="180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QR</a:t>
            </a:r>
            <a:r>
              <a:rPr lang="ko" sz="180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Decomposition</a:t>
            </a:r>
            <a:endParaRPr baseline="30000" i="1" sz="1800">
              <a:solidFill>
                <a:srgbClr val="FF99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9" name="Google Shape;16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71287" y="2518979"/>
            <a:ext cx="1378676" cy="136660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18"/>
          <p:cNvSpPr txBox="1"/>
          <p:nvPr/>
        </p:nvSpPr>
        <p:spPr>
          <a:xfrm>
            <a:off x="5792813" y="2941575"/>
            <a:ext cx="1571100" cy="5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1800">
                <a:solidFill>
                  <a:srgbClr val="FFD9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b="1" lang="ko" sz="1800">
                <a:solidFill>
                  <a:srgbClr val="FFD9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ko" sz="1800">
                <a:solidFill>
                  <a:srgbClr val="FFD9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</a:t>
            </a:r>
            <a:r>
              <a:rPr i="1" lang="ko" sz="1800">
                <a:solidFill>
                  <a:srgbClr val="FFD9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α</a:t>
            </a:r>
            <a:r>
              <a:rPr b="1" lang="ko" sz="1800">
                <a:solidFill>
                  <a:srgbClr val="FFD9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baseline="-25000" lang="ko" sz="1800">
                <a:solidFill>
                  <a:srgbClr val="FFD9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baseline="-25000">
              <a:solidFill>
                <a:srgbClr val="FFD9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1" name="Google Shape;171;p18"/>
          <p:cNvSpPr txBox="1"/>
          <p:nvPr/>
        </p:nvSpPr>
        <p:spPr>
          <a:xfrm>
            <a:off x="3308850" y="4188613"/>
            <a:ext cx="2526300" cy="5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rgbClr val="DD7E6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ko" sz="1800">
                <a:solidFill>
                  <a:srgbClr val="DD7E6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를 어떻게 선택할까?</a:t>
            </a:r>
            <a:endParaRPr baseline="30000">
              <a:solidFill>
                <a:srgbClr val="DD7E6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9"/>
          <p:cNvSpPr/>
          <p:nvPr/>
        </p:nvSpPr>
        <p:spPr>
          <a:xfrm>
            <a:off x="2243350" y="332700"/>
            <a:ext cx="414000" cy="1309800"/>
          </a:xfrm>
          <a:prstGeom prst="roundRect">
            <a:avLst>
              <a:gd fmla="val 16667" name="adj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178" name="Google Shape;17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8550" y="2494700"/>
            <a:ext cx="2868168" cy="34418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19"/>
          <p:cNvSpPr txBox="1"/>
          <p:nvPr/>
        </p:nvSpPr>
        <p:spPr>
          <a:xfrm>
            <a:off x="4724888" y="1110138"/>
            <a:ext cx="1571100" cy="5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baseline="-25000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α</a:t>
            </a:r>
            <a:r>
              <a:rPr baseline="-25000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baseline="-25000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baseline="-25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0" name="Google Shape;180;p19"/>
          <p:cNvSpPr txBox="1"/>
          <p:nvPr/>
        </p:nvSpPr>
        <p:spPr>
          <a:xfrm>
            <a:off x="4837150" y="2432300"/>
            <a:ext cx="1935900" cy="5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[ 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α</a:t>
            </a:r>
            <a:r>
              <a:rPr baseline="-25000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baseline="-25000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baseline="-25000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aseline="-25000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]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1" name="Google Shape;181;p19"/>
          <p:cNvSpPr txBox="1"/>
          <p:nvPr/>
        </p:nvSpPr>
        <p:spPr>
          <a:xfrm>
            <a:off x="4247300" y="343663"/>
            <a:ext cx="2526300" cy="5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baseline="-25000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 </a:t>
            </a:r>
            <a:r>
              <a:rPr lang="ko" sz="1800">
                <a:solidFill>
                  <a:srgbClr val="FFF2CC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2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r>
              <a:rPr baseline="-25000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r>
              <a:rPr baseline="-25000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aseline="30000"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 baseline="30000" i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2" name="Google Shape;182;p19"/>
          <p:cNvSpPr txBox="1"/>
          <p:nvPr/>
        </p:nvSpPr>
        <p:spPr>
          <a:xfrm>
            <a:off x="3942496" y="3702075"/>
            <a:ext cx="987900" cy="5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aseline="30000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(1)</a:t>
            </a:r>
            <a:endParaRPr baseline="30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83" name="Google Shape;18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52550" y="3262360"/>
            <a:ext cx="1677900" cy="14008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37150" y="3262350"/>
            <a:ext cx="2196974" cy="14008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5" name="Google Shape;185;p19"/>
          <p:cNvCxnSpPr/>
          <p:nvPr/>
        </p:nvCxnSpPr>
        <p:spPr>
          <a:xfrm>
            <a:off x="2729675" y="346500"/>
            <a:ext cx="0" cy="131850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86" name="Google Shape;186;p19"/>
          <p:cNvGrpSpPr/>
          <p:nvPr/>
        </p:nvGrpSpPr>
        <p:grpSpPr>
          <a:xfrm>
            <a:off x="2025100" y="1670900"/>
            <a:ext cx="1805725" cy="521400"/>
            <a:chOff x="2025100" y="1670900"/>
            <a:chExt cx="1805725" cy="521400"/>
          </a:xfrm>
        </p:grpSpPr>
        <p:sp>
          <p:nvSpPr>
            <p:cNvPr id="187" name="Google Shape;187;p19"/>
            <p:cNvSpPr txBox="1"/>
            <p:nvPr/>
          </p:nvSpPr>
          <p:spPr>
            <a:xfrm>
              <a:off x="2025100" y="1670900"/>
              <a:ext cx="850500" cy="52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r>
                <a:rPr baseline="-25000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11</a:t>
              </a:r>
              <a:endParaRPr/>
            </a:p>
          </p:txBody>
        </p:sp>
        <p:sp>
          <p:nvSpPr>
            <p:cNvPr id="188" name="Google Shape;188;p19"/>
            <p:cNvSpPr txBox="1"/>
            <p:nvPr/>
          </p:nvSpPr>
          <p:spPr>
            <a:xfrm>
              <a:off x="2980325" y="1670900"/>
              <a:ext cx="850500" cy="52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r>
                <a:rPr baseline="-25000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12</a:t>
              </a:r>
              <a:endParaRPr/>
            </a:p>
          </p:txBody>
        </p:sp>
      </p:grpSp>
      <p:pic>
        <p:nvPicPr>
          <p:cNvPr id="189" name="Google Shape;189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781553" y="269902"/>
            <a:ext cx="2411401" cy="1400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827950" y="327588"/>
            <a:ext cx="850375" cy="13563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0"/>
          <p:cNvSpPr/>
          <p:nvPr/>
        </p:nvSpPr>
        <p:spPr>
          <a:xfrm>
            <a:off x="3008550" y="515100"/>
            <a:ext cx="431100" cy="1026300"/>
          </a:xfrm>
          <a:prstGeom prst="roundRect">
            <a:avLst>
              <a:gd fmla="val 16667" name="adj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97" name="Google Shape;197;p20"/>
          <p:cNvSpPr txBox="1"/>
          <p:nvPr/>
        </p:nvSpPr>
        <p:spPr>
          <a:xfrm>
            <a:off x="1061500" y="588913"/>
            <a:ext cx="1571100" cy="5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baseline="-25000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aseline="30000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(1)</a:t>
            </a:r>
            <a:endParaRPr i="1" sz="1800">
              <a:solidFill>
                <a:srgbClr val="FFF2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98" name="Google Shape;19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7050" y="514425"/>
            <a:ext cx="1877568" cy="6703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14675" y="157900"/>
            <a:ext cx="2118360" cy="138344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0" name="Google Shape;200;p20"/>
          <p:cNvGrpSpPr/>
          <p:nvPr/>
        </p:nvGrpSpPr>
        <p:grpSpPr>
          <a:xfrm>
            <a:off x="2686813" y="213150"/>
            <a:ext cx="1757700" cy="1301400"/>
            <a:chOff x="2686813" y="441750"/>
            <a:chExt cx="1757700" cy="1301400"/>
          </a:xfrm>
        </p:grpSpPr>
        <p:cxnSp>
          <p:nvCxnSpPr>
            <p:cNvPr id="201" name="Google Shape;201;p20"/>
            <p:cNvCxnSpPr/>
            <p:nvPr/>
          </p:nvCxnSpPr>
          <p:spPr>
            <a:xfrm>
              <a:off x="2686813" y="720625"/>
              <a:ext cx="1757700" cy="0"/>
            </a:xfrm>
            <a:prstGeom prst="straightConnector1">
              <a:avLst/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2" name="Google Shape;202;p20"/>
            <p:cNvCxnSpPr/>
            <p:nvPr/>
          </p:nvCxnSpPr>
          <p:spPr>
            <a:xfrm>
              <a:off x="2940338" y="441750"/>
              <a:ext cx="0" cy="1301400"/>
            </a:xfrm>
            <a:prstGeom prst="straightConnector1">
              <a:avLst/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pic>
        <p:nvPicPr>
          <p:cNvPr id="203" name="Google Shape;203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75175" y="1804826"/>
            <a:ext cx="2118350" cy="66910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18200" y="1804188"/>
            <a:ext cx="3047587" cy="67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733700" y="2661175"/>
            <a:ext cx="2221438" cy="13834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6" name="Google Shape;206;p20"/>
          <p:cNvGrpSpPr/>
          <p:nvPr/>
        </p:nvGrpSpPr>
        <p:grpSpPr>
          <a:xfrm>
            <a:off x="2009548" y="2702200"/>
            <a:ext cx="1877797" cy="1301400"/>
            <a:chOff x="4681800" y="245125"/>
            <a:chExt cx="1945500" cy="1301400"/>
          </a:xfrm>
        </p:grpSpPr>
        <p:cxnSp>
          <p:nvCxnSpPr>
            <p:cNvPr id="207" name="Google Shape;207;p20"/>
            <p:cNvCxnSpPr/>
            <p:nvPr/>
          </p:nvCxnSpPr>
          <p:spPr>
            <a:xfrm>
              <a:off x="4681800" y="895825"/>
              <a:ext cx="1945500" cy="0"/>
            </a:xfrm>
            <a:prstGeom prst="straightConnector1">
              <a:avLst/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8" name="Google Shape;208;p20"/>
            <p:cNvCxnSpPr/>
            <p:nvPr/>
          </p:nvCxnSpPr>
          <p:spPr>
            <a:xfrm>
              <a:off x="5560725" y="245125"/>
              <a:ext cx="0" cy="1301400"/>
            </a:xfrm>
            <a:prstGeom prst="straightConnector1">
              <a:avLst/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pic>
        <p:nvPicPr>
          <p:cNvPr id="209" name="Google Shape;209;p2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444525" y="2981398"/>
            <a:ext cx="1849142" cy="66910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20"/>
          <p:cNvSpPr txBox="1"/>
          <p:nvPr/>
        </p:nvSpPr>
        <p:spPr>
          <a:xfrm>
            <a:off x="6643700" y="3017750"/>
            <a:ext cx="1261500" cy="5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반복...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11" name="Google Shape;211;p2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854368" y="1628113"/>
            <a:ext cx="840145" cy="1022545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20"/>
          <p:cNvSpPr txBox="1"/>
          <p:nvPr/>
        </p:nvSpPr>
        <p:spPr>
          <a:xfrm>
            <a:off x="544850" y="4269598"/>
            <a:ext cx="37896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1800">
                <a:solidFill>
                  <a:srgbClr val="FFD9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baseline="-25000" i="1" lang="ko" sz="1800">
                <a:solidFill>
                  <a:srgbClr val="FFD9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aseline="-25000" lang="ko" sz="1800">
                <a:solidFill>
                  <a:srgbClr val="FFD966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baseline="-25000" lang="ko" sz="1800">
                <a:solidFill>
                  <a:srgbClr val="FFD9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i="1" lang="ko" sz="1800">
                <a:solidFill>
                  <a:srgbClr val="FFD9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baseline="-25000" i="1" lang="ko" sz="1800">
                <a:solidFill>
                  <a:srgbClr val="FFD9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aseline="-25000" lang="ko" sz="1800">
                <a:solidFill>
                  <a:srgbClr val="FFD966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baseline="-25000" lang="ko" sz="1800">
                <a:solidFill>
                  <a:srgbClr val="FFD9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ko" sz="1800">
                <a:solidFill>
                  <a:srgbClr val="FFD9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⋯</a:t>
            </a:r>
            <a:r>
              <a:rPr i="1" lang="ko" sz="1800">
                <a:solidFill>
                  <a:srgbClr val="FFD9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baseline="-25000" lang="ko" sz="1800">
                <a:solidFill>
                  <a:srgbClr val="FFD9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i="1" lang="ko" sz="1800">
                <a:solidFill>
                  <a:srgbClr val="FFD9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ko" sz="1800">
                <a:solidFill>
                  <a:srgbClr val="FFD9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</a:t>
            </a:r>
            <a:r>
              <a:rPr lang="ko" sz="1800">
                <a:solidFill>
                  <a:srgbClr val="FFD9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ko" sz="1800">
                <a:solidFill>
                  <a:srgbClr val="DD7E6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endParaRPr i="1">
              <a:solidFill>
                <a:srgbClr val="DD7E6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3" name="Google Shape;213;p20"/>
          <p:cNvSpPr txBox="1"/>
          <p:nvPr/>
        </p:nvSpPr>
        <p:spPr>
          <a:xfrm>
            <a:off x="3409825" y="4269600"/>
            <a:ext cx="44382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1800">
                <a:solidFill>
                  <a:srgbClr val="DD7E6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(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baseline="-25000"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aseline="-25000" lang="ko" sz="1800">
                <a:solidFill>
                  <a:srgbClr val="FFF2CC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baseline="-25000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baseline="-25000"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aseline="-25000" lang="ko" sz="1800">
                <a:solidFill>
                  <a:srgbClr val="FFF2CC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baseline="-25000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⋯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baseline="-25000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baseline="30000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-1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</a:t>
            </a:r>
            <a:r>
              <a:rPr i="1" lang="ko" sz="1800">
                <a:solidFill>
                  <a:srgbClr val="FFD9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baseline="-25000" lang="ko" sz="1800">
                <a:solidFill>
                  <a:srgbClr val="FFD9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i="1" lang="ko" sz="1800">
                <a:solidFill>
                  <a:srgbClr val="FFD9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baseline="-25000" lang="ko" sz="1800">
                <a:solidFill>
                  <a:srgbClr val="FFD9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ko" sz="1800">
                <a:solidFill>
                  <a:srgbClr val="FFD9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⋯</a:t>
            </a:r>
            <a:r>
              <a:rPr i="1" lang="ko" sz="1800">
                <a:solidFill>
                  <a:srgbClr val="FFD9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baseline="-25000" i="1" lang="ko" sz="1800">
                <a:solidFill>
                  <a:srgbClr val="FFD9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aseline="-25000" lang="ko" sz="1800">
                <a:solidFill>
                  <a:srgbClr val="FFD966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baseline="-25000" lang="ko" sz="1800">
                <a:solidFill>
                  <a:srgbClr val="FFD9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baseline="-25000" i="1">
              <a:solidFill>
                <a:srgbClr val="FFD9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219" name="Google Shape;219;p21"/>
          <p:cNvSpPr txBox="1"/>
          <p:nvPr/>
        </p:nvSpPr>
        <p:spPr>
          <a:xfrm>
            <a:off x="311700" y="193124"/>
            <a:ext cx="85206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i="1" lang="ko" sz="180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QR</a:t>
            </a:r>
            <a:r>
              <a:rPr lang="ko" sz="180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Algorithm 구분</a:t>
            </a:r>
            <a:endParaRPr baseline="30000" i="1" sz="1800">
              <a:solidFill>
                <a:srgbClr val="FF99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0" name="Google Shape;220;p21"/>
          <p:cNvSpPr txBox="1"/>
          <p:nvPr/>
        </p:nvSpPr>
        <p:spPr>
          <a:xfrm>
            <a:off x="529000" y="664350"/>
            <a:ext cx="5565900" cy="71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800"/>
              <a:buFont typeface="Times New Roman"/>
              <a:buChar char="●"/>
            </a:pP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One-step approach</a:t>
            </a:r>
            <a:endParaRPr i="1">
              <a:solidFill>
                <a:srgbClr val="FFF2CC"/>
              </a:solidFill>
            </a:endParaRPr>
          </a:p>
        </p:txBody>
      </p:sp>
      <p:sp>
        <p:nvSpPr>
          <p:cNvPr id="221" name="Google Shape;221;p21"/>
          <p:cNvSpPr txBox="1"/>
          <p:nvPr/>
        </p:nvSpPr>
        <p:spPr>
          <a:xfrm>
            <a:off x="1096825" y="1333725"/>
            <a:ext cx="3720900" cy="71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기본 알고리즘을 그대로 사용</a:t>
            </a:r>
            <a:endParaRPr i="1">
              <a:solidFill>
                <a:schemeClr val="lt2"/>
              </a:solidFill>
            </a:endParaRPr>
          </a:p>
        </p:txBody>
      </p:sp>
      <p:sp>
        <p:nvSpPr>
          <p:cNvPr id="222" name="Google Shape;222;p21"/>
          <p:cNvSpPr txBox="1"/>
          <p:nvPr/>
        </p:nvSpPr>
        <p:spPr>
          <a:xfrm>
            <a:off x="1390263" y="1999875"/>
            <a:ext cx="1174800" cy="633900"/>
          </a:xfrm>
          <a:prstGeom prst="rect">
            <a:avLst/>
          </a:prstGeom>
          <a:noFill/>
          <a:ln cap="flat" cmpd="sng" w="9525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18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Q</a:t>
            </a:r>
            <a:r>
              <a:rPr baseline="-25000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baseline="-25000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baseline="-25000"/>
          </a:p>
        </p:txBody>
      </p:sp>
      <p:sp>
        <p:nvSpPr>
          <p:cNvPr id="223" name="Google Shape;223;p21"/>
          <p:cNvSpPr txBox="1"/>
          <p:nvPr/>
        </p:nvSpPr>
        <p:spPr>
          <a:xfrm>
            <a:off x="2638288" y="1999875"/>
            <a:ext cx="1174800" cy="633900"/>
          </a:xfrm>
          <a:prstGeom prst="rect">
            <a:avLst/>
          </a:prstGeom>
          <a:noFill/>
          <a:ln cap="flat" cmpd="sng" w="9525">
            <a:solidFill>
              <a:srgbClr val="DD7E6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18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aseline="-25000" lang="ko" sz="18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</a:t>
            </a:r>
            <a:r>
              <a:rPr baseline="-25000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r>
              <a:rPr baseline="-25000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baseline="-25000"/>
          </a:p>
        </p:txBody>
      </p:sp>
      <p:sp>
        <p:nvSpPr>
          <p:cNvPr id="224" name="Google Shape;224;p21"/>
          <p:cNvSpPr txBox="1"/>
          <p:nvPr/>
        </p:nvSpPr>
        <p:spPr>
          <a:xfrm>
            <a:off x="4266213" y="1999875"/>
            <a:ext cx="1174800" cy="633900"/>
          </a:xfrm>
          <a:prstGeom prst="rect">
            <a:avLst/>
          </a:prstGeom>
          <a:noFill/>
          <a:ln cap="flat" cmpd="sng" w="9525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aseline="-25000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Q</a:t>
            </a:r>
            <a:r>
              <a:rPr baseline="-25000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baseline="-25000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baseline="-25000"/>
          </a:p>
        </p:txBody>
      </p:sp>
      <p:sp>
        <p:nvSpPr>
          <p:cNvPr id="225" name="Google Shape;225;p21"/>
          <p:cNvSpPr txBox="1"/>
          <p:nvPr/>
        </p:nvSpPr>
        <p:spPr>
          <a:xfrm>
            <a:off x="5506496" y="1999875"/>
            <a:ext cx="1174800" cy="633900"/>
          </a:xfrm>
          <a:prstGeom prst="rect">
            <a:avLst/>
          </a:prstGeom>
          <a:noFill/>
          <a:ln cap="flat" cmpd="sng" w="9525">
            <a:solidFill>
              <a:srgbClr val="DD7E6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18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aseline="-25000" lang="ko" sz="18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</a:t>
            </a:r>
            <a:r>
              <a:rPr baseline="-25000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r>
              <a:rPr baseline="-25000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baseline="-25000"/>
          </a:p>
        </p:txBody>
      </p:sp>
      <p:sp>
        <p:nvSpPr>
          <p:cNvPr id="226" name="Google Shape;226;p21"/>
          <p:cNvSpPr txBox="1"/>
          <p:nvPr/>
        </p:nvSpPr>
        <p:spPr>
          <a:xfrm>
            <a:off x="6820950" y="2084700"/>
            <a:ext cx="1651500" cy="63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⋯</a:t>
            </a:r>
            <a:endParaRPr baseline="-25000"/>
          </a:p>
        </p:txBody>
      </p:sp>
      <p:sp>
        <p:nvSpPr>
          <p:cNvPr id="227" name="Google Shape;227;p21"/>
          <p:cNvSpPr txBox="1"/>
          <p:nvPr/>
        </p:nvSpPr>
        <p:spPr>
          <a:xfrm>
            <a:off x="1215300" y="2826350"/>
            <a:ext cx="5565900" cy="71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DD7E6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한번</a:t>
            </a:r>
            <a:r>
              <a:rPr lang="ko" sz="18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의 </a:t>
            </a:r>
            <a:r>
              <a:rPr i="1" lang="ko" sz="18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QR</a:t>
            </a:r>
            <a:r>
              <a:rPr lang="ko" sz="18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decomposition의 work</a:t>
            </a:r>
            <a:r>
              <a:rPr lang="ko" sz="18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</a:t>
            </a:r>
            <a:r>
              <a:rPr lang="ko" sz="18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load는 </a:t>
            </a:r>
            <a:r>
              <a:rPr lang="ko" sz="1800">
                <a:solidFill>
                  <a:srgbClr val="93C47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~</a:t>
            </a:r>
            <a:r>
              <a:rPr i="1" lang="ko" sz="1800">
                <a:solidFill>
                  <a:srgbClr val="93C47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aseline="30000" lang="ko" sz="1800">
                <a:solidFill>
                  <a:srgbClr val="93C47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 baseline="30000" i="1">
              <a:solidFill>
                <a:srgbClr val="93C47D"/>
              </a:solidFill>
            </a:endParaRPr>
          </a:p>
        </p:txBody>
      </p:sp>
      <p:sp>
        <p:nvSpPr>
          <p:cNvPr id="228" name="Google Shape;228;p21"/>
          <p:cNvSpPr txBox="1"/>
          <p:nvPr/>
        </p:nvSpPr>
        <p:spPr>
          <a:xfrm>
            <a:off x="1215300" y="3504650"/>
            <a:ext cx="5011200" cy="71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보통 </a:t>
            </a:r>
            <a:r>
              <a:rPr i="1" lang="ko" sz="18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ko" sz="18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번 이상의 반복이 필요 work</a:t>
            </a:r>
            <a:r>
              <a:rPr lang="ko" sz="18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</a:t>
            </a:r>
            <a:r>
              <a:rPr lang="ko" sz="18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load &gt; </a:t>
            </a:r>
            <a:r>
              <a:rPr lang="ko" sz="1800">
                <a:solidFill>
                  <a:srgbClr val="93C47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~</a:t>
            </a:r>
            <a:r>
              <a:rPr i="1" lang="ko" sz="1800">
                <a:solidFill>
                  <a:srgbClr val="93C47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aseline="30000" lang="ko" sz="1800">
                <a:solidFill>
                  <a:srgbClr val="93C47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 baseline="30000" i="1">
              <a:solidFill>
                <a:srgbClr val="93C47D"/>
              </a:solidFill>
            </a:endParaRPr>
          </a:p>
        </p:txBody>
      </p:sp>
      <p:sp>
        <p:nvSpPr>
          <p:cNvPr id="229" name="Google Shape;229;p21"/>
          <p:cNvSpPr txBox="1"/>
          <p:nvPr/>
        </p:nvSpPr>
        <p:spPr>
          <a:xfrm>
            <a:off x="2993175" y="4218950"/>
            <a:ext cx="3720900" cy="71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이런 식으로는 안함</a:t>
            </a:r>
            <a:endParaRPr i="1">
              <a:solidFill>
                <a:schemeClr val="lt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